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66" r:id="rId3"/>
    <p:sldId id="267" r:id="rId4"/>
    <p:sldId id="27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004A4-F7B7-44B5-B500-29047C875F5D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77EF-401B-43D3-BD22-C70E700A5D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3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EAE2D-07F5-422C-B3DC-0B9B1CF89C8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36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3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0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6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05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74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0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10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9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2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5010-41B8-41F1-8C29-9AAC929A76E8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732B-0DA7-43A1-B167-7D7C510007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4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8.gif"/><Relationship Id="rId3" Type="http://schemas.microsoft.com/office/2007/relationships/hdphoto" Target="../media/hdphoto1.wdp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image" Target="../media/image5.png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24" Type="http://schemas.openxmlformats.org/officeDocument/2006/relationships/image" Target="../media/image26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28" Type="http://schemas.openxmlformats.org/officeDocument/2006/relationships/image" Target="../media/image30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Relationship Id="rId27" Type="http://schemas.openxmlformats.org/officeDocument/2006/relationships/image" Target="../media/image29.gif"/><Relationship Id="rId3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18" Type="http://schemas.microsoft.com/office/2007/relationships/hdphoto" Target="../media/hdphoto4.wdp"/><Relationship Id="rId26" Type="http://schemas.microsoft.com/office/2007/relationships/hdphoto" Target="../media/hdphoto7.wdp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7" Type="http://schemas.openxmlformats.org/officeDocument/2006/relationships/image" Target="../media/image35.png"/><Relationship Id="rId12" Type="http://schemas.openxmlformats.org/officeDocument/2006/relationships/image" Target="../media/image8.gif"/><Relationship Id="rId17" Type="http://schemas.openxmlformats.org/officeDocument/2006/relationships/image" Target="../media/image41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7.gif"/><Relationship Id="rId24" Type="http://schemas.microsoft.com/office/2007/relationships/hdphoto" Target="../media/hdphoto6.wdp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23" Type="http://schemas.openxmlformats.org/officeDocument/2006/relationships/image" Target="../media/image45.png"/><Relationship Id="rId28" Type="http://schemas.openxmlformats.org/officeDocument/2006/relationships/image" Target="../media/image48.png"/><Relationship Id="rId10" Type="http://schemas.microsoft.com/office/2007/relationships/hdphoto" Target="../media/hdphoto2.wdp"/><Relationship Id="rId19" Type="http://schemas.openxmlformats.org/officeDocument/2006/relationships/image" Target="../media/image42.png"/><Relationship Id="rId31" Type="http://schemas.openxmlformats.org/officeDocument/2006/relationships/image" Target="../media/image50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Relationship Id="rId27" Type="http://schemas.openxmlformats.org/officeDocument/2006/relationships/image" Target="../media/image47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6"/>
            <a:ext cx="9144000" cy="68643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BDF874-7C54-BE0B-70C3-14C1BBC21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2"/>
            <a:ext cx="9144000" cy="68579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5E8EAF3-82CF-85CD-46FC-E36A2ECD4584}"/>
              </a:ext>
            </a:extLst>
          </p:cNvPr>
          <p:cNvSpPr txBox="1"/>
          <p:nvPr/>
        </p:nvSpPr>
        <p:spPr>
          <a:xfrm>
            <a:off x="1319463" y="357987"/>
            <a:ext cx="687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Gebirgslandschaften in Deutschland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58936A-67A0-2719-3E5A-1A455CF15C08}"/>
              </a:ext>
            </a:extLst>
          </p:cNvPr>
          <p:cNvSpPr txBox="1"/>
          <p:nvPr/>
        </p:nvSpPr>
        <p:spPr>
          <a:xfrm>
            <a:off x="4787566" y="6500013"/>
            <a:ext cx="458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https://nl.wikipedia.org/wiki/Zugspitze</a:t>
            </a:r>
          </a:p>
        </p:txBody>
      </p:sp>
    </p:spTree>
    <p:extLst>
      <p:ext uri="{BB962C8B-B14F-4D97-AF65-F5344CB8AC3E}">
        <p14:creationId xmlns:p14="http://schemas.microsoft.com/office/powerpoint/2010/main" val="236564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844530" y="1953589"/>
            <a:ext cx="77316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Die Oberflächengestalt</a:t>
            </a:r>
          </a:p>
          <a:p>
            <a:pPr algn="ctr"/>
            <a:r>
              <a:rPr lang="de-DE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der</a:t>
            </a:r>
          </a:p>
          <a:p>
            <a:pPr algn="ctr"/>
            <a:r>
              <a:rPr lang="de-DE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Bundesrepublik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6936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32040" y="548680"/>
            <a:ext cx="42883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Aufgabe: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Präge dir die Lage  und die 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Namen der einzelnen Gebirge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in Deutschland ein. 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Du hast dafür genau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eine Minute zeit.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In einem kleinen Test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werden wir anschließend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deine Gedächtnisleistung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prüfen.</a:t>
            </a:r>
          </a:p>
          <a:p>
            <a:r>
              <a:rPr lang="de-DE" sz="2400" dirty="0">
                <a:solidFill>
                  <a:schemeClr val="bg1">
                    <a:lumMod val="85000"/>
                  </a:schemeClr>
                </a:solidFill>
              </a:rPr>
              <a:t>Los gehts!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456036" y="5066001"/>
            <a:ext cx="3240360" cy="1368152"/>
            <a:chOff x="5706976" y="5284056"/>
            <a:chExt cx="2787760" cy="1042418"/>
          </a:xfrm>
        </p:grpSpPr>
        <p:sp>
          <p:nvSpPr>
            <p:cNvPr id="7" name="Rahmen 6"/>
            <p:cNvSpPr/>
            <p:nvPr/>
          </p:nvSpPr>
          <p:spPr>
            <a:xfrm>
              <a:off x="5706976" y="5284058"/>
              <a:ext cx="1042416" cy="1042416"/>
            </a:xfrm>
            <a:prstGeom prst="bevel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ahmen 8"/>
            <p:cNvSpPr/>
            <p:nvPr/>
          </p:nvSpPr>
          <p:spPr>
            <a:xfrm>
              <a:off x="7452320" y="5284056"/>
              <a:ext cx="1042416" cy="1042416"/>
            </a:xfrm>
            <a:prstGeom prst="bevel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ahmen 9"/>
            <p:cNvSpPr/>
            <p:nvPr/>
          </p:nvSpPr>
          <p:spPr>
            <a:xfrm>
              <a:off x="6749392" y="5284056"/>
              <a:ext cx="695632" cy="1042416"/>
            </a:xfrm>
            <a:prstGeom prst="bevel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636105" y="5242243"/>
            <a:ext cx="851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64810" y="5242246"/>
            <a:ext cx="851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00</a:t>
            </a:r>
            <a:endParaRPr lang="de-DE" sz="6000" dirty="0">
              <a:latin typeface="Agency FB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84368" y="4869160"/>
            <a:ext cx="583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6000" dirty="0">
                <a:latin typeface="Agency FB" pitchFamily="34" charset="0"/>
              </a:rPr>
              <a:t>:</a:t>
            </a:r>
            <a:r>
              <a:rPr lang="de-DE" sz="8800" dirty="0">
                <a:solidFill>
                  <a:srgbClr val="FFFF00"/>
                </a:solidFill>
                <a:latin typeface="Agency FB" pitchFamily="34" charset="0"/>
              </a:rPr>
              <a:t>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668344" y="5242242"/>
            <a:ext cx="85151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0 1</a:t>
            </a:r>
            <a:endParaRPr lang="de-DE" sz="6000" dirty="0">
              <a:latin typeface="Agency FB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668344" y="5242246"/>
            <a:ext cx="85151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02</a:t>
            </a:r>
            <a:endParaRPr lang="de-DE" sz="6000" dirty="0">
              <a:latin typeface="Agency FB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664808" y="5242246"/>
            <a:ext cx="851515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00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696396" y="5077926"/>
            <a:ext cx="328640" cy="328640"/>
            <a:chOff x="8696396" y="5077926"/>
            <a:chExt cx="328640" cy="328640"/>
          </a:xfrm>
        </p:grpSpPr>
        <p:sp>
          <p:nvSpPr>
            <p:cNvPr id="6" name="Rad 5"/>
            <p:cNvSpPr/>
            <p:nvPr/>
          </p:nvSpPr>
          <p:spPr>
            <a:xfrm>
              <a:off x="8696396" y="5077926"/>
              <a:ext cx="328640" cy="328640"/>
            </a:xfrm>
            <a:prstGeom prst="donut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" name="Flussdiagramm: Verbindungsstelle 7"/>
            <p:cNvSpPr/>
            <p:nvPr/>
          </p:nvSpPr>
          <p:spPr>
            <a:xfrm>
              <a:off x="8806716" y="5188242"/>
              <a:ext cx="108000" cy="10800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7664807" y="5245916"/>
            <a:ext cx="843501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664807" y="5242241"/>
            <a:ext cx="813043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657512" y="5237627"/>
            <a:ext cx="833883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05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668817" y="5245916"/>
            <a:ext cx="843501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06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668344" y="5237626"/>
            <a:ext cx="797013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07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669947" y="5237625"/>
            <a:ext cx="849913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08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686263" y="5248161"/>
            <a:ext cx="843501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09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752975" y="5230121"/>
            <a:ext cx="675185" cy="1015663"/>
          </a:xfrm>
          <a:prstGeom prst="rect">
            <a:avLst/>
          </a:prstGeom>
          <a:solidFill>
            <a:schemeClr val="dk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81875" y="5254556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11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690270" y="5245916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12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694985" y="5227970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13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681074" y="5227969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14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681073" y="5254555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15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61425" y="5254554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16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703709" y="5237627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17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694985" y="5265627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18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681072" y="5227968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19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664807" y="5245916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20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86263" y="5269413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21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686263" y="5269413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22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664806" y="5227967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681071" y="5254159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24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694985" y="5245915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25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7673529" y="5230121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26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703709" y="5230121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27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673528" y="5230453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28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664805" y="5227495"/>
            <a:ext cx="826055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29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662599" y="5262285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30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7694985" y="5221649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31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7678714" y="5251634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32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7668344" y="5250437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33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678714" y="5230453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34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7668344" y="5227273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35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678714" y="5251634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36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7662599" y="522797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37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678714" y="5242246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38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7669947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39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678714" y="5221649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40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7661425" y="5245914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41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7668817" y="5245913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42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767871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43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7659694" y="5229199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44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7678714" y="5254553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45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7686263" y="5254552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46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767643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47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766834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48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767871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49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766834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50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7668344" y="5243922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51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678714" y="5253785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52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66834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53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7676038" y="5227966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54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7678714" y="5227965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55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767871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56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7678714" y="5229200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57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7658592" y="5237365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58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7667235" y="5243922"/>
            <a:ext cx="853726" cy="1015663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59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5636105" y="5254158"/>
            <a:ext cx="85151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FFFF00"/>
                </a:solidFill>
                <a:latin typeface="Agency FB" pitchFamily="34" charset="0"/>
              </a:rPr>
              <a:t>01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1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1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1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1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1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1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1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1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1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1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1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1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1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1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01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1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1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1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1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1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01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01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1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601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01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801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901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1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101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01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301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401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01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6010"/>
                            </p:stCondLst>
                            <p:childTnLst>
                              <p:par>
                                <p:cTn id="2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7010"/>
                            </p:stCondLst>
                            <p:childTnLst>
                              <p:par>
                                <p:cTn id="2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801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9010"/>
                            </p:stCondLst>
                            <p:childTnLst>
                              <p:par>
                                <p:cTn id="2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10"/>
                            </p:stCondLst>
                            <p:childTnLst>
                              <p:par>
                                <p:cTn id="2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101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2010"/>
                            </p:stCondLst>
                            <p:childTnLst>
                              <p:par>
                                <p:cTn id="3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3010"/>
                            </p:stCondLst>
                            <p:childTnLst>
                              <p:par>
                                <p:cTn id="3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401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10"/>
                            </p:stCondLst>
                            <p:childTnLst>
                              <p:par>
                                <p:cTn id="3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6010"/>
                            </p:stCondLst>
                            <p:childTnLst>
                              <p:par>
                                <p:cTn id="3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701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8010"/>
                            </p:stCondLst>
                            <p:childTnLst>
                              <p:par>
                                <p:cTn id="3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9010"/>
                            </p:stCondLst>
                            <p:childTnLst>
                              <p:par>
                                <p:cTn id="3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1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1010"/>
                            </p:stCondLst>
                            <p:childTnLst>
                              <p:par>
                                <p:cTn id="3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2010"/>
                            </p:stCondLst>
                            <p:childTnLst>
                              <p:par>
                                <p:cTn id="3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301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4010"/>
                            </p:stCondLst>
                            <p:childTnLst>
                              <p:par>
                                <p:cTn id="3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5010"/>
                            </p:stCondLst>
                            <p:childTnLst>
                              <p:par>
                                <p:cTn id="3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601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7010"/>
                            </p:stCondLst>
                            <p:childTnLst>
                              <p:par>
                                <p:cTn id="3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1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8010"/>
                            </p:stCondLst>
                            <p:childTnLst>
                              <p:par>
                                <p:cTn id="3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7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901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  <p:bldP spid="15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6084482" y="4423125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de-DE" sz="9600" dirty="0"/>
          </a:p>
        </p:txBody>
      </p:sp>
      <p:sp>
        <p:nvSpPr>
          <p:cNvPr id="36" name="Textfeld 35" hidden="1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de-DE" sz="9600" dirty="0"/>
          </a:p>
        </p:txBody>
      </p:sp>
      <p:sp>
        <p:nvSpPr>
          <p:cNvPr id="32" name="Textfeld 31"/>
          <p:cNvSpPr txBox="1"/>
          <p:nvPr/>
        </p:nvSpPr>
        <p:spPr>
          <a:xfrm>
            <a:off x="6084482" y="4401760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de-DE" sz="9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-34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5016" cy="6885384"/>
          </a:xfrm>
          <a:prstGeom prst="rect">
            <a:avLst/>
          </a:prstGeom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" y="53411"/>
            <a:ext cx="5146936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8" t="78006" r="46868" b="8162"/>
          <a:stretch/>
        </p:blipFill>
        <p:spPr>
          <a:xfrm>
            <a:off x="1427148" y="5406718"/>
            <a:ext cx="1307506" cy="9485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8" t="52212" r="58325" b="44798"/>
          <a:stretch/>
        </p:blipFill>
        <p:spPr>
          <a:xfrm>
            <a:off x="1880072" y="3626668"/>
            <a:ext cx="264921" cy="205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4" t="52211" r="35080" b="34580"/>
          <a:stretch/>
        </p:blipFill>
        <p:spPr>
          <a:xfrm>
            <a:off x="2341548" y="3626667"/>
            <a:ext cx="999857" cy="9058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9" t="60436" r="57495" b="30841"/>
          <a:stretch/>
        </p:blipFill>
        <p:spPr>
          <a:xfrm>
            <a:off x="1811707" y="4190691"/>
            <a:ext cx="376016" cy="5982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34766" r="63472" b="55888"/>
          <a:stretch/>
        </p:blipFill>
        <p:spPr>
          <a:xfrm>
            <a:off x="1132316" y="2430258"/>
            <a:ext cx="747757" cy="6409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56327" r="59155" b="37321"/>
          <a:stretch/>
        </p:blipFill>
        <p:spPr>
          <a:xfrm>
            <a:off x="1657884" y="3835021"/>
            <a:ext cx="444381" cy="4356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54205" r="70861" b="39564"/>
          <a:stretch/>
        </p:blipFill>
        <p:spPr>
          <a:xfrm>
            <a:off x="897308" y="3763401"/>
            <a:ext cx="602476" cy="4272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2" t="50523" r="10949" b="36773"/>
          <a:stretch/>
        </p:blipFill>
        <p:spPr>
          <a:xfrm>
            <a:off x="3341405" y="3546989"/>
            <a:ext cx="1231103" cy="8712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78006" r="67789" b="4081"/>
          <a:stretch/>
        </p:blipFill>
        <p:spPr>
          <a:xfrm>
            <a:off x="897306" y="5395648"/>
            <a:ext cx="760577" cy="12284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56947" r="82566" b="33582"/>
          <a:stretch/>
        </p:blipFill>
        <p:spPr>
          <a:xfrm>
            <a:off x="251520" y="3951409"/>
            <a:ext cx="623843" cy="6494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47851" r="55668" b="47788"/>
          <a:stretch/>
        </p:blipFill>
        <p:spPr>
          <a:xfrm>
            <a:off x="2102265" y="3391902"/>
            <a:ext cx="179462" cy="29910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0" t="72336" r="13495" b="16387"/>
          <a:stretch/>
        </p:blipFill>
        <p:spPr>
          <a:xfrm rot="384086">
            <a:off x="3316358" y="5000690"/>
            <a:ext cx="1110955" cy="7733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65421" r="60649" b="26854"/>
          <a:stretch/>
        </p:blipFill>
        <p:spPr>
          <a:xfrm>
            <a:off x="1474147" y="4544242"/>
            <a:ext cx="525568" cy="529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1" t="60436" r="31261" b="31714"/>
          <a:stretch/>
        </p:blipFill>
        <p:spPr>
          <a:xfrm>
            <a:off x="3131840" y="4220601"/>
            <a:ext cx="393107" cy="53838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61807" r="78000" b="28972"/>
          <a:stretch/>
        </p:blipFill>
        <p:spPr>
          <a:xfrm>
            <a:off x="384951" y="4344516"/>
            <a:ext cx="730665" cy="63238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5" t="63925" r="25615" b="25607"/>
          <a:stretch/>
        </p:blipFill>
        <p:spPr>
          <a:xfrm>
            <a:off x="3407539" y="4501130"/>
            <a:ext cx="410198" cy="71784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68287" r="73434" b="21993"/>
          <a:stretch/>
        </p:blipFill>
        <p:spPr>
          <a:xfrm>
            <a:off x="880606" y="4769716"/>
            <a:ext cx="470019" cy="66657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5" t="91838" r="20302"/>
          <a:stretch/>
        </p:blipFill>
        <p:spPr>
          <a:xfrm>
            <a:off x="2171224" y="6397642"/>
            <a:ext cx="1914258" cy="55975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39252" r="40559" b="53645"/>
          <a:stretch/>
        </p:blipFill>
        <p:spPr>
          <a:xfrm>
            <a:off x="2218225" y="2771479"/>
            <a:ext cx="777668" cy="48711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679" r="33586" b="18006"/>
          <a:stretch/>
        </p:blipFill>
        <p:spPr>
          <a:xfrm>
            <a:off x="2573468" y="4382631"/>
            <a:ext cx="844850" cy="132459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59065" r="67789" b="33707"/>
          <a:stretch/>
        </p:blipFill>
        <p:spPr>
          <a:xfrm>
            <a:off x="1094251" y="4105233"/>
            <a:ext cx="581114" cy="49565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46355" r="64800" b="44798"/>
          <a:stretch/>
        </p:blipFill>
        <p:spPr>
          <a:xfrm>
            <a:off x="1187864" y="3225017"/>
            <a:ext cx="623843" cy="60675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644008" y="23133"/>
            <a:ext cx="456516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Alle Gebirge in Deutschland werden</a:t>
            </a:r>
          </a:p>
          <a:p>
            <a:r>
              <a:rPr lang="de-DE" sz="2000" dirty="0">
                <a:solidFill>
                  <a:schemeClr val="bg1"/>
                </a:solidFill>
              </a:rPr>
              <a:t>jetzt nacheinander mit einer</a:t>
            </a:r>
          </a:p>
          <a:p>
            <a:r>
              <a:rPr lang="de-DE" sz="2000" dirty="0">
                <a:solidFill>
                  <a:schemeClr val="bg1"/>
                </a:solidFill>
              </a:rPr>
              <a:t>Nummer eingeblendet.</a:t>
            </a:r>
          </a:p>
          <a:p>
            <a:r>
              <a:rPr lang="de-DE" sz="2000" dirty="0">
                <a:solidFill>
                  <a:schemeClr val="bg1"/>
                </a:solidFill>
              </a:rPr>
              <a:t>Schreibe diese Nummer und den</a:t>
            </a:r>
          </a:p>
          <a:p>
            <a:r>
              <a:rPr lang="de-DE" sz="2000" dirty="0">
                <a:solidFill>
                  <a:schemeClr val="bg1"/>
                </a:solidFill>
              </a:rPr>
              <a:t>dazugehörigen Namen des Gebirges</a:t>
            </a:r>
          </a:p>
          <a:p>
            <a:r>
              <a:rPr lang="de-DE" sz="2000" dirty="0">
                <a:solidFill>
                  <a:schemeClr val="bg1"/>
                </a:solidFill>
              </a:rPr>
              <a:t>auf. Jede Animation erscheint für</a:t>
            </a:r>
          </a:p>
          <a:p>
            <a:r>
              <a:rPr lang="de-DE" sz="2000" dirty="0">
                <a:solidFill>
                  <a:schemeClr val="bg1"/>
                </a:solidFill>
              </a:rPr>
              <a:t>12 Sekunden, also beeile dich!</a:t>
            </a:r>
          </a:p>
          <a:p>
            <a:r>
              <a:rPr lang="de-DE" sz="2000" dirty="0">
                <a:solidFill>
                  <a:schemeClr val="bg1"/>
                </a:solidFill>
              </a:rPr>
              <a:t>Vergleiche anschließend dein Ergebnis</a:t>
            </a:r>
          </a:p>
          <a:p>
            <a:r>
              <a:rPr lang="de-DE" sz="2000" dirty="0">
                <a:solidFill>
                  <a:schemeClr val="bg1"/>
                </a:solidFill>
              </a:rPr>
              <a:t>mit der Lösung.</a:t>
            </a:r>
          </a:p>
          <a:p>
            <a:r>
              <a:rPr lang="de-DE" sz="2000" dirty="0">
                <a:solidFill>
                  <a:schemeClr val="bg1"/>
                </a:solidFill>
              </a:rPr>
              <a:t>Wie viele Gebirge hast du richtig</a:t>
            </a:r>
          </a:p>
          <a:p>
            <a:r>
              <a:rPr lang="de-DE" sz="2000" dirty="0">
                <a:solidFill>
                  <a:schemeClr val="bg1"/>
                </a:solidFill>
              </a:rPr>
              <a:t>erkannt?</a:t>
            </a:r>
          </a:p>
        </p:txBody>
      </p:sp>
      <p:sp>
        <p:nvSpPr>
          <p:cNvPr id="29" name="Positionsrahmen 28"/>
          <p:cNvSpPr/>
          <p:nvPr/>
        </p:nvSpPr>
        <p:spPr>
          <a:xfrm>
            <a:off x="5796136" y="4144615"/>
            <a:ext cx="2109936" cy="2088000"/>
          </a:xfrm>
          <a:prstGeom prst="frame">
            <a:avLst>
              <a:gd name="adj1" fmla="val 15366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084168" y="4429974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de-DE" sz="9600" dirty="0"/>
          </a:p>
        </p:txBody>
      </p:sp>
      <p:sp>
        <p:nvSpPr>
          <p:cNvPr id="30" name="Textfeld 29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3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084168" y="443933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4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084168" y="4432986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5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6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7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077272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8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077272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9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077272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10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084168" y="4440217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077272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084168" y="4411085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15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16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17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18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19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20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6077272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21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74740" r="17314" b="2835"/>
          <a:stretch/>
        </p:blipFill>
        <p:spPr>
          <a:xfrm>
            <a:off x="1506194" y="5225046"/>
            <a:ext cx="2732520" cy="1537929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6084168" y="4425601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095020" y="4418214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23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095629" y="4440217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24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6077272" y="4418214"/>
            <a:ext cx="1512168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25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0" t="27176" r="14313" b="59381"/>
          <a:stretch/>
        </p:blipFill>
        <p:spPr>
          <a:xfrm>
            <a:off x="3275856" y="2584174"/>
            <a:ext cx="628563" cy="674416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0" t="52100" r="50653" b="35459"/>
          <a:stretch/>
        </p:blipFill>
        <p:spPr>
          <a:xfrm>
            <a:off x="1999715" y="3691005"/>
            <a:ext cx="573753" cy="853237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6" t="46737" r="6010" b="46400"/>
          <a:stretch/>
        </p:blipFill>
        <p:spPr>
          <a:xfrm>
            <a:off x="4238713" y="3258590"/>
            <a:ext cx="581765" cy="470628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85816"/>
            <a:ext cx="888740" cy="8887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8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3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0"/>
                            </p:stCondLst>
                            <p:childTnLst>
                              <p:par>
                                <p:cTn id="50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0"/>
                            </p:stCondLst>
                            <p:childTnLst>
                              <p:par>
                                <p:cTn id="64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000"/>
                            </p:stCondLst>
                            <p:childTnLst>
                              <p:par>
                                <p:cTn id="71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6000"/>
                            </p:stCondLst>
                            <p:childTnLst>
                              <p:par>
                                <p:cTn id="78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5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2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2000"/>
                            </p:stCondLst>
                            <p:childTnLst>
                              <p:par>
                                <p:cTn id="99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06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113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8000"/>
                            </p:stCondLst>
                            <p:childTnLst>
                              <p:par>
                                <p:cTn id="120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27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134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141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148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155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62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2000"/>
                            </p:stCondLst>
                            <p:childTnLst>
                              <p:par>
                                <p:cTn id="169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4000"/>
                            </p:stCondLst>
                            <p:childTnLst>
                              <p:par>
                                <p:cTn id="176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183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88000"/>
                            </p:stCondLst>
                            <p:childTnLst>
                              <p:par>
                                <p:cTn id="190" presetID="6" presetClass="entr" presetSubtype="16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6"/>
            <a:ext cx="9144000" cy="68643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-1" y="-14144"/>
          <a:ext cx="9144002" cy="682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9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91">
                <a:tc gridSpan="4"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Lösung: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Nummer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Gebirge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Gebirge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Harz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Teutoburger Wald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Schwarzwald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Taunus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Fichtelgebirge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Schwäbische Alb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Westerwald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Alpen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Meißner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Vogelsberg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96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Bayerischer 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Eifel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Spessart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Hunsrück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Erzgebirge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Alpenvorland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Pfälzer 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Fränkische Alb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Knüll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Rhön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Oberpfälzer 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Elbsandsteingebirge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Thüringer 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Rothaar Gebirge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91"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200" dirty="0">
                          <a:solidFill>
                            <a:schemeClr val="bg1"/>
                          </a:solidFill>
                        </a:rPr>
                        <a:t>Odenwald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34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0"/>
            <a:ext cx="9145016" cy="6861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0"/>
            <a:ext cx="51403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88204"/>
            <a:ext cx="664800" cy="54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66970" y="807344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Erzgebirge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664800" cy="54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732240" y="105273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Schwarzwald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19820" y="2038571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Rothaargebirge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56952"/>
            <a:ext cx="664800" cy="54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68305" y="367031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Harz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833216"/>
            <a:ext cx="664800" cy="54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294063" y="2496119"/>
            <a:ext cx="229165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Fränkische Alb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927380" y="4710271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Eifel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32240" y="3042242"/>
            <a:ext cx="172528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Vogelsberg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47851" r="55668" b="47788"/>
          <a:stretch/>
        </p:blipFill>
        <p:spPr>
          <a:xfrm>
            <a:off x="2102265" y="3345921"/>
            <a:ext cx="179462" cy="29910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8" t="52212" r="58325" b="44798"/>
          <a:stretch/>
        </p:blipFill>
        <p:spPr>
          <a:xfrm>
            <a:off x="1880072" y="3580687"/>
            <a:ext cx="264921" cy="2051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2" y="2129282"/>
            <a:ext cx="669200" cy="54357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300192" y="3728434"/>
            <a:ext cx="27327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Teutoburger Wald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229200"/>
            <a:ext cx="664800" cy="540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019996" y="4077072"/>
            <a:ext cx="254813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Schwäbische Alb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05224"/>
            <a:ext cx="664800" cy="54000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702872" y="5409944"/>
            <a:ext cx="248478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Bayrischer Wald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7107"/>
            <a:ext cx="664800" cy="54000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832370" y="70429"/>
            <a:ext cx="186384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Westerwald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86" y="6021288"/>
            <a:ext cx="664800" cy="54000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5286908" y="3246275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Alpen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32" y="3537072"/>
            <a:ext cx="664800" cy="5400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6614192" y="4234316"/>
            <a:ext cx="23886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Thüringer Wald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5224"/>
            <a:ext cx="664800" cy="54000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5884452" y="4656723"/>
            <a:ext cx="199105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Pfälzer Wald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20099"/>
            <a:ext cx="664800" cy="54000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797936" y="151440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Fichtelgebirge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86" y="5560119"/>
            <a:ext cx="664800" cy="5400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211758" y="6318815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Alpenvorland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29160"/>
            <a:ext cx="664800" cy="540000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4129238" y="4479438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Odenwald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495743" y="1576906"/>
            <a:ext cx="11780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Taunus</a:t>
            </a:r>
            <a:endParaRPr lang="de-DE" sz="2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9" y="4234316"/>
            <a:ext cx="664800" cy="540000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4348779" y="5904357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Hunsrück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422517" y="70429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Spessart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3627" r="-20388" b="-1"/>
          <a:stretch/>
        </p:blipFill>
        <p:spPr>
          <a:xfrm>
            <a:off x="1769864" y="3388204"/>
            <a:ext cx="800334" cy="66758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" y="3807072"/>
            <a:ext cx="664800" cy="540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996548" y="455761"/>
            <a:ext cx="40982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Übung 2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Welches Gebirge versteckt sich hinter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 einzelnen Pinnmarkern?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Gehe so vor: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Wähle dir mit dem Mauszeiger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einen Pinn aus.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Spreche das Gebirge, welches du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dahinter vermutest, laut an.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Überprüfe jetzt, ob deine Lösung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richtig ist, indem du auf den Pinn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klickst! </a:t>
            </a:r>
          </a:p>
          <a:p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Starte diese Übung mit dem</a:t>
            </a:r>
          </a:p>
          <a:p>
            <a:r>
              <a:rPr lang="de-D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Startbutten</a:t>
            </a:r>
            <a:r>
              <a:rPr lang="de-D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431355" y="6259873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Rhön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" y="3609080"/>
            <a:ext cx="664800" cy="540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168" r="-23767" b="-1"/>
          <a:stretch/>
        </p:blipFill>
        <p:spPr>
          <a:xfrm>
            <a:off x="1458927" y="3807072"/>
            <a:ext cx="822799" cy="594904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51" y="5335468"/>
            <a:ext cx="1497198" cy="1497198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2" y="4307904"/>
            <a:ext cx="669200" cy="543574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4603989" y="4998367"/>
            <a:ext cx="269317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Oberpfälzer Wald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87" y="2935818"/>
            <a:ext cx="664800" cy="540000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7696214" y="22492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Meißner</a:t>
            </a: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65" y="3103744"/>
            <a:ext cx="664800" cy="540000"/>
          </a:xfrm>
          <a:prstGeom prst="rect">
            <a:avLst/>
          </a:prstGeom>
        </p:spPr>
      </p:pic>
      <p:sp>
        <p:nvSpPr>
          <p:cNvPr id="62" name="Textfeld 61"/>
          <p:cNvSpPr txBox="1"/>
          <p:nvPr/>
        </p:nvSpPr>
        <p:spPr>
          <a:xfrm>
            <a:off x="6664095" y="52183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de-DE" sz="2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Knüll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37072"/>
            <a:ext cx="664800" cy="54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0" y="2924944"/>
            <a:ext cx="6648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  <p:bldP spid="17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24" grpId="0"/>
      <p:bldP spid="47" grpId="0"/>
      <p:bldP spid="56" grpId="0"/>
      <p:bldP spid="58" grpId="0"/>
      <p:bldP spid="6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351</Words>
  <Application>Microsoft Office PowerPoint</Application>
  <PresentationFormat>Bildschirmpräsentation (4:3)</PresentationFormat>
  <Paragraphs>209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Siegfried Schmidt</dc:creator>
  <cp:lastModifiedBy>Siegfried Schmidt</cp:lastModifiedBy>
  <cp:revision>3</cp:revision>
  <dcterms:created xsi:type="dcterms:W3CDTF">2024-03-29T16:33:13Z</dcterms:created>
  <dcterms:modified xsi:type="dcterms:W3CDTF">2025-02-28T18:01:55Z</dcterms:modified>
</cp:coreProperties>
</file>