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0" r:id="rId3"/>
    <p:sldId id="282" r:id="rId4"/>
    <p:sldId id="273" r:id="rId5"/>
    <p:sldId id="28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3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30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98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66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52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16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17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5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06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08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49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CAD7E-281A-43FC-AB1A-FAB5434C78E6}" type="datetimeFigureOut">
              <a:rPr lang="de-DE" smtClean="0"/>
              <a:t>09.11.2024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C8993-8D64-4997-B933-053FC50420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57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gif"/><Relationship Id="rId21" Type="http://schemas.openxmlformats.org/officeDocument/2006/relationships/image" Target="../media/image20.gif"/><Relationship Id="rId42" Type="http://schemas.openxmlformats.org/officeDocument/2006/relationships/image" Target="../media/image41.gif"/><Relationship Id="rId47" Type="http://schemas.openxmlformats.org/officeDocument/2006/relationships/image" Target="../media/image46.gif"/><Relationship Id="rId63" Type="http://schemas.openxmlformats.org/officeDocument/2006/relationships/image" Target="../media/image62.gif"/><Relationship Id="rId68" Type="http://schemas.openxmlformats.org/officeDocument/2006/relationships/image" Target="../media/image67.png"/><Relationship Id="rId7" Type="http://schemas.openxmlformats.org/officeDocument/2006/relationships/image" Target="../media/image6.gif"/><Relationship Id="rId71" Type="http://schemas.microsoft.com/office/2017/06/relationships/model3d" Target="../media/model3d1.glb"/><Relationship Id="rId2" Type="http://schemas.openxmlformats.org/officeDocument/2006/relationships/image" Target="../media/image1.gif"/><Relationship Id="rId16" Type="http://schemas.openxmlformats.org/officeDocument/2006/relationships/image" Target="../media/image15.gif"/><Relationship Id="rId29" Type="http://schemas.openxmlformats.org/officeDocument/2006/relationships/image" Target="../media/image28.gif"/><Relationship Id="rId11" Type="http://schemas.openxmlformats.org/officeDocument/2006/relationships/image" Target="../media/image10.gif"/><Relationship Id="rId24" Type="http://schemas.openxmlformats.org/officeDocument/2006/relationships/image" Target="../media/image23.gif"/><Relationship Id="rId32" Type="http://schemas.openxmlformats.org/officeDocument/2006/relationships/image" Target="../media/image31.gif"/><Relationship Id="rId37" Type="http://schemas.openxmlformats.org/officeDocument/2006/relationships/image" Target="../media/image36.gif"/><Relationship Id="rId40" Type="http://schemas.openxmlformats.org/officeDocument/2006/relationships/image" Target="../media/image39.gif"/><Relationship Id="rId45" Type="http://schemas.openxmlformats.org/officeDocument/2006/relationships/image" Target="../media/image44.gif"/><Relationship Id="rId53" Type="http://schemas.openxmlformats.org/officeDocument/2006/relationships/image" Target="../media/image52.gif"/><Relationship Id="rId58" Type="http://schemas.openxmlformats.org/officeDocument/2006/relationships/image" Target="../media/image57.gif"/><Relationship Id="rId66" Type="http://schemas.openxmlformats.org/officeDocument/2006/relationships/image" Target="../media/image65.gif"/><Relationship Id="rId5" Type="http://schemas.openxmlformats.org/officeDocument/2006/relationships/image" Target="../media/image4.gif"/><Relationship Id="rId61" Type="http://schemas.openxmlformats.org/officeDocument/2006/relationships/image" Target="../media/image60.gif"/><Relationship Id="rId19" Type="http://schemas.openxmlformats.org/officeDocument/2006/relationships/image" Target="../media/image18.gif"/><Relationship Id="rId14" Type="http://schemas.openxmlformats.org/officeDocument/2006/relationships/image" Target="../media/image13.gif"/><Relationship Id="rId22" Type="http://schemas.openxmlformats.org/officeDocument/2006/relationships/image" Target="../media/image21.gif"/><Relationship Id="rId27" Type="http://schemas.openxmlformats.org/officeDocument/2006/relationships/image" Target="../media/image26.gif"/><Relationship Id="rId30" Type="http://schemas.openxmlformats.org/officeDocument/2006/relationships/image" Target="../media/image29.gif"/><Relationship Id="rId35" Type="http://schemas.openxmlformats.org/officeDocument/2006/relationships/image" Target="../media/image34.gif"/><Relationship Id="rId43" Type="http://schemas.openxmlformats.org/officeDocument/2006/relationships/image" Target="../media/image42.gif"/><Relationship Id="rId48" Type="http://schemas.openxmlformats.org/officeDocument/2006/relationships/image" Target="../media/image47.gif"/><Relationship Id="rId56" Type="http://schemas.openxmlformats.org/officeDocument/2006/relationships/image" Target="../media/image55.gif"/><Relationship Id="rId64" Type="http://schemas.openxmlformats.org/officeDocument/2006/relationships/image" Target="../media/image63.gif"/><Relationship Id="rId69" Type="http://schemas.openxmlformats.org/officeDocument/2006/relationships/package" Target="../embeddings/Microsoft_Visio_Drawing.vsdx"/><Relationship Id="rId8" Type="http://schemas.openxmlformats.org/officeDocument/2006/relationships/image" Target="../media/image7.gif"/><Relationship Id="rId51" Type="http://schemas.openxmlformats.org/officeDocument/2006/relationships/image" Target="../media/image50.gif"/><Relationship Id="rId72" Type="http://schemas.openxmlformats.org/officeDocument/2006/relationships/image" Target="../media/image69.png"/><Relationship Id="rId3" Type="http://schemas.openxmlformats.org/officeDocument/2006/relationships/image" Target="../media/image2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5" Type="http://schemas.openxmlformats.org/officeDocument/2006/relationships/image" Target="../media/image24.gif"/><Relationship Id="rId33" Type="http://schemas.openxmlformats.org/officeDocument/2006/relationships/image" Target="../media/image32.gif"/><Relationship Id="rId38" Type="http://schemas.openxmlformats.org/officeDocument/2006/relationships/image" Target="../media/image37.gif"/><Relationship Id="rId46" Type="http://schemas.openxmlformats.org/officeDocument/2006/relationships/image" Target="../media/image45.gif"/><Relationship Id="rId59" Type="http://schemas.openxmlformats.org/officeDocument/2006/relationships/image" Target="../media/image58.gif"/><Relationship Id="rId67" Type="http://schemas.openxmlformats.org/officeDocument/2006/relationships/image" Target="../media/image66.gif"/><Relationship Id="rId20" Type="http://schemas.openxmlformats.org/officeDocument/2006/relationships/image" Target="../media/image19.gif"/><Relationship Id="rId41" Type="http://schemas.openxmlformats.org/officeDocument/2006/relationships/image" Target="../media/image40.gif"/><Relationship Id="rId54" Type="http://schemas.openxmlformats.org/officeDocument/2006/relationships/image" Target="../media/image53.gif"/><Relationship Id="rId62" Type="http://schemas.openxmlformats.org/officeDocument/2006/relationships/image" Target="../media/image61.gif"/><Relationship Id="rId70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5" Type="http://schemas.openxmlformats.org/officeDocument/2006/relationships/image" Target="../media/image14.gif"/><Relationship Id="rId23" Type="http://schemas.openxmlformats.org/officeDocument/2006/relationships/image" Target="../media/image22.gif"/><Relationship Id="rId28" Type="http://schemas.openxmlformats.org/officeDocument/2006/relationships/image" Target="../media/image27.gif"/><Relationship Id="rId36" Type="http://schemas.openxmlformats.org/officeDocument/2006/relationships/image" Target="../media/image35.gif"/><Relationship Id="rId49" Type="http://schemas.openxmlformats.org/officeDocument/2006/relationships/image" Target="../media/image48.gif"/><Relationship Id="rId57" Type="http://schemas.openxmlformats.org/officeDocument/2006/relationships/image" Target="../media/image56.gif"/><Relationship Id="rId10" Type="http://schemas.openxmlformats.org/officeDocument/2006/relationships/image" Target="../media/image9.gif"/><Relationship Id="rId31" Type="http://schemas.openxmlformats.org/officeDocument/2006/relationships/image" Target="../media/image30.gif"/><Relationship Id="rId44" Type="http://schemas.openxmlformats.org/officeDocument/2006/relationships/image" Target="../media/image43.gif"/><Relationship Id="rId52" Type="http://schemas.openxmlformats.org/officeDocument/2006/relationships/image" Target="../media/image51.gif"/><Relationship Id="rId60" Type="http://schemas.openxmlformats.org/officeDocument/2006/relationships/image" Target="../media/image59.gif"/><Relationship Id="rId65" Type="http://schemas.openxmlformats.org/officeDocument/2006/relationships/image" Target="../media/image64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9" Type="http://schemas.openxmlformats.org/officeDocument/2006/relationships/image" Target="../media/image38.gif"/><Relationship Id="rId34" Type="http://schemas.openxmlformats.org/officeDocument/2006/relationships/image" Target="../media/image33.gif"/><Relationship Id="rId50" Type="http://schemas.openxmlformats.org/officeDocument/2006/relationships/image" Target="../media/image49.gif"/><Relationship Id="rId55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gif"/><Relationship Id="rId21" Type="http://schemas.openxmlformats.org/officeDocument/2006/relationships/image" Target="../media/image20.gif"/><Relationship Id="rId42" Type="http://schemas.openxmlformats.org/officeDocument/2006/relationships/image" Target="../media/image41.gif"/><Relationship Id="rId47" Type="http://schemas.openxmlformats.org/officeDocument/2006/relationships/image" Target="../media/image46.gif"/><Relationship Id="rId63" Type="http://schemas.openxmlformats.org/officeDocument/2006/relationships/image" Target="../media/image62.gif"/><Relationship Id="rId68" Type="http://schemas.openxmlformats.org/officeDocument/2006/relationships/image" Target="../media/image67.png"/><Relationship Id="rId7" Type="http://schemas.openxmlformats.org/officeDocument/2006/relationships/image" Target="../media/image6.gif"/><Relationship Id="rId71" Type="http://schemas.microsoft.com/office/2017/06/relationships/model3d" Target="../media/model3d1.glb"/><Relationship Id="rId2" Type="http://schemas.openxmlformats.org/officeDocument/2006/relationships/image" Target="../media/image1.gif"/><Relationship Id="rId16" Type="http://schemas.openxmlformats.org/officeDocument/2006/relationships/image" Target="../media/image15.gif"/><Relationship Id="rId29" Type="http://schemas.openxmlformats.org/officeDocument/2006/relationships/image" Target="../media/image28.gif"/><Relationship Id="rId11" Type="http://schemas.openxmlformats.org/officeDocument/2006/relationships/image" Target="../media/image10.gif"/><Relationship Id="rId24" Type="http://schemas.openxmlformats.org/officeDocument/2006/relationships/image" Target="../media/image23.gif"/><Relationship Id="rId32" Type="http://schemas.openxmlformats.org/officeDocument/2006/relationships/image" Target="../media/image31.gif"/><Relationship Id="rId37" Type="http://schemas.openxmlformats.org/officeDocument/2006/relationships/image" Target="../media/image36.gif"/><Relationship Id="rId40" Type="http://schemas.openxmlformats.org/officeDocument/2006/relationships/image" Target="../media/image39.gif"/><Relationship Id="rId45" Type="http://schemas.openxmlformats.org/officeDocument/2006/relationships/image" Target="../media/image44.gif"/><Relationship Id="rId53" Type="http://schemas.openxmlformats.org/officeDocument/2006/relationships/image" Target="../media/image52.gif"/><Relationship Id="rId58" Type="http://schemas.openxmlformats.org/officeDocument/2006/relationships/image" Target="../media/image57.gif"/><Relationship Id="rId66" Type="http://schemas.openxmlformats.org/officeDocument/2006/relationships/image" Target="../media/image65.gif"/><Relationship Id="rId5" Type="http://schemas.openxmlformats.org/officeDocument/2006/relationships/image" Target="../media/image4.gif"/><Relationship Id="rId61" Type="http://schemas.openxmlformats.org/officeDocument/2006/relationships/image" Target="../media/image60.gif"/><Relationship Id="rId19" Type="http://schemas.openxmlformats.org/officeDocument/2006/relationships/image" Target="../media/image18.gif"/><Relationship Id="rId14" Type="http://schemas.openxmlformats.org/officeDocument/2006/relationships/image" Target="../media/image13.gif"/><Relationship Id="rId22" Type="http://schemas.openxmlformats.org/officeDocument/2006/relationships/image" Target="../media/image21.gif"/><Relationship Id="rId27" Type="http://schemas.openxmlformats.org/officeDocument/2006/relationships/image" Target="../media/image26.gif"/><Relationship Id="rId30" Type="http://schemas.openxmlformats.org/officeDocument/2006/relationships/image" Target="../media/image29.gif"/><Relationship Id="rId35" Type="http://schemas.openxmlformats.org/officeDocument/2006/relationships/image" Target="../media/image34.gif"/><Relationship Id="rId43" Type="http://schemas.openxmlformats.org/officeDocument/2006/relationships/image" Target="../media/image42.gif"/><Relationship Id="rId48" Type="http://schemas.openxmlformats.org/officeDocument/2006/relationships/image" Target="../media/image47.gif"/><Relationship Id="rId56" Type="http://schemas.openxmlformats.org/officeDocument/2006/relationships/image" Target="../media/image55.gif"/><Relationship Id="rId64" Type="http://schemas.openxmlformats.org/officeDocument/2006/relationships/image" Target="../media/image63.gif"/><Relationship Id="rId69" Type="http://schemas.openxmlformats.org/officeDocument/2006/relationships/package" Target="../embeddings/Microsoft_Visio_Drawing.vsdx"/><Relationship Id="rId8" Type="http://schemas.openxmlformats.org/officeDocument/2006/relationships/image" Target="../media/image7.gif"/><Relationship Id="rId51" Type="http://schemas.openxmlformats.org/officeDocument/2006/relationships/image" Target="../media/image50.gif"/><Relationship Id="rId72" Type="http://schemas.openxmlformats.org/officeDocument/2006/relationships/image" Target="../media/image69.png"/><Relationship Id="rId3" Type="http://schemas.openxmlformats.org/officeDocument/2006/relationships/image" Target="../media/image2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5" Type="http://schemas.openxmlformats.org/officeDocument/2006/relationships/image" Target="../media/image24.gif"/><Relationship Id="rId33" Type="http://schemas.openxmlformats.org/officeDocument/2006/relationships/image" Target="../media/image32.gif"/><Relationship Id="rId38" Type="http://schemas.openxmlformats.org/officeDocument/2006/relationships/image" Target="../media/image37.gif"/><Relationship Id="rId46" Type="http://schemas.openxmlformats.org/officeDocument/2006/relationships/image" Target="../media/image45.gif"/><Relationship Id="rId59" Type="http://schemas.openxmlformats.org/officeDocument/2006/relationships/image" Target="../media/image58.gif"/><Relationship Id="rId67" Type="http://schemas.openxmlformats.org/officeDocument/2006/relationships/image" Target="../media/image66.gif"/><Relationship Id="rId20" Type="http://schemas.openxmlformats.org/officeDocument/2006/relationships/image" Target="../media/image19.gif"/><Relationship Id="rId41" Type="http://schemas.openxmlformats.org/officeDocument/2006/relationships/image" Target="../media/image40.gif"/><Relationship Id="rId54" Type="http://schemas.openxmlformats.org/officeDocument/2006/relationships/image" Target="../media/image53.gif"/><Relationship Id="rId62" Type="http://schemas.openxmlformats.org/officeDocument/2006/relationships/image" Target="../media/image61.gif"/><Relationship Id="rId70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5" Type="http://schemas.openxmlformats.org/officeDocument/2006/relationships/image" Target="../media/image14.gif"/><Relationship Id="rId23" Type="http://schemas.openxmlformats.org/officeDocument/2006/relationships/image" Target="../media/image22.gif"/><Relationship Id="rId28" Type="http://schemas.openxmlformats.org/officeDocument/2006/relationships/image" Target="../media/image27.gif"/><Relationship Id="rId36" Type="http://schemas.openxmlformats.org/officeDocument/2006/relationships/image" Target="../media/image35.gif"/><Relationship Id="rId49" Type="http://schemas.openxmlformats.org/officeDocument/2006/relationships/image" Target="../media/image48.gif"/><Relationship Id="rId57" Type="http://schemas.openxmlformats.org/officeDocument/2006/relationships/image" Target="../media/image56.gif"/><Relationship Id="rId10" Type="http://schemas.openxmlformats.org/officeDocument/2006/relationships/image" Target="../media/image9.gif"/><Relationship Id="rId31" Type="http://schemas.openxmlformats.org/officeDocument/2006/relationships/image" Target="../media/image30.gif"/><Relationship Id="rId44" Type="http://schemas.openxmlformats.org/officeDocument/2006/relationships/image" Target="../media/image43.gif"/><Relationship Id="rId52" Type="http://schemas.openxmlformats.org/officeDocument/2006/relationships/image" Target="../media/image51.gif"/><Relationship Id="rId60" Type="http://schemas.openxmlformats.org/officeDocument/2006/relationships/image" Target="../media/image59.gif"/><Relationship Id="rId65" Type="http://schemas.openxmlformats.org/officeDocument/2006/relationships/image" Target="../media/image64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9" Type="http://schemas.openxmlformats.org/officeDocument/2006/relationships/image" Target="../media/image38.gif"/><Relationship Id="rId34" Type="http://schemas.openxmlformats.org/officeDocument/2006/relationships/image" Target="../media/image33.gif"/><Relationship Id="rId50" Type="http://schemas.openxmlformats.org/officeDocument/2006/relationships/image" Target="../media/image49.gif"/><Relationship Id="rId55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hyperlink" Target="http://www.go2tr.de/2014/11/ueberquere-nie-einen-fluss-der-im-durchschnitt-einen-meter-tief-ist/" TargetMode="External"/><Relationship Id="rId7" Type="http://schemas.openxmlformats.org/officeDocument/2006/relationships/image" Target="../media/image68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Visio_Drawing.vsdx"/><Relationship Id="rId5" Type="http://schemas.openxmlformats.org/officeDocument/2006/relationships/image" Target="../media/image67.png"/><Relationship Id="rId4" Type="http://schemas.openxmlformats.org/officeDocument/2006/relationships/hyperlink" Target="https://www.google.de/search?tbs=simg:m00&amp;tbnid=xIbBESHgtp2T6M:&amp;docid=6wF7SAGG_mFurM&amp;client=firefox-b&amp;tbm=isch&amp;ved=0ahUKEwjirPGDt47WAhVD2RoKHbQxDrEQhxwICA&amp;biw=1680&amp;bih=949&amp;dpr=1" TargetMode="External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96779" y="510732"/>
            <a:ext cx="8742947" cy="327375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de-DE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Flusslandschaften</a:t>
            </a:r>
            <a:r>
              <a:rPr lang="de-DE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Vivaldi" panose="03020602050506090804" pitchFamily="66" charset="0"/>
              </a:rPr>
              <a:t>!</a:t>
            </a:r>
          </a:p>
        </p:txBody>
      </p:sp>
      <p:sp>
        <p:nvSpPr>
          <p:cNvPr id="4" name="Rechteck 3"/>
          <p:cNvSpPr/>
          <p:nvPr/>
        </p:nvSpPr>
        <p:spPr>
          <a:xfrm>
            <a:off x="327474" y="4116454"/>
            <a:ext cx="86815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Klicke auf einen beliebigen Button und verfolge den Fluss von seiner Quelle zur Mündung!</a:t>
            </a:r>
          </a:p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Erkennst Du den Fluss, bevor er namentlich erscheint?</a:t>
            </a:r>
          </a:p>
        </p:txBody>
      </p:sp>
    </p:spTree>
    <p:extLst>
      <p:ext uri="{BB962C8B-B14F-4D97-AF65-F5344CB8AC3E}">
        <p14:creationId xmlns:p14="http://schemas.microsoft.com/office/powerpoint/2010/main" val="394694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utschlandkart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1" y="0"/>
            <a:ext cx="5460043" cy="6858000"/>
          </a:xfrm>
          <a:prstGeom prst="rect">
            <a:avLst/>
          </a:prstGeom>
        </p:spPr>
      </p:pic>
      <p:pic>
        <p:nvPicPr>
          <p:cNvPr id="17" name="Mittellandkana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2233" r="36667" b="63111"/>
          <a:stretch/>
        </p:blipFill>
        <p:spPr>
          <a:xfrm>
            <a:off x="2888931" y="2210541"/>
            <a:ext cx="2411040" cy="319300"/>
          </a:xfrm>
          <a:prstGeom prst="rect">
            <a:avLst/>
          </a:prstGeom>
        </p:spPr>
      </p:pic>
      <p:pic>
        <p:nvPicPr>
          <p:cNvPr id="20" name="Oder/Neiß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3" t="19937" r="4109" b="46159"/>
          <a:stretch/>
        </p:blipFill>
        <p:spPr>
          <a:xfrm>
            <a:off x="6331133" y="1367247"/>
            <a:ext cx="740229" cy="2325188"/>
          </a:xfrm>
          <a:prstGeom prst="rect">
            <a:avLst/>
          </a:prstGeom>
        </p:spPr>
      </p:pic>
      <p:pic>
        <p:nvPicPr>
          <p:cNvPr id="4" name="Hunt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22927" r="67048" b="63111"/>
          <a:stretch/>
        </p:blipFill>
        <p:spPr>
          <a:xfrm>
            <a:off x="3314700" y="1572323"/>
            <a:ext cx="332752" cy="957519"/>
          </a:xfrm>
          <a:prstGeom prst="rect">
            <a:avLst/>
          </a:prstGeom>
        </p:spPr>
      </p:pic>
      <p:pic>
        <p:nvPicPr>
          <p:cNvPr id="21" name="Ems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19937" r="65417" b="57460"/>
          <a:stretch/>
        </p:blipFill>
        <p:spPr>
          <a:xfrm>
            <a:off x="2741726" y="1367249"/>
            <a:ext cx="982459" cy="1550125"/>
          </a:xfrm>
          <a:prstGeom prst="rect">
            <a:avLst/>
          </a:prstGeom>
        </p:spPr>
      </p:pic>
      <p:pic>
        <p:nvPicPr>
          <p:cNvPr id="22" name="Ede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4" t="7584" r="51204" b="87198"/>
          <a:stretch/>
        </p:blipFill>
        <p:spPr>
          <a:xfrm>
            <a:off x="3799643" y="520110"/>
            <a:ext cx="706632" cy="357828"/>
          </a:xfrm>
          <a:prstGeom prst="rect">
            <a:avLst/>
          </a:prstGeom>
        </p:spPr>
      </p:pic>
      <p:pic>
        <p:nvPicPr>
          <p:cNvPr id="16" name="Einzugsgebiet Dona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62728" r="12881" b="-3107"/>
          <a:stretch/>
        </p:blipFill>
        <p:spPr>
          <a:xfrm>
            <a:off x="3171035" y="4332306"/>
            <a:ext cx="3433952" cy="2769105"/>
          </a:xfrm>
          <a:prstGeom prst="rect">
            <a:avLst/>
          </a:prstGeom>
        </p:spPr>
      </p:pic>
      <p:pic>
        <p:nvPicPr>
          <p:cNvPr id="18" name="Einzugsgebiet Elb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0" t="14887" r="2327" b="36829"/>
          <a:stretch/>
        </p:blipFill>
        <p:spPr>
          <a:xfrm>
            <a:off x="3799646" y="1020934"/>
            <a:ext cx="3369043" cy="3311371"/>
          </a:xfrm>
          <a:prstGeom prst="rect">
            <a:avLst/>
          </a:prstGeom>
        </p:spPr>
      </p:pic>
      <p:pic>
        <p:nvPicPr>
          <p:cNvPr id="19" name="Einzugsgebiet Weser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23326" r="41265" b="40902"/>
          <a:stretch/>
        </p:blipFill>
        <p:spPr>
          <a:xfrm>
            <a:off x="3171038" y="1572323"/>
            <a:ext cx="1835863" cy="2453268"/>
          </a:xfrm>
          <a:prstGeom prst="rect">
            <a:avLst/>
          </a:prstGeom>
        </p:spPr>
      </p:pic>
      <p:pic>
        <p:nvPicPr>
          <p:cNvPr id="23" name="Einzugsgebiet Rhei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38530" r="35464" b="4583"/>
          <a:stretch/>
        </p:blipFill>
        <p:spPr>
          <a:xfrm>
            <a:off x="2114551" y="2642402"/>
            <a:ext cx="3185423" cy="3901275"/>
          </a:xfrm>
          <a:prstGeom prst="rect">
            <a:avLst/>
          </a:prstGeom>
        </p:spPr>
      </p:pic>
      <p:pic>
        <p:nvPicPr>
          <p:cNvPr id="25" name="Ems-Dortmund-Kanal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t="28997" r="74525" b="54434"/>
          <a:stretch/>
        </p:blipFill>
        <p:spPr>
          <a:xfrm>
            <a:off x="2376002" y="2004627"/>
            <a:ext cx="856955" cy="1136343"/>
          </a:xfrm>
          <a:prstGeom prst="rect">
            <a:avLst/>
          </a:prstGeom>
        </p:spPr>
      </p:pic>
      <p:pic>
        <p:nvPicPr>
          <p:cNvPr id="26" name="Main-Donau-Kanal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9" t="62646" r="34403" b="22270"/>
          <a:stretch/>
        </p:blipFill>
        <p:spPr>
          <a:xfrm>
            <a:off x="4572000" y="4332303"/>
            <a:ext cx="809627" cy="1034456"/>
          </a:xfrm>
          <a:prstGeom prst="rect">
            <a:avLst/>
          </a:prstGeom>
        </p:spPr>
      </p:pic>
      <p:pic>
        <p:nvPicPr>
          <p:cNvPr id="27" name="Nord-Ostsee-Kanal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8145" r="51319" b="83312"/>
          <a:stretch/>
        </p:blipFill>
        <p:spPr>
          <a:xfrm>
            <a:off x="3799646" y="585913"/>
            <a:ext cx="706633" cy="585907"/>
          </a:xfrm>
          <a:prstGeom prst="rect">
            <a:avLst/>
          </a:prstGeom>
        </p:spPr>
      </p:pic>
      <p:pic>
        <p:nvPicPr>
          <p:cNvPr id="28" name="Oder-Spree-Kanal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1" y="0"/>
            <a:ext cx="5460043" cy="6858000"/>
          </a:xfrm>
          <a:prstGeom prst="rect">
            <a:avLst/>
          </a:prstGeom>
        </p:spPr>
      </p:pic>
      <p:pic>
        <p:nvPicPr>
          <p:cNvPr id="31" name="Oder-Havel-Kanal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1" y="0"/>
            <a:ext cx="5460043" cy="6858000"/>
          </a:xfrm>
          <a:prstGeom prst="rect">
            <a:avLst/>
          </a:prstGeom>
        </p:spPr>
      </p:pic>
      <p:pic>
        <p:nvPicPr>
          <p:cNvPr id="32" name="Elbe-Seitenkanal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 t="19936" r="42034" b="65439"/>
          <a:stretch/>
        </p:blipFill>
        <p:spPr>
          <a:xfrm>
            <a:off x="4361936" y="1367247"/>
            <a:ext cx="644963" cy="1002944"/>
          </a:xfrm>
          <a:prstGeom prst="rect">
            <a:avLst/>
          </a:prstGeom>
        </p:spPr>
      </p:pic>
      <p:pic>
        <p:nvPicPr>
          <p:cNvPr id="24" name="Oder-Havel-Kanal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0" t="24167" r="14297" b="67767"/>
          <a:stretch/>
        </p:blipFill>
        <p:spPr>
          <a:xfrm>
            <a:off x="5953128" y="1657351"/>
            <a:ext cx="561975" cy="553191"/>
          </a:xfrm>
          <a:prstGeom prst="rect">
            <a:avLst/>
          </a:prstGeom>
        </p:spPr>
      </p:pic>
      <p:pic>
        <p:nvPicPr>
          <p:cNvPr id="29" name="Elbe-Havel-Kanal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1" t="32234" r="28131" b="62484"/>
          <a:stretch/>
        </p:blipFill>
        <p:spPr>
          <a:xfrm>
            <a:off x="5109883" y="2210542"/>
            <a:ext cx="656216" cy="362257"/>
          </a:xfrm>
          <a:prstGeom prst="rect">
            <a:avLst/>
          </a:prstGeom>
        </p:spPr>
      </p:pic>
      <p:pic>
        <p:nvPicPr>
          <p:cNvPr id="33" name="Küstenkanal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24" y="25827"/>
            <a:ext cx="5460043" cy="6858000"/>
          </a:xfrm>
          <a:prstGeom prst="rect">
            <a:avLst/>
          </a:prstGeom>
        </p:spPr>
      </p:pic>
      <p:pic>
        <p:nvPicPr>
          <p:cNvPr id="5" name="Jagst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69408" r="50000" b="21745"/>
          <a:stretch/>
        </p:blipFill>
        <p:spPr>
          <a:xfrm>
            <a:off x="3726001" y="4759203"/>
            <a:ext cx="780308" cy="606753"/>
          </a:xfrm>
          <a:prstGeom prst="rect">
            <a:avLst/>
          </a:prstGeom>
        </p:spPr>
      </p:pic>
      <p:sp>
        <p:nvSpPr>
          <p:cNvPr id="6" name="Button 1"/>
          <p:cNvSpPr/>
          <p:nvPr/>
        </p:nvSpPr>
        <p:spPr>
          <a:xfrm>
            <a:off x="7920000" y="25424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3" name="Text"/>
          <p:cNvSpPr txBox="1"/>
          <p:nvPr/>
        </p:nvSpPr>
        <p:spPr>
          <a:xfrm>
            <a:off x="107504" y="156157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Jagst</a:t>
            </a:r>
          </a:p>
        </p:txBody>
      </p:sp>
      <p:grpSp>
        <p:nvGrpSpPr>
          <p:cNvPr id="7" name="Häckchen 1"/>
          <p:cNvGrpSpPr/>
          <p:nvPr/>
        </p:nvGrpSpPr>
        <p:grpSpPr>
          <a:xfrm>
            <a:off x="8208000" y="254243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8" name="Diagonaler Streifen 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Diagonaler Streifen 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1" name="Lippe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38477" r="65473" b="55682"/>
          <a:stretch/>
        </p:blipFill>
        <p:spPr>
          <a:xfrm>
            <a:off x="2390402" y="2638801"/>
            <a:ext cx="1271451" cy="400595"/>
          </a:xfrm>
          <a:prstGeom prst="rect">
            <a:avLst/>
          </a:prstGeom>
        </p:spPr>
      </p:pic>
      <p:sp>
        <p:nvSpPr>
          <p:cNvPr id="10" name="Button 2"/>
          <p:cNvSpPr/>
          <p:nvPr/>
        </p:nvSpPr>
        <p:spPr>
          <a:xfrm>
            <a:off x="7920000" y="55884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2" name="Text"/>
          <p:cNvSpPr txBox="1"/>
          <p:nvPr/>
        </p:nvSpPr>
        <p:spPr>
          <a:xfrm>
            <a:off x="117131" y="156157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Lippe</a:t>
            </a:r>
          </a:p>
        </p:txBody>
      </p:sp>
      <p:grpSp>
        <p:nvGrpSpPr>
          <p:cNvPr id="13" name="Häckchen 2"/>
          <p:cNvGrpSpPr/>
          <p:nvPr/>
        </p:nvGrpSpPr>
        <p:grpSpPr>
          <a:xfrm>
            <a:off x="8208000" y="555449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4" name="Diagonaler Streifen 1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Diagonaler Streifen 1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0" name="Elbe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6" t="14886" r="11004" b="46159"/>
          <a:stretch/>
        </p:blipFill>
        <p:spPr>
          <a:xfrm>
            <a:off x="3870001" y="1018802"/>
            <a:ext cx="2827260" cy="2671503"/>
          </a:xfrm>
          <a:prstGeom prst="rect">
            <a:avLst/>
          </a:prstGeom>
        </p:spPr>
      </p:pic>
      <p:sp>
        <p:nvSpPr>
          <p:cNvPr id="34" name="Button 3"/>
          <p:cNvSpPr/>
          <p:nvPr/>
        </p:nvSpPr>
        <p:spPr>
          <a:xfrm>
            <a:off x="7919999" y="863456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grpSp>
        <p:nvGrpSpPr>
          <p:cNvPr id="35" name="Häckchen 3"/>
          <p:cNvGrpSpPr/>
          <p:nvPr/>
        </p:nvGrpSpPr>
        <p:grpSpPr>
          <a:xfrm>
            <a:off x="8208000" y="856655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36" name="Diagonaler Streifen 3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7" name="Diagonaler Streifen 3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8" name="Text"/>
          <p:cNvSpPr txBox="1"/>
          <p:nvPr/>
        </p:nvSpPr>
        <p:spPr>
          <a:xfrm>
            <a:off x="117131" y="129983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Elbe</a:t>
            </a:r>
          </a:p>
        </p:txBody>
      </p:sp>
      <p:pic>
        <p:nvPicPr>
          <p:cNvPr id="39" name="Werra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0" t="44896" r="44486" b="39920"/>
          <a:stretch/>
        </p:blipFill>
        <p:spPr>
          <a:xfrm>
            <a:off x="4030981" y="3049202"/>
            <a:ext cx="800101" cy="1041327"/>
          </a:xfrm>
          <a:prstGeom prst="rect">
            <a:avLst/>
          </a:prstGeom>
        </p:spPr>
      </p:pic>
      <p:sp>
        <p:nvSpPr>
          <p:cNvPr id="40" name="Button 4"/>
          <p:cNvSpPr/>
          <p:nvPr/>
        </p:nvSpPr>
        <p:spPr>
          <a:xfrm>
            <a:off x="7919999" y="116806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grpSp>
        <p:nvGrpSpPr>
          <p:cNvPr id="41" name="Häckchen 4"/>
          <p:cNvGrpSpPr/>
          <p:nvPr/>
        </p:nvGrpSpPr>
        <p:grpSpPr>
          <a:xfrm>
            <a:off x="8208000" y="1157861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42" name="Diagonaler Streifen 41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3" name="Diagonaler Streifen 42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44" name="Text"/>
          <p:cNvSpPr txBox="1"/>
          <p:nvPr/>
        </p:nvSpPr>
        <p:spPr>
          <a:xfrm>
            <a:off x="20251" y="181090"/>
            <a:ext cx="2965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Werra</a:t>
            </a:r>
          </a:p>
        </p:txBody>
      </p:sp>
      <p:pic>
        <p:nvPicPr>
          <p:cNvPr id="45" name="Iller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0" t="83360" r="48056"/>
          <a:stretch/>
        </p:blipFill>
        <p:spPr>
          <a:xfrm>
            <a:off x="4152962" y="5744242"/>
            <a:ext cx="531457" cy="1141145"/>
          </a:xfrm>
          <a:prstGeom prst="rect">
            <a:avLst/>
          </a:prstGeom>
        </p:spPr>
      </p:pic>
      <p:sp>
        <p:nvSpPr>
          <p:cNvPr id="46" name="Button 5"/>
          <p:cNvSpPr/>
          <p:nvPr/>
        </p:nvSpPr>
        <p:spPr>
          <a:xfrm>
            <a:off x="7919999" y="1472671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grpSp>
        <p:nvGrpSpPr>
          <p:cNvPr id="50" name="Häckchen 5"/>
          <p:cNvGrpSpPr/>
          <p:nvPr/>
        </p:nvGrpSpPr>
        <p:grpSpPr>
          <a:xfrm>
            <a:off x="8208000" y="1459067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51" name="Diagonaler Streifen 5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Diagonaler Streifen 5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"/>
          <p:cNvSpPr txBox="1"/>
          <p:nvPr/>
        </p:nvSpPr>
        <p:spPr>
          <a:xfrm>
            <a:off x="64521" y="51477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Iller</a:t>
            </a:r>
          </a:p>
        </p:txBody>
      </p:sp>
      <p:pic>
        <p:nvPicPr>
          <p:cNvPr id="54" name="Havel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18189" r="19559" b="65126"/>
          <a:stretch/>
        </p:blipFill>
        <p:spPr>
          <a:xfrm>
            <a:off x="5283630" y="1247401"/>
            <a:ext cx="944555" cy="1144269"/>
          </a:xfrm>
          <a:prstGeom prst="rect">
            <a:avLst/>
          </a:prstGeom>
        </p:spPr>
      </p:pic>
      <p:sp>
        <p:nvSpPr>
          <p:cNvPr id="56" name="Button 6"/>
          <p:cNvSpPr/>
          <p:nvPr/>
        </p:nvSpPr>
        <p:spPr>
          <a:xfrm>
            <a:off x="7919999" y="177727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57" name="Text"/>
          <p:cNvSpPr txBox="1"/>
          <p:nvPr/>
        </p:nvSpPr>
        <p:spPr>
          <a:xfrm>
            <a:off x="32676" y="98402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Havel</a:t>
            </a:r>
          </a:p>
        </p:txBody>
      </p:sp>
      <p:grpSp>
        <p:nvGrpSpPr>
          <p:cNvPr id="58" name="Häckchen 6"/>
          <p:cNvGrpSpPr/>
          <p:nvPr/>
        </p:nvGrpSpPr>
        <p:grpSpPr>
          <a:xfrm>
            <a:off x="8208000" y="1760273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59" name="Diagonaler Streifen 58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0" name="Diagonaler Streifen 59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61" name="Mosel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57143" r="76734" b="26168"/>
          <a:stretch/>
        </p:blipFill>
        <p:spPr>
          <a:xfrm>
            <a:off x="2289603" y="3924000"/>
            <a:ext cx="751527" cy="1141200"/>
          </a:xfrm>
          <a:prstGeom prst="rect">
            <a:avLst/>
          </a:prstGeom>
        </p:spPr>
      </p:pic>
      <p:sp>
        <p:nvSpPr>
          <p:cNvPr id="62" name="Button 7"/>
          <p:cNvSpPr/>
          <p:nvPr/>
        </p:nvSpPr>
        <p:spPr>
          <a:xfrm>
            <a:off x="7919999" y="2081884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3" name="Text"/>
          <p:cNvSpPr txBox="1"/>
          <p:nvPr/>
        </p:nvSpPr>
        <p:spPr>
          <a:xfrm>
            <a:off x="32676" y="81249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Mosel</a:t>
            </a:r>
          </a:p>
        </p:txBody>
      </p:sp>
      <p:grpSp>
        <p:nvGrpSpPr>
          <p:cNvPr id="64" name="Häckchen 7"/>
          <p:cNvGrpSpPr/>
          <p:nvPr/>
        </p:nvGrpSpPr>
        <p:grpSpPr>
          <a:xfrm>
            <a:off x="8208000" y="2061479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65" name="Diagonaler Streifen 6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6" name="Diagonaler Streifen 6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67" name="Regen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8" t="71437" r="19667" b="23393"/>
          <a:stretch/>
        </p:blipFill>
        <p:spPr>
          <a:xfrm>
            <a:off x="5389203" y="4928401"/>
            <a:ext cx="846559" cy="354564"/>
          </a:xfrm>
          <a:prstGeom prst="rect">
            <a:avLst/>
          </a:prstGeom>
        </p:spPr>
      </p:pic>
      <p:sp>
        <p:nvSpPr>
          <p:cNvPr id="68" name="Button 8"/>
          <p:cNvSpPr/>
          <p:nvPr/>
        </p:nvSpPr>
        <p:spPr>
          <a:xfrm>
            <a:off x="7919999" y="2386491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9" name="Text"/>
          <p:cNvSpPr txBox="1"/>
          <p:nvPr/>
        </p:nvSpPr>
        <p:spPr>
          <a:xfrm>
            <a:off x="117131" y="131740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Regen</a:t>
            </a:r>
          </a:p>
        </p:txBody>
      </p:sp>
      <p:grpSp>
        <p:nvGrpSpPr>
          <p:cNvPr id="70" name="Häckchen 8"/>
          <p:cNvGrpSpPr/>
          <p:nvPr/>
        </p:nvGrpSpPr>
        <p:grpSpPr>
          <a:xfrm>
            <a:off x="8208000" y="2362685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71" name="Diagonaler Streifen 7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2" name="Diagonaler Streifen 7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47" name="Mittellandkanal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1852" r="36667" b="63111"/>
          <a:stretch/>
        </p:blipFill>
        <p:spPr>
          <a:xfrm>
            <a:off x="2888931" y="2184416"/>
            <a:ext cx="2411040" cy="345424"/>
          </a:xfrm>
          <a:prstGeom prst="rect">
            <a:avLst/>
          </a:prstGeom>
        </p:spPr>
      </p:pic>
      <p:sp>
        <p:nvSpPr>
          <p:cNvPr id="73" name="Button 9"/>
          <p:cNvSpPr/>
          <p:nvPr/>
        </p:nvSpPr>
        <p:spPr>
          <a:xfrm>
            <a:off x="7919999" y="269109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74" name="Text"/>
          <p:cNvSpPr txBox="1"/>
          <p:nvPr/>
        </p:nvSpPr>
        <p:spPr>
          <a:xfrm>
            <a:off x="269327" y="398182"/>
            <a:ext cx="27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latin typeface="Algerian" pitchFamily="82" charset="0"/>
              </a:rPr>
              <a:t>Mittellandkanal</a:t>
            </a:r>
          </a:p>
        </p:txBody>
      </p:sp>
      <p:grpSp>
        <p:nvGrpSpPr>
          <p:cNvPr id="75" name="Häckchen 9"/>
          <p:cNvGrpSpPr/>
          <p:nvPr/>
        </p:nvGrpSpPr>
        <p:grpSpPr>
          <a:xfrm>
            <a:off x="8208000" y="2689091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76" name="Diagonaler Streifen 7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Diagonaler Streifen 7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48" name="Saale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5" t="38126" r="33294" b="36829"/>
          <a:stretch/>
        </p:blipFill>
        <p:spPr>
          <a:xfrm>
            <a:off x="4824001" y="2610002"/>
            <a:ext cx="653084" cy="1717603"/>
          </a:xfrm>
          <a:prstGeom prst="rect">
            <a:avLst/>
          </a:prstGeom>
        </p:spPr>
      </p:pic>
      <p:sp>
        <p:nvSpPr>
          <p:cNvPr id="78" name="Button 10"/>
          <p:cNvSpPr/>
          <p:nvPr/>
        </p:nvSpPr>
        <p:spPr>
          <a:xfrm>
            <a:off x="7919999" y="2995705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79" name="Text"/>
          <p:cNvSpPr txBox="1"/>
          <p:nvPr/>
        </p:nvSpPr>
        <p:spPr>
          <a:xfrm>
            <a:off x="89343" y="948245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Saale</a:t>
            </a:r>
          </a:p>
        </p:txBody>
      </p:sp>
      <p:grpSp>
        <p:nvGrpSpPr>
          <p:cNvPr id="80" name="Häckchen 10"/>
          <p:cNvGrpSpPr/>
          <p:nvPr/>
        </p:nvGrpSpPr>
        <p:grpSpPr>
          <a:xfrm>
            <a:off x="8208000" y="2990297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81" name="Diagonaler Streifen 8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2" name="Diagonaler Streifen 8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49" name="Ruhr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t="42540" r="67387" b="51575"/>
          <a:stretch/>
        </p:blipFill>
        <p:spPr>
          <a:xfrm>
            <a:off x="2386802" y="2916000"/>
            <a:ext cx="1168391" cy="403584"/>
          </a:xfrm>
          <a:prstGeom prst="rect">
            <a:avLst/>
          </a:prstGeom>
        </p:spPr>
      </p:pic>
      <p:sp>
        <p:nvSpPr>
          <p:cNvPr id="83" name="Button 11"/>
          <p:cNvSpPr/>
          <p:nvPr/>
        </p:nvSpPr>
        <p:spPr>
          <a:xfrm>
            <a:off x="7919999" y="3300312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4" name="Text"/>
          <p:cNvSpPr txBox="1"/>
          <p:nvPr/>
        </p:nvSpPr>
        <p:spPr>
          <a:xfrm>
            <a:off x="9417" y="980730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Ruhr</a:t>
            </a:r>
          </a:p>
        </p:txBody>
      </p:sp>
      <p:grpSp>
        <p:nvGrpSpPr>
          <p:cNvPr id="85" name="Häckchen 11"/>
          <p:cNvGrpSpPr/>
          <p:nvPr/>
        </p:nvGrpSpPr>
        <p:grpSpPr>
          <a:xfrm>
            <a:off x="8208000" y="3291503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86" name="Diagonaler Streifen 8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7" name="Diagonaler Streifen 8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55" name="Donau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74049" r="12766" b="9479"/>
          <a:stretch/>
        </p:blipFill>
        <p:spPr>
          <a:xfrm>
            <a:off x="3243603" y="5108403"/>
            <a:ext cx="3372033" cy="1129655"/>
          </a:xfrm>
          <a:prstGeom prst="rect">
            <a:avLst/>
          </a:prstGeom>
        </p:spPr>
      </p:pic>
      <p:sp>
        <p:nvSpPr>
          <p:cNvPr id="88" name="Button 12"/>
          <p:cNvSpPr/>
          <p:nvPr/>
        </p:nvSpPr>
        <p:spPr>
          <a:xfrm>
            <a:off x="7919999" y="360491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9" name="Text"/>
          <p:cNvSpPr txBox="1"/>
          <p:nvPr/>
        </p:nvSpPr>
        <p:spPr>
          <a:xfrm>
            <a:off x="9417" y="980730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Donau</a:t>
            </a:r>
          </a:p>
        </p:txBody>
      </p:sp>
      <p:grpSp>
        <p:nvGrpSpPr>
          <p:cNvPr id="90" name="Häckchen 12"/>
          <p:cNvGrpSpPr/>
          <p:nvPr/>
        </p:nvGrpSpPr>
        <p:grpSpPr>
          <a:xfrm>
            <a:off x="8208000" y="3592709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91" name="Diagonaler Streifen 9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2" name="Diagonaler Streifen 9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93" name="Spree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0" t="29908" r="7058" b="47005"/>
          <a:stretch/>
        </p:blipFill>
        <p:spPr>
          <a:xfrm>
            <a:off x="5925604" y="2052000"/>
            <a:ext cx="976207" cy="1576800"/>
          </a:xfrm>
          <a:prstGeom prst="rect">
            <a:avLst/>
          </a:prstGeom>
        </p:spPr>
      </p:pic>
      <p:sp>
        <p:nvSpPr>
          <p:cNvPr id="94" name="Button 13"/>
          <p:cNvSpPr/>
          <p:nvPr/>
        </p:nvSpPr>
        <p:spPr>
          <a:xfrm>
            <a:off x="7919999" y="390952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95" name="Text"/>
          <p:cNvSpPr txBox="1"/>
          <p:nvPr/>
        </p:nvSpPr>
        <p:spPr>
          <a:xfrm>
            <a:off x="36975" y="980730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Spree</a:t>
            </a:r>
          </a:p>
        </p:txBody>
      </p:sp>
      <p:grpSp>
        <p:nvGrpSpPr>
          <p:cNvPr id="96" name="Häckchen 13"/>
          <p:cNvGrpSpPr/>
          <p:nvPr/>
        </p:nvGrpSpPr>
        <p:grpSpPr>
          <a:xfrm>
            <a:off x="8208000" y="3893915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97" name="Diagonaler Streifen 9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8" name="Diagonaler Streifen 9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99" name="Bode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2" t="37288" r="36667" b="56224"/>
          <a:stretch/>
        </p:blipFill>
        <p:spPr>
          <a:xfrm>
            <a:off x="4410795" y="2556003"/>
            <a:ext cx="881287" cy="444901"/>
          </a:xfrm>
          <a:prstGeom prst="rect">
            <a:avLst/>
          </a:prstGeom>
        </p:spPr>
      </p:pic>
      <p:sp>
        <p:nvSpPr>
          <p:cNvPr id="100" name="Button 14"/>
          <p:cNvSpPr/>
          <p:nvPr/>
        </p:nvSpPr>
        <p:spPr>
          <a:xfrm>
            <a:off x="8532000" y="25424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01" name="Text"/>
          <p:cNvSpPr txBox="1"/>
          <p:nvPr/>
        </p:nvSpPr>
        <p:spPr>
          <a:xfrm>
            <a:off x="64521" y="973178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err="1">
                <a:latin typeface="Algerian" pitchFamily="82" charset="0"/>
              </a:rPr>
              <a:t>Bode</a:t>
            </a:r>
            <a:endParaRPr lang="de-DE" sz="6000" dirty="0">
              <a:latin typeface="Algerian" pitchFamily="82" charset="0"/>
            </a:endParaRPr>
          </a:p>
        </p:txBody>
      </p:sp>
      <p:grpSp>
        <p:nvGrpSpPr>
          <p:cNvPr id="102" name="Häckchen 14"/>
          <p:cNvGrpSpPr/>
          <p:nvPr/>
        </p:nvGrpSpPr>
        <p:grpSpPr>
          <a:xfrm>
            <a:off x="8856003" y="254246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03" name="Diagonaler Streifen 10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4" name="Diagonaler Streifen 10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06" name="Main-Donau-Kanal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4" t="61159" r="35233" b="20499"/>
          <a:stretch/>
        </p:blipFill>
        <p:spPr>
          <a:xfrm>
            <a:off x="4615201" y="4226403"/>
            <a:ext cx="727972" cy="1257949"/>
          </a:xfrm>
          <a:prstGeom prst="rect">
            <a:avLst/>
          </a:prstGeom>
        </p:spPr>
      </p:pic>
      <p:sp>
        <p:nvSpPr>
          <p:cNvPr id="107" name="Button 15"/>
          <p:cNvSpPr/>
          <p:nvPr/>
        </p:nvSpPr>
        <p:spPr>
          <a:xfrm>
            <a:off x="8532000" y="55855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08" name="Text"/>
          <p:cNvSpPr txBox="1"/>
          <p:nvPr/>
        </p:nvSpPr>
        <p:spPr>
          <a:xfrm>
            <a:off x="117132" y="417200"/>
            <a:ext cx="3157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Main-Donau-Kanal</a:t>
            </a:r>
          </a:p>
        </p:txBody>
      </p:sp>
      <p:grpSp>
        <p:nvGrpSpPr>
          <p:cNvPr id="109" name="Häckchen 15"/>
          <p:cNvGrpSpPr/>
          <p:nvPr/>
        </p:nvGrpSpPr>
        <p:grpSpPr>
          <a:xfrm>
            <a:off x="8856003" y="558219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10" name="Diagonaler Streifen 10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1" name="Diagonaler Streifen 11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05" name="Leine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28599" r="48005" b="52321"/>
          <a:stretch/>
        </p:blipFill>
        <p:spPr>
          <a:xfrm>
            <a:off x="3895200" y="1933201"/>
            <a:ext cx="745200" cy="1308523"/>
          </a:xfrm>
          <a:prstGeom prst="rect">
            <a:avLst/>
          </a:prstGeom>
        </p:spPr>
      </p:pic>
      <p:sp>
        <p:nvSpPr>
          <p:cNvPr id="112" name="Button 16"/>
          <p:cNvSpPr/>
          <p:nvPr/>
        </p:nvSpPr>
        <p:spPr>
          <a:xfrm>
            <a:off x="8532000" y="862875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13" name="Text"/>
          <p:cNvSpPr txBox="1"/>
          <p:nvPr/>
        </p:nvSpPr>
        <p:spPr>
          <a:xfrm>
            <a:off x="89343" y="973178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Leine</a:t>
            </a:r>
          </a:p>
        </p:txBody>
      </p:sp>
      <p:grpSp>
        <p:nvGrpSpPr>
          <p:cNvPr id="114" name="Häckchen 16"/>
          <p:cNvGrpSpPr/>
          <p:nvPr/>
        </p:nvGrpSpPr>
        <p:grpSpPr>
          <a:xfrm>
            <a:off x="8856003" y="862194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15" name="Diagonaler Streifen 11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6" name="Diagonaler Streifen 11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17" name="Rhein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7141" r="62712" b="4584"/>
          <a:stretch/>
        </p:blipFill>
        <p:spPr>
          <a:xfrm>
            <a:off x="2127603" y="2547186"/>
            <a:ext cx="1685093" cy="3996491"/>
          </a:xfrm>
          <a:prstGeom prst="rect">
            <a:avLst/>
          </a:prstGeom>
        </p:spPr>
      </p:pic>
      <p:sp>
        <p:nvSpPr>
          <p:cNvPr id="118" name="Button 17"/>
          <p:cNvSpPr/>
          <p:nvPr/>
        </p:nvSpPr>
        <p:spPr>
          <a:xfrm>
            <a:off x="8532000" y="1167191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19" name="Text"/>
          <p:cNvSpPr txBox="1"/>
          <p:nvPr/>
        </p:nvSpPr>
        <p:spPr>
          <a:xfrm>
            <a:off x="107504" y="980730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Rhein</a:t>
            </a:r>
          </a:p>
        </p:txBody>
      </p:sp>
      <p:grpSp>
        <p:nvGrpSpPr>
          <p:cNvPr id="120" name="Häckchen 17"/>
          <p:cNvGrpSpPr/>
          <p:nvPr/>
        </p:nvGrpSpPr>
        <p:grpSpPr>
          <a:xfrm>
            <a:off x="8856003" y="1166167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21" name="Diagonaler Streifen 12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2" name="Diagonaler Streifen 12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23" name="Isar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5" t="77033" r="21823" b="2857"/>
          <a:stretch/>
        </p:blipFill>
        <p:spPr>
          <a:xfrm>
            <a:off x="4924803" y="5313603"/>
            <a:ext cx="1191525" cy="1379093"/>
          </a:xfrm>
          <a:prstGeom prst="rect">
            <a:avLst/>
          </a:prstGeom>
        </p:spPr>
      </p:pic>
      <p:sp>
        <p:nvSpPr>
          <p:cNvPr id="124" name="Button 18"/>
          <p:cNvSpPr/>
          <p:nvPr/>
        </p:nvSpPr>
        <p:spPr>
          <a:xfrm>
            <a:off x="8532000" y="147150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25" name="Text"/>
          <p:cNvSpPr txBox="1"/>
          <p:nvPr/>
        </p:nvSpPr>
        <p:spPr>
          <a:xfrm>
            <a:off x="54197" y="945375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Isar</a:t>
            </a:r>
          </a:p>
        </p:txBody>
      </p:sp>
      <p:grpSp>
        <p:nvGrpSpPr>
          <p:cNvPr id="126" name="Häckchen 18"/>
          <p:cNvGrpSpPr/>
          <p:nvPr/>
        </p:nvGrpSpPr>
        <p:grpSpPr>
          <a:xfrm>
            <a:off x="8856003" y="1470142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27" name="Diagonaler Streifen 12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8" name="Diagonaler Streifen 12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30" name="Nord-Ostsee-Kanal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7" t="7240" r="52952" b="83145"/>
          <a:stretch/>
        </p:blipFill>
        <p:spPr>
          <a:xfrm>
            <a:off x="3647455" y="523926"/>
            <a:ext cx="763343" cy="659403"/>
          </a:xfrm>
          <a:prstGeom prst="rect">
            <a:avLst/>
          </a:prstGeom>
        </p:spPr>
      </p:pic>
      <p:sp>
        <p:nvSpPr>
          <p:cNvPr id="131" name="Button 19"/>
          <p:cNvSpPr/>
          <p:nvPr/>
        </p:nvSpPr>
        <p:spPr>
          <a:xfrm>
            <a:off x="8532000" y="177582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32" name="Text"/>
          <p:cNvSpPr txBox="1"/>
          <p:nvPr/>
        </p:nvSpPr>
        <p:spPr>
          <a:xfrm>
            <a:off x="96163" y="404667"/>
            <a:ext cx="3225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Nord-Ostsee-Kanal</a:t>
            </a:r>
          </a:p>
        </p:txBody>
      </p:sp>
      <p:grpSp>
        <p:nvGrpSpPr>
          <p:cNvPr id="133" name="Häckchen 19"/>
          <p:cNvGrpSpPr/>
          <p:nvPr/>
        </p:nvGrpSpPr>
        <p:grpSpPr>
          <a:xfrm>
            <a:off x="8856003" y="1774115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34" name="Diagonaler Streifen 13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5" name="Diagonaler Streifen 13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36" name="Neckar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t="68364" r="58509" b="10730"/>
          <a:stretch/>
        </p:blipFill>
        <p:spPr>
          <a:xfrm>
            <a:off x="3322803" y="4688415"/>
            <a:ext cx="714423" cy="1433713"/>
          </a:xfrm>
          <a:prstGeom prst="rect">
            <a:avLst/>
          </a:prstGeom>
        </p:spPr>
      </p:pic>
      <p:sp>
        <p:nvSpPr>
          <p:cNvPr id="137" name="Button 20"/>
          <p:cNvSpPr/>
          <p:nvPr/>
        </p:nvSpPr>
        <p:spPr>
          <a:xfrm>
            <a:off x="8532000" y="208013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38" name="Text"/>
          <p:cNvSpPr txBox="1"/>
          <p:nvPr/>
        </p:nvSpPr>
        <p:spPr>
          <a:xfrm>
            <a:off x="46091" y="109082"/>
            <a:ext cx="3149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Neckar</a:t>
            </a:r>
          </a:p>
        </p:txBody>
      </p:sp>
      <p:grpSp>
        <p:nvGrpSpPr>
          <p:cNvPr id="139" name="Häckchen 20"/>
          <p:cNvGrpSpPr/>
          <p:nvPr/>
        </p:nvGrpSpPr>
        <p:grpSpPr>
          <a:xfrm>
            <a:off x="8856003" y="2078090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40" name="Diagonaler Streifen 13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1" name="Diagonaler Streifen 14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43" name="Main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60543" r="35233" b="30205"/>
          <a:stretch/>
        </p:blipFill>
        <p:spPr>
          <a:xfrm>
            <a:off x="3283200" y="4147201"/>
            <a:ext cx="2025816" cy="634540"/>
          </a:xfrm>
          <a:prstGeom prst="rect">
            <a:avLst/>
          </a:prstGeom>
        </p:spPr>
      </p:pic>
      <p:sp>
        <p:nvSpPr>
          <p:cNvPr id="144" name="Button 21"/>
          <p:cNvSpPr/>
          <p:nvPr/>
        </p:nvSpPr>
        <p:spPr>
          <a:xfrm>
            <a:off x="8532000" y="2384455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45" name="Text"/>
          <p:cNvSpPr txBox="1"/>
          <p:nvPr/>
        </p:nvSpPr>
        <p:spPr>
          <a:xfrm>
            <a:off x="143135" y="923480"/>
            <a:ext cx="2106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Main</a:t>
            </a:r>
          </a:p>
        </p:txBody>
      </p:sp>
      <p:grpSp>
        <p:nvGrpSpPr>
          <p:cNvPr id="146" name="Häckchen 21"/>
          <p:cNvGrpSpPr/>
          <p:nvPr/>
        </p:nvGrpSpPr>
        <p:grpSpPr>
          <a:xfrm>
            <a:off x="8856003" y="2382063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47" name="Diagonaler Streifen 14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8" name="Diagonaler Streifen 14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29" name="Ems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20582" r="66337" b="57102"/>
          <a:stretch/>
        </p:blipFill>
        <p:spPr>
          <a:xfrm>
            <a:off x="2775601" y="1414803"/>
            <a:ext cx="898795" cy="1530417"/>
          </a:xfrm>
          <a:prstGeom prst="rect">
            <a:avLst/>
          </a:prstGeom>
        </p:spPr>
      </p:pic>
      <p:sp>
        <p:nvSpPr>
          <p:cNvPr id="150" name="Button 22"/>
          <p:cNvSpPr/>
          <p:nvPr/>
        </p:nvSpPr>
        <p:spPr>
          <a:xfrm>
            <a:off x="8532000" y="2688771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51" name="Text"/>
          <p:cNvSpPr txBox="1"/>
          <p:nvPr/>
        </p:nvSpPr>
        <p:spPr>
          <a:xfrm>
            <a:off x="143135" y="906970"/>
            <a:ext cx="2106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Ems</a:t>
            </a:r>
          </a:p>
        </p:txBody>
      </p:sp>
      <p:grpSp>
        <p:nvGrpSpPr>
          <p:cNvPr id="152" name="Häckchen 22"/>
          <p:cNvGrpSpPr/>
          <p:nvPr/>
        </p:nvGrpSpPr>
        <p:grpSpPr>
          <a:xfrm>
            <a:off x="8856003" y="2686038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53" name="Diagonaler Streifen 15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4" name="Diagonaler Streifen 15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55" name="Oder-Havel-Kanal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1" t="24587" r="12604" b="68762"/>
          <a:stretch/>
        </p:blipFill>
        <p:spPr>
          <a:xfrm>
            <a:off x="5925602" y="1686199"/>
            <a:ext cx="688211" cy="456111"/>
          </a:xfrm>
          <a:prstGeom prst="rect">
            <a:avLst/>
          </a:prstGeom>
        </p:spPr>
      </p:pic>
      <p:sp>
        <p:nvSpPr>
          <p:cNvPr id="156" name="Button 23"/>
          <p:cNvSpPr/>
          <p:nvPr/>
        </p:nvSpPr>
        <p:spPr>
          <a:xfrm>
            <a:off x="8532000" y="299308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57" name="Text"/>
          <p:cNvSpPr txBox="1"/>
          <p:nvPr/>
        </p:nvSpPr>
        <p:spPr>
          <a:xfrm>
            <a:off x="42217" y="548683"/>
            <a:ext cx="3650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Dortmund–Ems -Kanal</a:t>
            </a:r>
          </a:p>
        </p:txBody>
      </p:sp>
      <p:pic>
        <p:nvPicPr>
          <p:cNvPr id="158" name="Weser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3" t="23326" r="54368" b="51856"/>
          <a:stretch/>
        </p:blipFill>
        <p:spPr>
          <a:xfrm>
            <a:off x="3510001" y="1572325"/>
            <a:ext cx="786724" cy="1701981"/>
          </a:xfrm>
          <a:prstGeom prst="rect">
            <a:avLst/>
          </a:prstGeom>
        </p:spPr>
      </p:pic>
      <p:grpSp>
        <p:nvGrpSpPr>
          <p:cNvPr id="159" name="Häckchen 23"/>
          <p:cNvGrpSpPr/>
          <p:nvPr/>
        </p:nvGrpSpPr>
        <p:grpSpPr>
          <a:xfrm>
            <a:off x="8856003" y="2990011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60" name="Diagonaler Streifen 15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1" name="Diagonaler Streifen 16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62" name="Button 24"/>
          <p:cNvSpPr/>
          <p:nvPr/>
        </p:nvSpPr>
        <p:spPr>
          <a:xfrm>
            <a:off x="8532000" y="329740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63" name="Text"/>
          <p:cNvSpPr txBox="1"/>
          <p:nvPr/>
        </p:nvSpPr>
        <p:spPr>
          <a:xfrm>
            <a:off x="107624" y="917538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Weser</a:t>
            </a:r>
          </a:p>
        </p:txBody>
      </p:sp>
      <p:grpSp>
        <p:nvGrpSpPr>
          <p:cNvPr id="164" name="Häckchen 24"/>
          <p:cNvGrpSpPr/>
          <p:nvPr/>
        </p:nvGrpSpPr>
        <p:grpSpPr>
          <a:xfrm>
            <a:off x="8856003" y="3293986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65" name="Diagonaler Streifen 16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6" name="Diagonaler Streifen 16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67" name="Dortmund-Ems-Kanal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29000" r="74670" b="52853"/>
          <a:stretch/>
        </p:blipFill>
        <p:spPr>
          <a:xfrm>
            <a:off x="2394003" y="2001603"/>
            <a:ext cx="834597" cy="1244493"/>
          </a:xfrm>
          <a:prstGeom prst="rect">
            <a:avLst/>
          </a:prstGeom>
        </p:spPr>
      </p:pic>
      <p:sp>
        <p:nvSpPr>
          <p:cNvPr id="168" name="Button 25"/>
          <p:cNvSpPr/>
          <p:nvPr/>
        </p:nvSpPr>
        <p:spPr>
          <a:xfrm>
            <a:off x="8532000" y="360171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70" name="Text"/>
          <p:cNvSpPr txBox="1"/>
          <p:nvPr/>
        </p:nvSpPr>
        <p:spPr>
          <a:xfrm>
            <a:off x="269531" y="567495"/>
            <a:ext cx="325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Oder–Havel -Kanal</a:t>
            </a:r>
          </a:p>
        </p:txBody>
      </p:sp>
      <p:grpSp>
        <p:nvGrpSpPr>
          <p:cNvPr id="171" name="Häckchen 25"/>
          <p:cNvGrpSpPr/>
          <p:nvPr/>
        </p:nvGrpSpPr>
        <p:grpSpPr>
          <a:xfrm>
            <a:off x="8856003" y="3597959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72" name="Diagonaler Streifen 171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73" name="Diagonaler Streifen 172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74" name="Oder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8" t="19265" r="7330" b="61470"/>
          <a:stretch/>
        </p:blipFill>
        <p:spPr>
          <a:xfrm>
            <a:off x="6325203" y="1314000"/>
            <a:ext cx="570677" cy="1321200"/>
          </a:xfrm>
          <a:prstGeom prst="rect">
            <a:avLst/>
          </a:prstGeom>
        </p:spPr>
      </p:pic>
      <p:sp>
        <p:nvSpPr>
          <p:cNvPr id="175" name="Button 26"/>
          <p:cNvSpPr/>
          <p:nvPr/>
        </p:nvSpPr>
        <p:spPr>
          <a:xfrm>
            <a:off x="8532000" y="3906035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76" name="Text"/>
          <p:cNvSpPr txBox="1"/>
          <p:nvPr/>
        </p:nvSpPr>
        <p:spPr>
          <a:xfrm>
            <a:off x="92151" y="105792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Oder</a:t>
            </a:r>
          </a:p>
        </p:txBody>
      </p:sp>
      <p:grpSp>
        <p:nvGrpSpPr>
          <p:cNvPr id="177" name="Häckchen 25"/>
          <p:cNvGrpSpPr/>
          <p:nvPr/>
        </p:nvGrpSpPr>
        <p:grpSpPr>
          <a:xfrm>
            <a:off x="8856003" y="3901934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78" name="Diagonaler Streifen 17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79" name="Diagonaler Streifen 17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80" name="Eider"/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3" t="8275" r="52808" b="85268"/>
          <a:stretch/>
        </p:blipFill>
        <p:spPr>
          <a:xfrm>
            <a:off x="3812694" y="565203"/>
            <a:ext cx="605995" cy="442853"/>
          </a:xfrm>
          <a:prstGeom prst="rect">
            <a:avLst/>
          </a:prstGeom>
        </p:spPr>
      </p:pic>
      <p:sp>
        <p:nvSpPr>
          <p:cNvPr id="181" name="Button 27"/>
          <p:cNvSpPr/>
          <p:nvPr/>
        </p:nvSpPr>
        <p:spPr>
          <a:xfrm>
            <a:off x="7919999" y="421413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82" name="Text"/>
          <p:cNvSpPr txBox="1"/>
          <p:nvPr/>
        </p:nvSpPr>
        <p:spPr>
          <a:xfrm>
            <a:off x="120696" y="924278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Eider</a:t>
            </a:r>
          </a:p>
        </p:txBody>
      </p:sp>
      <p:grpSp>
        <p:nvGrpSpPr>
          <p:cNvPr id="183" name="Häckchen 26"/>
          <p:cNvGrpSpPr/>
          <p:nvPr/>
        </p:nvGrpSpPr>
        <p:grpSpPr>
          <a:xfrm>
            <a:off x="8208000" y="4195121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84" name="Diagonaler Streifen 18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5" name="Diagonaler Streifen 18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86" name="Mulde"/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1" t="38425" r="17781" b="44114"/>
          <a:stretch/>
        </p:blipFill>
        <p:spPr>
          <a:xfrm>
            <a:off x="5436001" y="2635203"/>
            <a:ext cx="893140" cy="1197455"/>
          </a:xfrm>
          <a:prstGeom prst="rect">
            <a:avLst/>
          </a:prstGeom>
        </p:spPr>
      </p:pic>
      <p:sp>
        <p:nvSpPr>
          <p:cNvPr id="187" name="Button 28"/>
          <p:cNvSpPr/>
          <p:nvPr/>
        </p:nvSpPr>
        <p:spPr>
          <a:xfrm>
            <a:off x="8532000" y="4210351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88" name="Text"/>
          <p:cNvSpPr txBox="1"/>
          <p:nvPr/>
        </p:nvSpPr>
        <p:spPr>
          <a:xfrm>
            <a:off x="131020" y="927653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Mulde</a:t>
            </a:r>
          </a:p>
        </p:txBody>
      </p:sp>
      <p:grpSp>
        <p:nvGrpSpPr>
          <p:cNvPr id="189" name="Häckchen 28"/>
          <p:cNvGrpSpPr/>
          <p:nvPr/>
        </p:nvGrpSpPr>
        <p:grpSpPr>
          <a:xfrm>
            <a:off x="8856003" y="4205907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90" name="Diagonaler Streifen 18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1" name="Diagonaler Streifen 19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42" name="Oder-Spree-Kanal"/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0" t="30188" r="7438" b="61740"/>
          <a:stretch/>
        </p:blipFill>
        <p:spPr>
          <a:xfrm>
            <a:off x="5766100" y="2070251"/>
            <a:ext cx="1129779" cy="553596"/>
          </a:xfrm>
          <a:prstGeom prst="rect">
            <a:avLst/>
          </a:prstGeom>
        </p:spPr>
      </p:pic>
      <p:sp>
        <p:nvSpPr>
          <p:cNvPr id="192" name="Button 29"/>
          <p:cNvSpPr/>
          <p:nvPr/>
        </p:nvSpPr>
        <p:spPr>
          <a:xfrm>
            <a:off x="7919999" y="4518740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93" name="Text"/>
          <p:cNvSpPr txBox="1"/>
          <p:nvPr/>
        </p:nvSpPr>
        <p:spPr>
          <a:xfrm>
            <a:off x="132896" y="487884"/>
            <a:ext cx="325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Oder–Spree -Kanal</a:t>
            </a:r>
          </a:p>
        </p:txBody>
      </p:sp>
      <p:grpSp>
        <p:nvGrpSpPr>
          <p:cNvPr id="194" name="Häckchen 29"/>
          <p:cNvGrpSpPr/>
          <p:nvPr/>
        </p:nvGrpSpPr>
        <p:grpSpPr>
          <a:xfrm>
            <a:off x="8208000" y="4496327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195" name="Diagonaler Streifen 19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6" name="Diagonaler Streifen 19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49" name="Fulda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44718" r="53838" b="41109"/>
          <a:stretch/>
        </p:blipFill>
        <p:spPr>
          <a:xfrm>
            <a:off x="3895201" y="3039395"/>
            <a:ext cx="426724" cy="971976"/>
          </a:xfrm>
          <a:prstGeom prst="rect">
            <a:avLst/>
          </a:prstGeom>
        </p:spPr>
      </p:pic>
      <p:sp>
        <p:nvSpPr>
          <p:cNvPr id="197" name="Button 30"/>
          <p:cNvSpPr/>
          <p:nvPr/>
        </p:nvSpPr>
        <p:spPr>
          <a:xfrm>
            <a:off x="8532000" y="451466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198" name="Text"/>
          <p:cNvSpPr txBox="1"/>
          <p:nvPr/>
        </p:nvSpPr>
        <p:spPr>
          <a:xfrm>
            <a:off x="109344" y="948244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Fulda</a:t>
            </a:r>
          </a:p>
        </p:txBody>
      </p:sp>
      <p:grpSp>
        <p:nvGrpSpPr>
          <p:cNvPr id="199" name="Häckchen 30"/>
          <p:cNvGrpSpPr/>
          <p:nvPr/>
        </p:nvGrpSpPr>
        <p:grpSpPr>
          <a:xfrm>
            <a:off x="8856003" y="4509882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00" name="Diagonaler Streifen 19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1" name="Diagonaler Streifen 20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02" name="Lech"/>
          <p:cNvPicPr>
            <a:picLocks noChangeAspect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5" t="77845" r="42471" b="4982"/>
          <a:stretch/>
        </p:blipFill>
        <p:spPr>
          <a:xfrm>
            <a:off x="4586403" y="5365954"/>
            <a:ext cx="404813" cy="1177723"/>
          </a:xfrm>
          <a:prstGeom prst="rect">
            <a:avLst/>
          </a:prstGeom>
        </p:spPr>
      </p:pic>
      <p:sp>
        <p:nvSpPr>
          <p:cNvPr id="203" name="Button 31"/>
          <p:cNvSpPr/>
          <p:nvPr/>
        </p:nvSpPr>
        <p:spPr>
          <a:xfrm>
            <a:off x="7919999" y="482334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04" name="Text"/>
          <p:cNvSpPr txBox="1"/>
          <p:nvPr/>
        </p:nvSpPr>
        <p:spPr>
          <a:xfrm>
            <a:off x="123099" y="959234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Lech</a:t>
            </a:r>
          </a:p>
        </p:txBody>
      </p:sp>
      <p:grpSp>
        <p:nvGrpSpPr>
          <p:cNvPr id="205" name="Häckchen 31"/>
          <p:cNvGrpSpPr/>
          <p:nvPr/>
        </p:nvGrpSpPr>
        <p:grpSpPr>
          <a:xfrm>
            <a:off x="8208000" y="4797533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06" name="Diagonaler Streifen 20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7" name="Diagonaler Streifen 20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08" name="Aller"/>
          <p:cNvPicPr>
            <a:picLocks noChangeAspect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6" t="26310" r="41118" b="61070"/>
          <a:stretch/>
        </p:blipFill>
        <p:spPr>
          <a:xfrm>
            <a:off x="3747603" y="1776934"/>
            <a:ext cx="1267031" cy="865467"/>
          </a:xfrm>
          <a:prstGeom prst="rect">
            <a:avLst/>
          </a:prstGeom>
        </p:spPr>
      </p:pic>
      <p:sp>
        <p:nvSpPr>
          <p:cNvPr id="209" name="Button 32"/>
          <p:cNvSpPr/>
          <p:nvPr/>
        </p:nvSpPr>
        <p:spPr>
          <a:xfrm>
            <a:off x="8532000" y="481898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10" name="Text"/>
          <p:cNvSpPr txBox="1"/>
          <p:nvPr/>
        </p:nvSpPr>
        <p:spPr>
          <a:xfrm>
            <a:off x="109618" y="1003293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Aller</a:t>
            </a:r>
          </a:p>
        </p:txBody>
      </p:sp>
      <p:grpSp>
        <p:nvGrpSpPr>
          <p:cNvPr id="211" name="Häckchen 32"/>
          <p:cNvGrpSpPr/>
          <p:nvPr/>
        </p:nvGrpSpPr>
        <p:grpSpPr>
          <a:xfrm>
            <a:off x="8856003" y="4813855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12" name="Diagonaler Streifen 211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3" name="Diagonaler Streifen 212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14" name="Lahn"/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49689" r="65499" b="38841"/>
          <a:stretch/>
        </p:blipFill>
        <p:spPr>
          <a:xfrm>
            <a:off x="2880003" y="3407639"/>
            <a:ext cx="780977" cy="786631"/>
          </a:xfrm>
          <a:prstGeom prst="rect">
            <a:avLst/>
          </a:prstGeom>
        </p:spPr>
      </p:pic>
      <p:sp>
        <p:nvSpPr>
          <p:cNvPr id="215" name="Button 33"/>
          <p:cNvSpPr/>
          <p:nvPr/>
        </p:nvSpPr>
        <p:spPr>
          <a:xfrm>
            <a:off x="7919999" y="5127955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16" name="Text"/>
          <p:cNvSpPr txBox="1"/>
          <p:nvPr/>
        </p:nvSpPr>
        <p:spPr>
          <a:xfrm>
            <a:off x="105438" y="894820"/>
            <a:ext cx="26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Lahn</a:t>
            </a:r>
          </a:p>
        </p:txBody>
      </p:sp>
      <p:grpSp>
        <p:nvGrpSpPr>
          <p:cNvPr id="217" name="Häckchen 33"/>
          <p:cNvGrpSpPr/>
          <p:nvPr/>
        </p:nvGrpSpPr>
        <p:grpSpPr>
          <a:xfrm>
            <a:off x="8208000" y="5098739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18" name="Diagonaler Streifen 21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9" name="Diagonaler Streifen 21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69" name="Altmühl"/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8" t="68952" r="32627" b="20430"/>
          <a:stretch/>
        </p:blipFill>
        <p:spPr>
          <a:xfrm>
            <a:off x="4417203" y="4759203"/>
            <a:ext cx="1109769" cy="728253"/>
          </a:xfrm>
          <a:prstGeom prst="rect">
            <a:avLst/>
          </a:prstGeom>
        </p:spPr>
      </p:pic>
      <p:sp>
        <p:nvSpPr>
          <p:cNvPr id="220" name="Button 34"/>
          <p:cNvSpPr/>
          <p:nvPr/>
        </p:nvSpPr>
        <p:spPr>
          <a:xfrm>
            <a:off x="8532000" y="512329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21" name="Text"/>
          <p:cNvSpPr txBox="1"/>
          <p:nvPr/>
        </p:nvSpPr>
        <p:spPr>
          <a:xfrm>
            <a:off x="-68972" y="181090"/>
            <a:ext cx="3815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Altmühl</a:t>
            </a:r>
          </a:p>
        </p:txBody>
      </p:sp>
      <p:grpSp>
        <p:nvGrpSpPr>
          <p:cNvPr id="222" name="Häckchen 34"/>
          <p:cNvGrpSpPr/>
          <p:nvPr/>
        </p:nvGrpSpPr>
        <p:grpSpPr>
          <a:xfrm>
            <a:off x="8856003" y="5117830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23" name="Diagonaler Streifen 22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24" name="Diagonaler Streifen 22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25" name="Elbe-Seitenkanal"/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4" t="20784" r="46029" b="64429"/>
          <a:stretch/>
        </p:blipFill>
        <p:spPr>
          <a:xfrm>
            <a:off x="4381118" y="1425370"/>
            <a:ext cx="407691" cy="1014095"/>
          </a:xfrm>
          <a:prstGeom prst="rect">
            <a:avLst/>
          </a:prstGeom>
        </p:spPr>
      </p:pic>
      <p:sp>
        <p:nvSpPr>
          <p:cNvPr id="226" name="Button 35"/>
          <p:cNvSpPr/>
          <p:nvPr/>
        </p:nvSpPr>
        <p:spPr>
          <a:xfrm>
            <a:off x="7919999" y="5432561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27" name="Text"/>
          <p:cNvSpPr txBox="1"/>
          <p:nvPr/>
        </p:nvSpPr>
        <p:spPr>
          <a:xfrm>
            <a:off x="92252" y="433156"/>
            <a:ext cx="325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Elbe- Seitenkanal</a:t>
            </a:r>
          </a:p>
        </p:txBody>
      </p:sp>
      <p:grpSp>
        <p:nvGrpSpPr>
          <p:cNvPr id="228" name="Häckchen 35"/>
          <p:cNvGrpSpPr/>
          <p:nvPr/>
        </p:nvGrpSpPr>
        <p:grpSpPr>
          <a:xfrm>
            <a:off x="8208000" y="5399940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29" name="Diagonaler Streifen 228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30" name="Diagonaler Streifen 229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31" name="Inn"/>
          <p:cNvPicPr>
            <a:picLocks noChangeAspect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 t="79617" r="17782" b="3848"/>
          <a:stretch/>
        </p:blipFill>
        <p:spPr>
          <a:xfrm>
            <a:off x="5349603" y="5490000"/>
            <a:ext cx="987959" cy="1133976"/>
          </a:xfrm>
          <a:prstGeom prst="rect">
            <a:avLst/>
          </a:prstGeom>
        </p:spPr>
      </p:pic>
      <p:sp>
        <p:nvSpPr>
          <p:cNvPr id="232" name="Button 36"/>
          <p:cNvSpPr/>
          <p:nvPr/>
        </p:nvSpPr>
        <p:spPr>
          <a:xfrm>
            <a:off x="8532000" y="5427608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33" name="Text"/>
          <p:cNvSpPr txBox="1"/>
          <p:nvPr/>
        </p:nvSpPr>
        <p:spPr>
          <a:xfrm>
            <a:off x="485894" y="937566"/>
            <a:ext cx="1628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Inn</a:t>
            </a:r>
          </a:p>
        </p:txBody>
      </p:sp>
      <p:grpSp>
        <p:nvGrpSpPr>
          <p:cNvPr id="234" name="Häckchen 36"/>
          <p:cNvGrpSpPr/>
          <p:nvPr/>
        </p:nvGrpSpPr>
        <p:grpSpPr>
          <a:xfrm>
            <a:off x="8856003" y="5421800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35" name="Diagonaler Streifen 23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36" name="Diagonaler Streifen 23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39" name="Nahe"/>
          <p:cNvPicPr>
            <a:picLocks noChangeAspect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62462" r="73772" b="31019"/>
          <a:stretch/>
        </p:blipFill>
        <p:spPr>
          <a:xfrm>
            <a:off x="2484003" y="4287600"/>
            <a:ext cx="716023" cy="447056"/>
          </a:xfrm>
          <a:prstGeom prst="rect">
            <a:avLst/>
          </a:prstGeom>
        </p:spPr>
      </p:pic>
      <p:sp>
        <p:nvSpPr>
          <p:cNvPr id="240" name="Button 37"/>
          <p:cNvSpPr/>
          <p:nvPr/>
        </p:nvSpPr>
        <p:spPr>
          <a:xfrm>
            <a:off x="7920000" y="5738813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46" name="Text"/>
          <p:cNvSpPr txBox="1"/>
          <p:nvPr/>
        </p:nvSpPr>
        <p:spPr>
          <a:xfrm>
            <a:off x="86972" y="980729"/>
            <a:ext cx="242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Nahe</a:t>
            </a:r>
          </a:p>
        </p:txBody>
      </p:sp>
      <p:grpSp>
        <p:nvGrpSpPr>
          <p:cNvPr id="247" name="Häckchen 37"/>
          <p:cNvGrpSpPr/>
          <p:nvPr/>
        </p:nvGrpSpPr>
        <p:grpSpPr>
          <a:xfrm>
            <a:off x="8221573" y="5733256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48" name="Diagonaler Streifen 24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49" name="Diagonaler Streifen 24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41" name="Elbe-Havel-Kanal"/>
          <p:cNvPicPr>
            <a:picLocks noChangeAspect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1" t="31349" r="28130" b="62487"/>
          <a:stretch/>
        </p:blipFill>
        <p:spPr>
          <a:xfrm>
            <a:off x="5109883" y="2149970"/>
            <a:ext cx="656216" cy="422703"/>
          </a:xfrm>
          <a:prstGeom prst="rect">
            <a:avLst/>
          </a:prstGeom>
        </p:spPr>
      </p:pic>
      <p:sp>
        <p:nvSpPr>
          <p:cNvPr id="251" name="Button 38"/>
          <p:cNvSpPr/>
          <p:nvPr/>
        </p:nvSpPr>
        <p:spPr>
          <a:xfrm>
            <a:off x="8532000" y="574423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52" name="Text"/>
          <p:cNvSpPr txBox="1"/>
          <p:nvPr/>
        </p:nvSpPr>
        <p:spPr>
          <a:xfrm>
            <a:off x="143732" y="483482"/>
            <a:ext cx="325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Elbe- Havel- Kanal</a:t>
            </a:r>
          </a:p>
        </p:txBody>
      </p:sp>
      <p:grpSp>
        <p:nvGrpSpPr>
          <p:cNvPr id="253" name="Häckchen 38"/>
          <p:cNvGrpSpPr/>
          <p:nvPr/>
        </p:nvGrpSpPr>
        <p:grpSpPr>
          <a:xfrm>
            <a:off x="8856556" y="5733259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54" name="Diagonaler Streifen 25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55" name="Diagonaler Streifen 25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37" name="Kocher"/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70734" r="52062" b="18878"/>
          <a:stretch/>
        </p:blipFill>
        <p:spPr>
          <a:xfrm>
            <a:off x="3718802" y="4849202"/>
            <a:ext cx="673855" cy="712419"/>
          </a:xfrm>
          <a:prstGeom prst="rect">
            <a:avLst/>
          </a:prstGeom>
        </p:spPr>
      </p:pic>
      <p:sp>
        <p:nvSpPr>
          <p:cNvPr id="250" name="Button 39"/>
          <p:cNvSpPr/>
          <p:nvPr/>
        </p:nvSpPr>
        <p:spPr>
          <a:xfrm>
            <a:off x="7920000" y="6021312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56" name="Text"/>
          <p:cNvSpPr txBox="1"/>
          <p:nvPr/>
        </p:nvSpPr>
        <p:spPr>
          <a:xfrm>
            <a:off x="129055" y="127666"/>
            <a:ext cx="3061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Kocher</a:t>
            </a:r>
          </a:p>
        </p:txBody>
      </p:sp>
      <p:grpSp>
        <p:nvGrpSpPr>
          <p:cNvPr id="257" name="Häckchen 39"/>
          <p:cNvGrpSpPr/>
          <p:nvPr/>
        </p:nvGrpSpPr>
        <p:grpSpPr>
          <a:xfrm>
            <a:off x="8221937" y="5998181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58" name="Diagonaler Streifen 25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59" name="Diagonaler Streifen 25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38" name="Küstenkanal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22453" r="68623" b="70935"/>
          <a:stretch/>
        </p:blipFill>
        <p:spPr>
          <a:xfrm>
            <a:off x="2815203" y="1569601"/>
            <a:ext cx="743893" cy="453420"/>
          </a:xfrm>
          <a:prstGeom prst="rect">
            <a:avLst/>
          </a:prstGeom>
        </p:spPr>
      </p:pic>
      <p:sp>
        <p:nvSpPr>
          <p:cNvPr id="260" name="Button 40"/>
          <p:cNvSpPr/>
          <p:nvPr/>
        </p:nvSpPr>
        <p:spPr>
          <a:xfrm>
            <a:off x="8532000" y="6021288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61" name="Text"/>
          <p:cNvSpPr txBox="1"/>
          <p:nvPr/>
        </p:nvSpPr>
        <p:spPr>
          <a:xfrm>
            <a:off x="207224" y="415792"/>
            <a:ext cx="248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Küstenkanal</a:t>
            </a:r>
          </a:p>
        </p:txBody>
      </p:sp>
      <p:grpSp>
        <p:nvGrpSpPr>
          <p:cNvPr id="262" name="Häckchen 40"/>
          <p:cNvGrpSpPr/>
          <p:nvPr/>
        </p:nvGrpSpPr>
        <p:grpSpPr>
          <a:xfrm>
            <a:off x="8869924" y="6013895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63" name="Diagonaler Streifen 26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4" name="Diagonaler Streifen 26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42" name="Naab"/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8" t="62618" r="28317" b="21756"/>
          <a:stretch/>
        </p:blipFill>
        <p:spPr>
          <a:xfrm>
            <a:off x="5299202" y="4323603"/>
            <a:ext cx="463827" cy="1071641"/>
          </a:xfrm>
          <a:prstGeom prst="rect">
            <a:avLst/>
          </a:prstGeom>
        </p:spPr>
      </p:pic>
      <p:sp>
        <p:nvSpPr>
          <p:cNvPr id="265" name="Button 41"/>
          <p:cNvSpPr/>
          <p:nvPr/>
        </p:nvSpPr>
        <p:spPr>
          <a:xfrm>
            <a:off x="7920000" y="6309344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66" name="Text"/>
          <p:cNvSpPr txBox="1"/>
          <p:nvPr/>
        </p:nvSpPr>
        <p:spPr>
          <a:xfrm>
            <a:off x="123099" y="957862"/>
            <a:ext cx="242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Naab</a:t>
            </a:r>
          </a:p>
        </p:txBody>
      </p:sp>
      <p:grpSp>
        <p:nvGrpSpPr>
          <p:cNvPr id="267" name="Häckchen 41"/>
          <p:cNvGrpSpPr/>
          <p:nvPr/>
        </p:nvGrpSpPr>
        <p:grpSpPr>
          <a:xfrm>
            <a:off x="8207999" y="6309320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68" name="Diagonaler Streifen 26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9" name="Diagonaler Streifen 26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43" name="Neiße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4" t="34769" b="46435"/>
          <a:stretch/>
        </p:blipFill>
        <p:spPr>
          <a:xfrm>
            <a:off x="6598801" y="2384457"/>
            <a:ext cx="697035" cy="1289045"/>
          </a:xfrm>
          <a:prstGeom prst="rect">
            <a:avLst/>
          </a:prstGeom>
        </p:spPr>
      </p:pic>
      <p:sp>
        <p:nvSpPr>
          <p:cNvPr id="270" name="Button 42"/>
          <p:cNvSpPr/>
          <p:nvPr/>
        </p:nvSpPr>
        <p:spPr>
          <a:xfrm>
            <a:off x="8532000" y="6309344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71" name="Text"/>
          <p:cNvSpPr txBox="1"/>
          <p:nvPr/>
        </p:nvSpPr>
        <p:spPr>
          <a:xfrm>
            <a:off x="149769" y="937446"/>
            <a:ext cx="2426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Neiße</a:t>
            </a:r>
          </a:p>
        </p:txBody>
      </p:sp>
      <p:grpSp>
        <p:nvGrpSpPr>
          <p:cNvPr id="272" name="Häckchen 42"/>
          <p:cNvGrpSpPr/>
          <p:nvPr/>
        </p:nvGrpSpPr>
        <p:grpSpPr>
          <a:xfrm>
            <a:off x="8856555" y="6309323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73" name="Diagonaler Streifen 27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74" name="Diagonaler Streifen 27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44" name="Unstrut"/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7" t="44861" r="34255" b="47547"/>
          <a:stretch/>
        </p:blipFill>
        <p:spPr>
          <a:xfrm>
            <a:off x="4348803" y="3078003"/>
            <a:ext cx="1076057" cy="520663"/>
          </a:xfrm>
          <a:prstGeom prst="rect">
            <a:avLst/>
          </a:prstGeom>
        </p:spPr>
      </p:pic>
      <p:sp>
        <p:nvSpPr>
          <p:cNvPr id="275" name="Button 43"/>
          <p:cNvSpPr/>
          <p:nvPr/>
        </p:nvSpPr>
        <p:spPr>
          <a:xfrm>
            <a:off x="7219564" y="4800057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76" name="Text"/>
          <p:cNvSpPr txBox="1"/>
          <p:nvPr/>
        </p:nvSpPr>
        <p:spPr>
          <a:xfrm>
            <a:off x="-10818" y="191193"/>
            <a:ext cx="3412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Unstrut</a:t>
            </a:r>
          </a:p>
        </p:txBody>
      </p:sp>
      <p:grpSp>
        <p:nvGrpSpPr>
          <p:cNvPr id="277" name="Häckchen 43"/>
          <p:cNvGrpSpPr/>
          <p:nvPr/>
        </p:nvGrpSpPr>
        <p:grpSpPr>
          <a:xfrm>
            <a:off x="7524328" y="4800057"/>
            <a:ext cx="216000" cy="190800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78" name="Diagonaler Streifen 27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79" name="Diagonaler Streifen 27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45" name="Sieg"/>
          <p:cNvPicPr>
            <a:picLocks noChangeAspect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50377" r="71593" b="44576"/>
          <a:stretch/>
        </p:blipFill>
        <p:spPr>
          <a:xfrm>
            <a:off x="2491203" y="3456003"/>
            <a:ext cx="830701" cy="346127"/>
          </a:xfrm>
          <a:prstGeom prst="rect">
            <a:avLst/>
          </a:prstGeom>
        </p:spPr>
      </p:pic>
      <p:sp>
        <p:nvSpPr>
          <p:cNvPr id="280" name="Button 44"/>
          <p:cNvSpPr/>
          <p:nvPr/>
        </p:nvSpPr>
        <p:spPr>
          <a:xfrm>
            <a:off x="7219564" y="512329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81" name="Text"/>
          <p:cNvSpPr txBox="1"/>
          <p:nvPr/>
        </p:nvSpPr>
        <p:spPr>
          <a:xfrm>
            <a:off x="155609" y="936916"/>
            <a:ext cx="208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Sieg</a:t>
            </a:r>
          </a:p>
        </p:txBody>
      </p:sp>
      <p:grpSp>
        <p:nvGrpSpPr>
          <p:cNvPr id="282" name="Häckchen 44"/>
          <p:cNvGrpSpPr/>
          <p:nvPr/>
        </p:nvGrpSpPr>
        <p:grpSpPr>
          <a:xfrm>
            <a:off x="7524329" y="5122980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83" name="Diagonaler Streifen 28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4" name="Diagonaler Streifen 28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85" name="Hunte"/>
          <p:cNvPicPr>
            <a:picLocks noChangeAspect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22035" r="66932" b="63111"/>
          <a:stretch/>
        </p:blipFill>
        <p:spPr>
          <a:xfrm>
            <a:off x="3322802" y="1511123"/>
            <a:ext cx="324651" cy="1018719"/>
          </a:xfrm>
          <a:prstGeom prst="rect">
            <a:avLst/>
          </a:prstGeom>
        </p:spPr>
      </p:pic>
      <p:sp>
        <p:nvSpPr>
          <p:cNvPr id="286" name="Button 45"/>
          <p:cNvSpPr/>
          <p:nvPr/>
        </p:nvSpPr>
        <p:spPr>
          <a:xfrm>
            <a:off x="7219564" y="5445248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87" name="Text"/>
          <p:cNvSpPr txBox="1"/>
          <p:nvPr/>
        </p:nvSpPr>
        <p:spPr>
          <a:xfrm>
            <a:off x="161823" y="916754"/>
            <a:ext cx="2503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err="1">
                <a:latin typeface="Algerian" pitchFamily="82" charset="0"/>
              </a:rPr>
              <a:t>Hunte</a:t>
            </a:r>
            <a:endParaRPr lang="de-DE" sz="6000" dirty="0">
              <a:latin typeface="Algerian" pitchFamily="82" charset="0"/>
            </a:endParaRPr>
          </a:p>
        </p:txBody>
      </p:sp>
      <p:grpSp>
        <p:nvGrpSpPr>
          <p:cNvPr id="288" name="Häckchen 45"/>
          <p:cNvGrpSpPr/>
          <p:nvPr/>
        </p:nvGrpSpPr>
        <p:grpSpPr>
          <a:xfrm>
            <a:off x="7524331" y="5421802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89" name="Diagonaler Streifen 288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0" name="Diagonaler Streifen 289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91" name="Eder"/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46785" r="57643" b="47035"/>
          <a:stretch/>
        </p:blipFill>
        <p:spPr>
          <a:xfrm>
            <a:off x="3196801" y="3182403"/>
            <a:ext cx="917932" cy="423821"/>
          </a:xfrm>
          <a:prstGeom prst="rect">
            <a:avLst/>
          </a:prstGeom>
        </p:spPr>
      </p:pic>
      <p:sp>
        <p:nvSpPr>
          <p:cNvPr id="292" name="Button 46"/>
          <p:cNvSpPr/>
          <p:nvPr/>
        </p:nvSpPr>
        <p:spPr>
          <a:xfrm>
            <a:off x="7223219" y="5739769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93" name="Text"/>
          <p:cNvSpPr txBox="1"/>
          <p:nvPr/>
        </p:nvSpPr>
        <p:spPr>
          <a:xfrm>
            <a:off x="132897" y="980853"/>
            <a:ext cx="2503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Eder</a:t>
            </a:r>
          </a:p>
        </p:txBody>
      </p:sp>
      <p:grpSp>
        <p:nvGrpSpPr>
          <p:cNvPr id="294" name="Häckchen 46"/>
          <p:cNvGrpSpPr/>
          <p:nvPr/>
        </p:nvGrpSpPr>
        <p:grpSpPr>
          <a:xfrm>
            <a:off x="7541333" y="5716859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295" name="Diagonaler Streifen 29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6" name="Diagonaler Streifen 29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297" name="Tauber"/>
          <p:cNvPicPr>
            <a:picLocks noChangeAspect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7" t="65099" r="51148" b="25603"/>
          <a:stretch/>
        </p:blipFill>
        <p:spPr>
          <a:xfrm>
            <a:off x="3880803" y="4464001"/>
            <a:ext cx="561029" cy="637612"/>
          </a:xfrm>
          <a:prstGeom prst="rect">
            <a:avLst/>
          </a:prstGeom>
        </p:spPr>
      </p:pic>
      <p:sp>
        <p:nvSpPr>
          <p:cNvPr id="298" name="Button 47"/>
          <p:cNvSpPr/>
          <p:nvPr/>
        </p:nvSpPr>
        <p:spPr>
          <a:xfrm>
            <a:off x="7219564" y="6021288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99" name="Text"/>
          <p:cNvSpPr txBox="1"/>
          <p:nvPr/>
        </p:nvSpPr>
        <p:spPr>
          <a:xfrm>
            <a:off x="79716" y="188642"/>
            <a:ext cx="3145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Algerian" pitchFamily="82" charset="0"/>
              </a:rPr>
              <a:t>Tauber</a:t>
            </a:r>
          </a:p>
        </p:txBody>
      </p:sp>
      <p:grpSp>
        <p:nvGrpSpPr>
          <p:cNvPr id="300" name="Häckchen 47"/>
          <p:cNvGrpSpPr/>
          <p:nvPr/>
        </p:nvGrpSpPr>
        <p:grpSpPr>
          <a:xfrm>
            <a:off x="7524331" y="6021291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301" name="Diagonaler Streifen 30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2" name="Diagonaler Streifen 30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03" name="Fränkische Saale"/>
          <p:cNvPicPr>
            <a:picLocks noChangeAspect="1"/>
          </p:cNvPicPr>
          <p:nvPr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1" t="58699" r="46507" b="35892"/>
          <a:stretch/>
        </p:blipFill>
        <p:spPr>
          <a:xfrm>
            <a:off x="4042803" y="4024801"/>
            <a:ext cx="655295" cy="370939"/>
          </a:xfrm>
          <a:prstGeom prst="rect">
            <a:avLst/>
          </a:prstGeom>
        </p:spPr>
      </p:pic>
      <p:sp>
        <p:nvSpPr>
          <p:cNvPr id="304" name="Button 48"/>
          <p:cNvSpPr/>
          <p:nvPr/>
        </p:nvSpPr>
        <p:spPr>
          <a:xfrm>
            <a:off x="7219564" y="6309320"/>
            <a:ext cx="216000" cy="216000"/>
          </a:xfrm>
          <a:prstGeom prst="octagon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305" name="Text"/>
          <p:cNvSpPr txBox="1"/>
          <p:nvPr/>
        </p:nvSpPr>
        <p:spPr>
          <a:xfrm>
            <a:off x="155610" y="416275"/>
            <a:ext cx="314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lgerian" pitchFamily="82" charset="0"/>
              </a:rPr>
              <a:t>Fränkische Saale</a:t>
            </a:r>
          </a:p>
        </p:txBody>
      </p:sp>
      <p:grpSp>
        <p:nvGrpSpPr>
          <p:cNvPr id="306" name="Häckchen 47"/>
          <p:cNvGrpSpPr/>
          <p:nvPr/>
        </p:nvGrpSpPr>
        <p:grpSpPr>
          <a:xfrm>
            <a:off x="7524329" y="6309323"/>
            <a:ext cx="216485" cy="190623"/>
            <a:chOff x="3792003" y="2914368"/>
            <a:chExt cx="1076381" cy="946992"/>
          </a:xfrm>
          <a:solidFill>
            <a:schemeClr val="accent1">
              <a:lumMod val="50000"/>
            </a:schemeClr>
          </a:solidFill>
        </p:grpSpPr>
        <p:sp>
          <p:nvSpPr>
            <p:cNvPr id="307" name="Diagonaler Streifen 30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8" name="Diagonaler Streifen 30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15" name="Windrose" descr="Arts Fotos - Windrose und Himmelsrichtungen">
            <a:extLst>
              <a:ext uri="{FF2B5EF4-FFF2-40B4-BE49-F238E27FC236}">
                <a16:creationId xmlns:a16="http://schemas.microsoft.com/office/drawing/2014/main" id="{A80B0F0D-F1FD-BCBF-72C0-11B3F3C532D0}"/>
              </a:ext>
            </a:extLst>
          </p:cNvPr>
          <p:cNvPicPr>
            <a:picLocks noChangeAspect="1"/>
          </p:cNvPicPr>
          <p:nvPr/>
        </p:nvPicPr>
        <p:blipFill>
          <a:blip r:embed="rId6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" y="4709461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6" name="Schriftträger">
            <a:extLst>
              <a:ext uri="{FF2B5EF4-FFF2-40B4-BE49-F238E27FC236}">
                <a16:creationId xmlns:a16="http://schemas.microsoft.com/office/drawing/2014/main" id="{0824F353-24BE-214B-E583-1C5386F5C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254344"/>
              </p:ext>
            </p:extLst>
          </p:nvPr>
        </p:nvGraphicFramePr>
        <p:xfrm>
          <a:off x="384113" y="5001458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9" imgW="6826295" imgH="6826159" progId="Visio.Drawing.15">
                  <p:embed/>
                </p:oleObj>
              </mc:Choice>
              <mc:Fallback>
                <p:oleObj name="Visio" r:id="rId69" imgW="6826295" imgH="6826159" progId="Visio.Drawing.15">
                  <p:embed/>
                  <p:pic>
                    <p:nvPicPr>
                      <p:cNvPr id="8" name="Schriftträger">
                        <a:extLst>
                          <a:ext uri="{FF2B5EF4-FFF2-40B4-BE49-F238E27FC236}">
                            <a16:creationId xmlns:a16="http://schemas.microsoft.com/office/drawing/2014/main" id="{C808CBAD-4BBB-8D96-09AD-B54C536E3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13" y="5001458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7" name="3D-Modell Erde" descr="Die Erde">
                <a:extLst>
                  <a:ext uri="{FF2B5EF4-FFF2-40B4-BE49-F238E27FC236}">
                    <a16:creationId xmlns:a16="http://schemas.microsoft.com/office/drawing/2014/main" id="{8EC64A65-1438-5498-4AFC-025B9F3655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9148729"/>
                  </p:ext>
                </p:extLst>
              </p:nvPr>
            </p:nvGraphicFramePr>
            <p:xfrm>
              <a:off x="764543" y="5388785"/>
              <a:ext cx="787049" cy="787050"/>
            </p:xfrm>
            <a:graphic>
              <a:graphicData uri="http://schemas.microsoft.com/office/drawing/2017/model3d">
                <am3d:model3d r:embed="rId71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72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7" name="3D-Modell Erde" descr="Die Erde">
                <a:extLst>
                  <a:ext uri="{FF2B5EF4-FFF2-40B4-BE49-F238E27FC236}">
                    <a16:creationId xmlns:a16="http://schemas.microsoft.com/office/drawing/2014/main" id="{8EC64A65-1438-5498-4AFC-025B9F3655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64543" y="5388785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318" name="Rechteck 317">
            <a:extLst>
              <a:ext uri="{FF2B5EF4-FFF2-40B4-BE49-F238E27FC236}">
                <a16:creationId xmlns:a16="http://schemas.microsoft.com/office/drawing/2014/main" id="{A610D982-4037-0092-0F82-A6FB421BCEE4}"/>
              </a:ext>
            </a:extLst>
          </p:cNvPr>
          <p:cNvSpPr/>
          <p:nvPr/>
        </p:nvSpPr>
        <p:spPr>
          <a:xfrm rot="21399056">
            <a:off x="590496" y="5201822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0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7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0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3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2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6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2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9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8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2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2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5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2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8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8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7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1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2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1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0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4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2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7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2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7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6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0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2" dur="2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0"/>
                                            </p:cond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9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3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2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6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8" dur="2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6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5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9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1" dur="2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9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8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2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2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2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1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5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7" dur="2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5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8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0" dur="2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8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7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1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2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1"/>
                                            </p:cond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0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4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6" dur="2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4"/>
                                            </p:cond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3"/>
                                            </p:cond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7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9" dur="2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7"/>
                                            </p:cond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6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0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2" dur="2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0"/>
                                            </p:cond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9"/>
                                            </p:cond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3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5" dur="2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3"/>
                                            </p:cond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2"/>
                                            </p:cond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6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8" dur="2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6"/>
                                            </p:cond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5"/>
                                            </p:cond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9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1" dur="2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9"/>
                                            </p:cond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8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2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4" dur="2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2"/>
                                            </p:cond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1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5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7" dur="2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5"/>
                                            </p:cond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4"/>
                                            </p:cond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8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0" dur="2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8"/>
                                            </p:cond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7"/>
                                            </p:cond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1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3" dur="2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1"/>
                                            </p:cond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0"/>
                                            </p:cond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4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6" dur="2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4"/>
                                            </p:cond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3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7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9" dur="2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7"/>
                                            </p:cond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6"/>
                                            </p:cond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0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2" dur="2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0"/>
                                            </p:cond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9"/>
                                            </p:cond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3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5" dur="2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3"/>
                                            </p:cond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4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2"/>
                                            </p:cond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6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8" dur="2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6"/>
                                            </p:cond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5"/>
                                            </p:cond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9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1" dur="2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9"/>
                                            </p:cond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8"/>
                                            </p:cond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2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4" dur="2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2"/>
                                            </p:cond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1"/>
                                            </p:cond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5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7" dur="2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5"/>
                                            </p:cond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4"/>
                                            </p:cond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8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0" dur="2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8"/>
                                            </p:cond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7"/>
                                            </p:cond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1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3" dur="2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1"/>
                                            </p:cond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0"/>
                                            </p:cond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4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6" dur="2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4"/>
                                            </p:cond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3"/>
                                            </p:cond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7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9" dur="2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7"/>
                                            </p:cond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723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4" fill="hold">
                      <p:stCondLst>
                        <p:cond delay="0"/>
                      </p:stCondLst>
                      <p:childTnLst>
                        <p:par>
                          <p:cTn id="725" fill="hold">
                            <p:stCondLst>
                              <p:cond delay="0"/>
                            </p:stCondLst>
                            <p:childTnLst>
                              <p:par>
                                <p:cTn id="72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8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6"/>
                                            </p:cond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0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2" dur="2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0"/>
                                            </p:cond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1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9"/>
                                            </p:cond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3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5" dur="2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3"/>
                                            </p:cond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2"/>
                                            </p:cond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6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8" dur="2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6"/>
                                            </p:cond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76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3" fill="hold">
                      <p:stCondLst>
                        <p:cond delay="0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5"/>
                                            </p:cond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9" presetID="16" presetClass="entr" presetSubtype="2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1" dur="2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9"/>
                                            </p:cond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 animBg="1"/>
      <p:bldP spid="12" grpId="0"/>
      <p:bldP spid="34" grpId="0" animBg="1"/>
      <p:bldP spid="38" grpId="0"/>
      <p:bldP spid="40" grpId="0" animBg="1"/>
      <p:bldP spid="44" grpId="0"/>
      <p:bldP spid="46" grpId="0" animBg="1"/>
      <p:bldP spid="53" grpId="0"/>
      <p:bldP spid="56" grpId="0" animBg="1"/>
      <p:bldP spid="57" grpId="0"/>
      <p:bldP spid="62" grpId="0" animBg="1"/>
      <p:bldP spid="63" grpId="0"/>
      <p:bldP spid="68" grpId="0" animBg="1"/>
      <p:bldP spid="69" grpId="0"/>
      <p:bldP spid="73" grpId="0" animBg="1"/>
      <p:bldP spid="74" grpId="0"/>
      <p:bldP spid="78" grpId="0" animBg="1"/>
      <p:bldP spid="79" grpId="0"/>
      <p:bldP spid="83" grpId="0" animBg="1"/>
      <p:bldP spid="84" grpId="0"/>
      <p:bldP spid="88" grpId="0" animBg="1"/>
      <p:bldP spid="89" grpId="0"/>
      <p:bldP spid="94" grpId="0" animBg="1"/>
      <p:bldP spid="95" grpId="0"/>
      <p:bldP spid="100" grpId="0" animBg="1"/>
      <p:bldP spid="101" grpId="0"/>
      <p:bldP spid="107" grpId="0" animBg="1"/>
      <p:bldP spid="108" grpId="0"/>
      <p:bldP spid="112" grpId="0" animBg="1"/>
      <p:bldP spid="113" grpId="0"/>
      <p:bldP spid="118" grpId="0" animBg="1"/>
      <p:bldP spid="119" grpId="0"/>
      <p:bldP spid="124" grpId="0" animBg="1"/>
      <p:bldP spid="125" grpId="0"/>
      <p:bldP spid="131" grpId="0" animBg="1"/>
      <p:bldP spid="132" grpId="0"/>
      <p:bldP spid="137" grpId="0" animBg="1"/>
      <p:bldP spid="138" grpId="0"/>
      <p:bldP spid="144" grpId="0" animBg="1"/>
      <p:bldP spid="145" grpId="0"/>
      <p:bldP spid="150" grpId="0" animBg="1"/>
      <p:bldP spid="151" grpId="0"/>
      <p:bldP spid="156" grpId="0" animBg="1"/>
      <p:bldP spid="157" grpId="0"/>
      <p:bldP spid="162" grpId="0" animBg="1"/>
      <p:bldP spid="163" grpId="0"/>
      <p:bldP spid="168" grpId="0" animBg="1"/>
      <p:bldP spid="170" grpId="0"/>
      <p:bldP spid="175" grpId="0" animBg="1"/>
      <p:bldP spid="176" grpId="0"/>
      <p:bldP spid="181" grpId="0" animBg="1"/>
      <p:bldP spid="182" grpId="0"/>
      <p:bldP spid="187" grpId="0" animBg="1"/>
      <p:bldP spid="188" grpId="0"/>
      <p:bldP spid="192" grpId="0" animBg="1"/>
      <p:bldP spid="193" grpId="0"/>
      <p:bldP spid="197" grpId="0" animBg="1"/>
      <p:bldP spid="198" grpId="0"/>
      <p:bldP spid="203" grpId="0" animBg="1"/>
      <p:bldP spid="204" grpId="0"/>
      <p:bldP spid="209" grpId="0" animBg="1"/>
      <p:bldP spid="210" grpId="0"/>
      <p:bldP spid="215" grpId="0" animBg="1"/>
      <p:bldP spid="216" grpId="0"/>
      <p:bldP spid="220" grpId="0" animBg="1"/>
      <p:bldP spid="221" grpId="0"/>
      <p:bldP spid="226" grpId="0" animBg="1"/>
      <p:bldP spid="227" grpId="0"/>
      <p:bldP spid="232" grpId="0" animBg="1"/>
      <p:bldP spid="233" grpId="0"/>
      <p:bldP spid="240" grpId="0" animBg="1"/>
      <p:bldP spid="246" grpId="0"/>
      <p:bldP spid="251" grpId="0" animBg="1"/>
      <p:bldP spid="252" grpId="0"/>
      <p:bldP spid="250" grpId="0" animBg="1"/>
      <p:bldP spid="256" grpId="0"/>
      <p:bldP spid="260" grpId="0" animBg="1"/>
      <p:bldP spid="261" grpId="0"/>
      <p:bldP spid="265" grpId="0" animBg="1"/>
      <p:bldP spid="266" grpId="0"/>
      <p:bldP spid="270" grpId="0" animBg="1"/>
      <p:bldP spid="271" grpId="0"/>
      <p:bldP spid="275" grpId="0" animBg="1"/>
      <p:bldP spid="276" grpId="0"/>
      <p:bldP spid="280" grpId="0" animBg="1"/>
      <p:bldP spid="281" grpId="0"/>
      <p:bldP spid="286" grpId="0" animBg="1"/>
      <p:bldP spid="287" grpId="0"/>
      <p:bldP spid="292" grpId="0" animBg="1"/>
      <p:bldP spid="293" grpId="0"/>
      <p:bldP spid="298" grpId="0" animBg="1"/>
      <p:bldP spid="299" grpId="0"/>
      <p:bldP spid="304" grpId="0" animBg="1"/>
      <p:bldP spid="3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ECD257F-35B6-619C-AFAE-DD60EADE474C}"/>
              </a:ext>
            </a:extLst>
          </p:cNvPr>
          <p:cNvSpPr txBox="1"/>
          <p:nvPr/>
        </p:nvSpPr>
        <p:spPr>
          <a:xfrm>
            <a:off x="417094" y="433136"/>
            <a:ext cx="8666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 Dein Wissen im fairen Wettstreit!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DDB2489-B8D9-F876-9CD8-B70E4C23231A}"/>
              </a:ext>
            </a:extLst>
          </p:cNvPr>
          <p:cNvSpPr txBox="1"/>
          <p:nvPr/>
        </p:nvSpPr>
        <p:spPr>
          <a:xfrm>
            <a:off x="1" y="1274564"/>
            <a:ext cx="9143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Anleitung: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3200" dirty="0"/>
              <a:t>Bildet 2 Gruppen: Gruppe A blau, Gruppe B orange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3200" dirty="0"/>
              <a:t>Jede Gruppe klickt auf die Button seiner Farbe, in der Reihenfolge des Alphabets.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3200" dirty="0"/>
              <a:t> Notiert den dann sichtbar werdenden Fluss in einer von Euch vorgefertigten Tabelle.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3200" dirty="0"/>
              <a:t>Für jeden richtigen Fluss erhaltet Ihr einen Punkt.</a:t>
            </a: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DA85333-C137-1FBB-AADA-FB201E6F7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82677"/>
              </p:ext>
            </p:extLst>
          </p:nvPr>
        </p:nvGraphicFramePr>
        <p:xfrm>
          <a:off x="3524250" y="4978314"/>
          <a:ext cx="4248000" cy="183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811450537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053226960"/>
                    </a:ext>
                  </a:extLst>
                </a:gridCol>
              </a:tblGrid>
              <a:tr h="24482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Gruppe A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Gruppe B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979156602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2400" dirty="0"/>
                        <a:t> A - 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 A - 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878130568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2400" dirty="0"/>
                        <a:t> B - 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 B - 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707976176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2400" dirty="0"/>
                        <a:t> C - 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 C - 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284371983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2400" dirty="0"/>
                        <a:t> D - 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 D - 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3630909806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DECAE478-ED99-392D-6407-886EFE93DE85}"/>
              </a:ext>
            </a:extLst>
          </p:cNvPr>
          <p:cNvSpPr txBox="1"/>
          <p:nvPr/>
        </p:nvSpPr>
        <p:spPr>
          <a:xfrm>
            <a:off x="2437478" y="4924927"/>
            <a:ext cx="116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Muster:</a:t>
            </a:r>
          </a:p>
        </p:txBody>
      </p:sp>
    </p:spTree>
    <p:extLst>
      <p:ext uri="{BB962C8B-B14F-4D97-AF65-F5344CB8AC3E}">
        <p14:creationId xmlns:p14="http://schemas.microsoft.com/office/powerpoint/2010/main" val="282081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utschlandkart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1" y="0"/>
            <a:ext cx="5460043" cy="6858000"/>
          </a:xfrm>
          <a:prstGeom prst="rect">
            <a:avLst/>
          </a:prstGeom>
        </p:spPr>
      </p:pic>
      <p:pic>
        <p:nvPicPr>
          <p:cNvPr id="17" name="Mittellandkana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2233" r="36667" b="63111"/>
          <a:stretch/>
        </p:blipFill>
        <p:spPr>
          <a:xfrm>
            <a:off x="2888931" y="2210541"/>
            <a:ext cx="2411040" cy="319300"/>
          </a:xfrm>
          <a:prstGeom prst="rect">
            <a:avLst/>
          </a:prstGeom>
        </p:spPr>
      </p:pic>
      <p:pic>
        <p:nvPicPr>
          <p:cNvPr id="20" name="Oder/Neiß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3" t="19937" r="4109" b="46159"/>
          <a:stretch/>
        </p:blipFill>
        <p:spPr>
          <a:xfrm>
            <a:off x="6331133" y="1367247"/>
            <a:ext cx="740229" cy="2325188"/>
          </a:xfrm>
          <a:prstGeom prst="rect">
            <a:avLst/>
          </a:prstGeom>
        </p:spPr>
      </p:pic>
      <p:pic>
        <p:nvPicPr>
          <p:cNvPr id="4" name="Hunt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22927" r="67048" b="63111"/>
          <a:stretch/>
        </p:blipFill>
        <p:spPr>
          <a:xfrm>
            <a:off x="3314700" y="1572323"/>
            <a:ext cx="332752" cy="957519"/>
          </a:xfrm>
          <a:prstGeom prst="rect">
            <a:avLst/>
          </a:prstGeom>
        </p:spPr>
      </p:pic>
      <p:pic>
        <p:nvPicPr>
          <p:cNvPr id="21" name="Ems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19937" r="65417" b="57460"/>
          <a:stretch/>
        </p:blipFill>
        <p:spPr>
          <a:xfrm>
            <a:off x="2741726" y="1367249"/>
            <a:ext cx="982459" cy="1550125"/>
          </a:xfrm>
          <a:prstGeom prst="rect">
            <a:avLst/>
          </a:prstGeom>
        </p:spPr>
      </p:pic>
      <p:pic>
        <p:nvPicPr>
          <p:cNvPr id="22" name="Ede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4" t="7584" r="51204" b="87198"/>
          <a:stretch/>
        </p:blipFill>
        <p:spPr>
          <a:xfrm>
            <a:off x="3799643" y="520110"/>
            <a:ext cx="706632" cy="357828"/>
          </a:xfrm>
          <a:prstGeom prst="rect">
            <a:avLst/>
          </a:prstGeom>
        </p:spPr>
      </p:pic>
      <p:pic>
        <p:nvPicPr>
          <p:cNvPr id="16" name="Einzugsgebiet Dona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62728" r="12881" b="-3107"/>
          <a:stretch/>
        </p:blipFill>
        <p:spPr>
          <a:xfrm>
            <a:off x="3171035" y="4332306"/>
            <a:ext cx="3433952" cy="2769105"/>
          </a:xfrm>
          <a:prstGeom prst="rect">
            <a:avLst/>
          </a:prstGeom>
        </p:spPr>
      </p:pic>
      <p:pic>
        <p:nvPicPr>
          <p:cNvPr id="18" name="Einzugsgebiet Elb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0" t="14887" r="2327" b="36829"/>
          <a:stretch/>
        </p:blipFill>
        <p:spPr>
          <a:xfrm>
            <a:off x="3799646" y="1020934"/>
            <a:ext cx="3369043" cy="3311371"/>
          </a:xfrm>
          <a:prstGeom prst="rect">
            <a:avLst/>
          </a:prstGeom>
        </p:spPr>
      </p:pic>
      <p:pic>
        <p:nvPicPr>
          <p:cNvPr id="19" name="Einzugsgebiet Weser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23326" r="41265" b="40902"/>
          <a:stretch/>
        </p:blipFill>
        <p:spPr>
          <a:xfrm>
            <a:off x="3171038" y="1572323"/>
            <a:ext cx="1835863" cy="2453268"/>
          </a:xfrm>
          <a:prstGeom prst="rect">
            <a:avLst/>
          </a:prstGeom>
        </p:spPr>
      </p:pic>
      <p:pic>
        <p:nvPicPr>
          <p:cNvPr id="23" name="Einzugsgebiet Rhei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38530" r="35464" b="4583"/>
          <a:stretch/>
        </p:blipFill>
        <p:spPr>
          <a:xfrm>
            <a:off x="2114551" y="2642402"/>
            <a:ext cx="3185423" cy="3901275"/>
          </a:xfrm>
          <a:prstGeom prst="rect">
            <a:avLst/>
          </a:prstGeom>
        </p:spPr>
      </p:pic>
      <p:pic>
        <p:nvPicPr>
          <p:cNvPr id="25" name="Ems-Dortmund-Kanal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t="28997" r="74525" b="54434"/>
          <a:stretch/>
        </p:blipFill>
        <p:spPr>
          <a:xfrm>
            <a:off x="2376002" y="2004627"/>
            <a:ext cx="856955" cy="1136343"/>
          </a:xfrm>
          <a:prstGeom prst="rect">
            <a:avLst/>
          </a:prstGeom>
        </p:spPr>
      </p:pic>
      <p:pic>
        <p:nvPicPr>
          <p:cNvPr id="26" name="Main-Donau-Kanal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9" t="62646" r="34403" b="22270"/>
          <a:stretch/>
        </p:blipFill>
        <p:spPr>
          <a:xfrm>
            <a:off x="4572000" y="4332303"/>
            <a:ext cx="809627" cy="1034456"/>
          </a:xfrm>
          <a:prstGeom prst="rect">
            <a:avLst/>
          </a:prstGeom>
        </p:spPr>
      </p:pic>
      <p:pic>
        <p:nvPicPr>
          <p:cNvPr id="27" name="Nord-Ostsee-Kanal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8145" r="51319" b="83312"/>
          <a:stretch/>
        </p:blipFill>
        <p:spPr>
          <a:xfrm>
            <a:off x="3799646" y="585913"/>
            <a:ext cx="706633" cy="585907"/>
          </a:xfrm>
          <a:prstGeom prst="rect">
            <a:avLst/>
          </a:prstGeom>
        </p:spPr>
      </p:pic>
      <p:pic>
        <p:nvPicPr>
          <p:cNvPr id="28" name="Oder-Spree-Kanal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1" y="0"/>
            <a:ext cx="5460043" cy="6858000"/>
          </a:xfrm>
          <a:prstGeom prst="rect">
            <a:avLst/>
          </a:prstGeom>
        </p:spPr>
      </p:pic>
      <p:pic>
        <p:nvPicPr>
          <p:cNvPr id="31" name="Oder-Havel-Kanal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1" y="0"/>
            <a:ext cx="5460043" cy="6858000"/>
          </a:xfrm>
          <a:prstGeom prst="rect">
            <a:avLst/>
          </a:prstGeom>
        </p:spPr>
      </p:pic>
      <p:pic>
        <p:nvPicPr>
          <p:cNvPr id="32" name="Elbe-Seitenkanal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 t="19936" r="42034" b="65439"/>
          <a:stretch/>
        </p:blipFill>
        <p:spPr>
          <a:xfrm>
            <a:off x="4361936" y="1367247"/>
            <a:ext cx="644963" cy="1002944"/>
          </a:xfrm>
          <a:prstGeom prst="rect">
            <a:avLst/>
          </a:prstGeom>
        </p:spPr>
      </p:pic>
      <p:pic>
        <p:nvPicPr>
          <p:cNvPr id="24" name="Oder-Havel-Kanal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0" t="24167" r="14297" b="67767"/>
          <a:stretch/>
        </p:blipFill>
        <p:spPr>
          <a:xfrm>
            <a:off x="5953128" y="1657351"/>
            <a:ext cx="561975" cy="553191"/>
          </a:xfrm>
          <a:prstGeom prst="rect">
            <a:avLst/>
          </a:prstGeom>
        </p:spPr>
      </p:pic>
      <p:pic>
        <p:nvPicPr>
          <p:cNvPr id="29" name="Elbe-Havel-Kanal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1" t="32234" r="28131" b="62484"/>
          <a:stretch/>
        </p:blipFill>
        <p:spPr>
          <a:xfrm>
            <a:off x="5109883" y="2210542"/>
            <a:ext cx="656216" cy="362257"/>
          </a:xfrm>
          <a:prstGeom prst="rect">
            <a:avLst/>
          </a:prstGeom>
        </p:spPr>
      </p:pic>
      <p:pic>
        <p:nvPicPr>
          <p:cNvPr id="33" name="Küstenkanal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41" y="-131597"/>
            <a:ext cx="5460043" cy="6858000"/>
          </a:xfrm>
          <a:prstGeom prst="rect">
            <a:avLst/>
          </a:prstGeom>
        </p:spPr>
      </p:pic>
      <p:pic>
        <p:nvPicPr>
          <p:cNvPr id="5" name="Jagst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69408" r="50000" b="21745"/>
          <a:stretch/>
        </p:blipFill>
        <p:spPr>
          <a:xfrm>
            <a:off x="3726001" y="4759203"/>
            <a:ext cx="780308" cy="606753"/>
          </a:xfrm>
          <a:prstGeom prst="rect">
            <a:avLst/>
          </a:prstGeom>
        </p:spPr>
      </p:pic>
      <p:sp>
        <p:nvSpPr>
          <p:cNvPr id="6" name="Button 1"/>
          <p:cNvSpPr/>
          <p:nvPr/>
        </p:nvSpPr>
        <p:spPr>
          <a:xfrm>
            <a:off x="7920000" y="254243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A</a:t>
            </a:r>
          </a:p>
        </p:txBody>
      </p:sp>
      <p:grpSp>
        <p:nvGrpSpPr>
          <p:cNvPr id="7" name="Häckchen 1"/>
          <p:cNvGrpSpPr/>
          <p:nvPr/>
        </p:nvGrpSpPr>
        <p:grpSpPr>
          <a:xfrm>
            <a:off x="8208000" y="254243"/>
            <a:ext cx="216000" cy="190800"/>
            <a:chOff x="3792003" y="2914368"/>
            <a:chExt cx="1076381" cy="946992"/>
          </a:xfrm>
        </p:grpSpPr>
        <p:sp>
          <p:nvSpPr>
            <p:cNvPr id="8" name="Diagonaler Streifen 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Diagonaler Streifen 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1" name="Lippe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38477" r="65473" b="55682"/>
          <a:stretch/>
        </p:blipFill>
        <p:spPr>
          <a:xfrm>
            <a:off x="2390402" y="2638801"/>
            <a:ext cx="1271451" cy="400595"/>
          </a:xfrm>
          <a:prstGeom prst="rect">
            <a:avLst/>
          </a:prstGeom>
        </p:spPr>
      </p:pic>
      <p:sp>
        <p:nvSpPr>
          <p:cNvPr id="10" name="Button 2"/>
          <p:cNvSpPr/>
          <p:nvPr/>
        </p:nvSpPr>
        <p:spPr>
          <a:xfrm>
            <a:off x="7920000" y="558849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B</a:t>
            </a:r>
          </a:p>
        </p:txBody>
      </p:sp>
      <p:grpSp>
        <p:nvGrpSpPr>
          <p:cNvPr id="13" name="Häckchen 2"/>
          <p:cNvGrpSpPr/>
          <p:nvPr/>
        </p:nvGrpSpPr>
        <p:grpSpPr>
          <a:xfrm>
            <a:off x="8208000" y="555449"/>
            <a:ext cx="216000" cy="190800"/>
            <a:chOff x="3792003" y="2914368"/>
            <a:chExt cx="1076381" cy="946992"/>
          </a:xfrm>
        </p:grpSpPr>
        <p:sp>
          <p:nvSpPr>
            <p:cNvPr id="14" name="Diagonaler Streifen 1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Diagonaler Streifen 1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30" name="Elbe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6" t="14886" r="11004" b="46159"/>
          <a:stretch/>
        </p:blipFill>
        <p:spPr>
          <a:xfrm>
            <a:off x="3870001" y="1018802"/>
            <a:ext cx="2827260" cy="2671503"/>
          </a:xfrm>
          <a:prstGeom prst="rect">
            <a:avLst/>
          </a:prstGeom>
        </p:spPr>
      </p:pic>
      <p:sp>
        <p:nvSpPr>
          <p:cNvPr id="34" name="Button 3"/>
          <p:cNvSpPr/>
          <p:nvPr/>
        </p:nvSpPr>
        <p:spPr>
          <a:xfrm>
            <a:off x="7919999" y="863456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C</a:t>
            </a:r>
          </a:p>
        </p:txBody>
      </p:sp>
      <p:grpSp>
        <p:nvGrpSpPr>
          <p:cNvPr id="35" name="Häckchen 3"/>
          <p:cNvGrpSpPr/>
          <p:nvPr/>
        </p:nvGrpSpPr>
        <p:grpSpPr>
          <a:xfrm>
            <a:off x="8208000" y="856655"/>
            <a:ext cx="216000" cy="190800"/>
            <a:chOff x="3792003" y="2914368"/>
            <a:chExt cx="1076381" cy="946992"/>
          </a:xfrm>
        </p:grpSpPr>
        <p:sp>
          <p:nvSpPr>
            <p:cNvPr id="36" name="Diagonaler Streifen 3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Diagonaler Streifen 3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39" name="Werra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0" t="44896" r="44486" b="39920"/>
          <a:stretch/>
        </p:blipFill>
        <p:spPr>
          <a:xfrm>
            <a:off x="4030981" y="3049202"/>
            <a:ext cx="800101" cy="1041327"/>
          </a:xfrm>
          <a:prstGeom prst="rect">
            <a:avLst/>
          </a:prstGeom>
        </p:spPr>
      </p:pic>
      <p:sp>
        <p:nvSpPr>
          <p:cNvPr id="40" name="Button 4"/>
          <p:cNvSpPr/>
          <p:nvPr/>
        </p:nvSpPr>
        <p:spPr>
          <a:xfrm>
            <a:off x="7919999" y="1168063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D</a:t>
            </a:r>
          </a:p>
        </p:txBody>
      </p:sp>
      <p:grpSp>
        <p:nvGrpSpPr>
          <p:cNvPr id="41" name="Häckchen 4"/>
          <p:cNvGrpSpPr/>
          <p:nvPr/>
        </p:nvGrpSpPr>
        <p:grpSpPr>
          <a:xfrm>
            <a:off x="8208000" y="1157861"/>
            <a:ext cx="216000" cy="190800"/>
            <a:chOff x="3792003" y="2914368"/>
            <a:chExt cx="1076381" cy="946992"/>
          </a:xfrm>
        </p:grpSpPr>
        <p:sp>
          <p:nvSpPr>
            <p:cNvPr id="42" name="Diagonaler Streifen 41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3" name="Diagonaler Streifen 42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45" name="Iller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0" t="83360" r="48056"/>
          <a:stretch/>
        </p:blipFill>
        <p:spPr>
          <a:xfrm>
            <a:off x="4152962" y="5744242"/>
            <a:ext cx="531457" cy="1141145"/>
          </a:xfrm>
          <a:prstGeom prst="rect">
            <a:avLst/>
          </a:prstGeom>
        </p:spPr>
      </p:pic>
      <p:sp>
        <p:nvSpPr>
          <p:cNvPr id="46" name="Button 5"/>
          <p:cNvSpPr/>
          <p:nvPr/>
        </p:nvSpPr>
        <p:spPr>
          <a:xfrm>
            <a:off x="7919999" y="1472671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E</a:t>
            </a:r>
          </a:p>
        </p:txBody>
      </p:sp>
      <p:grpSp>
        <p:nvGrpSpPr>
          <p:cNvPr id="50" name="Häckchen 5"/>
          <p:cNvGrpSpPr/>
          <p:nvPr/>
        </p:nvGrpSpPr>
        <p:grpSpPr>
          <a:xfrm>
            <a:off x="8208000" y="1459067"/>
            <a:ext cx="216000" cy="190800"/>
            <a:chOff x="3792003" y="2914368"/>
            <a:chExt cx="1076381" cy="946992"/>
          </a:xfrm>
        </p:grpSpPr>
        <p:sp>
          <p:nvSpPr>
            <p:cNvPr id="51" name="Diagonaler Streifen 5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2" name="Diagonaler Streifen 5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54" name="Havel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18189" r="19559" b="65126"/>
          <a:stretch/>
        </p:blipFill>
        <p:spPr>
          <a:xfrm>
            <a:off x="5283630" y="1247401"/>
            <a:ext cx="944555" cy="1144269"/>
          </a:xfrm>
          <a:prstGeom prst="rect">
            <a:avLst/>
          </a:prstGeom>
        </p:spPr>
      </p:pic>
      <p:sp>
        <p:nvSpPr>
          <p:cNvPr id="56" name="Button 6"/>
          <p:cNvSpPr/>
          <p:nvPr/>
        </p:nvSpPr>
        <p:spPr>
          <a:xfrm>
            <a:off x="7919999" y="1777277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F</a:t>
            </a:r>
          </a:p>
        </p:txBody>
      </p:sp>
      <p:grpSp>
        <p:nvGrpSpPr>
          <p:cNvPr id="58" name="Häckchen 6"/>
          <p:cNvGrpSpPr/>
          <p:nvPr/>
        </p:nvGrpSpPr>
        <p:grpSpPr>
          <a:xfrm>
            <a:off x="8208000" y="1760273"/>
            <a:ext cx="216000" cy="190800"/>
            <a:chOff x="3792003" y="2914368"/>
            <a:chExt cx="1076381" cy="946992"/>
          </a:xfrm>
        </p:grpSpPr>
        <p:sp>
          <p:nvSpPr>
            <p:cNvPr id="59" name="Diagonaler Streifen 58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Diagonaler Streifen 59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61" name="Mosel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57143" r="76734" b="26168"/>
          <a:stretch/>
        </p:blipFill>
        <p:spPr>
          <a:xfrm>
            <a:off x="2289603" y="3924000"/>
            <a:ext cx="751527" cy="1141200"/>
          </a:xfrm>
          <a:prstGeom prst="rect">
            <a:avLst/>
          </a:prstGeom>
        </p:spPr>
      </p:pic>
      <p:sp>
        <p:nvSpPr>
          <p:cNvPr id="62" name="Button 7"/>
          <p:cNvSpPr/>
          <p:nvPr/>
        </p:nvSpPr>
        <p:spPr>
          <a:xfrm>
            <a:off x="7919999" y="2081884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G</a:t>
            </a:r>
          </a:p>
        </p:txBody>
      </p:sp>
      <p:grpSp>
        <p:nvGrpSpPr>
          <p:cNvPr id="64" name="Häckchen 7"/>
          <p:cNvGrpSpPr/>
          <p:nvPr/>
        </p:nvGrpSpPr>
        <p:grpSpPr>
          <a:xfrm>
            <a:off x="8208000" y="2061479"/>
            <a:ext cx="216000" cy="190800"/>
            <a:chOff x="3792003" y="2914368"/>
            <a:chExt cx="1076381" cy="946992"/>
          </a:xfrm>
        </p:grpSpPr>
        <p:sp>
          <p:nvSpPr>
            <p:cNvPr id="65" name="Diagonaler Streifen 6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6" name="Diagonaler Streifen 6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67" name="Regen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8" t="71437" r="19667" b="23393"/>
          <a:stretch/>
        </p:blipFill>
        <p:spPr>
          <a:xfrm>
            <a:off x="5389203" y="4928401"/>
            <a:ext cx="846559" cy="354564"/>
          </a:xfrm>
          <a:prstGeom prst="rect">
            <a:avLst/>
          </a:prstGeom>
        </p:spPr>
      </p:pic>
      <p:sp>
        <p:nvSpPr>
          <p:cNvPr id="68" name="Button 8"/>
          <p:cNvSpPr/>
          <p:nvPr/>
        </p:nvSpPr>
        <p:spPr>
          <a:xfrm>
            <a:off x="7919999" y="2386491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H</a:t>
            </a:r>
          </a:p>
        </p:txBody>
      </p:sp>
      <p:grpSp>
        <p:nvGrpSpPr>
          <p:cNvPr id="70" name="Häckchen 8"/>
          <p:cNvGrpSpPr/>
          <p:nvPr/>
        </p:nvGrpSpPr>
        <p:grpSpPr>
          <a:xfrm>
            <a:off x="8208000" y="2362685"/>
            <a:ext cx="216000" cy="190800"/>
            <a:chOff x="3792003" y="2914368"/>
            <a:chExt cx="1076381" cy="946992"/>
          </a:xfrm>
        </p:grpSpPr>
        <p:sp>
          <p:nvSpPr>
            <p:cNvPr id="71" name="Diagonaler Streifen 7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2" name="Diagonaler Streifen 7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47" name="Mittellandkanal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1852" r="36667" b="63111"/>
          <a:stretch/>
        </p:blipFill>
        <p:spPr>
          <a:xfrm>
            <a:off x="2888931" y="2184416"/>
            <a:ext cx="2411040" cy="345424"/>
          </a:xfrm>
          <a:prstGeom prst="rect">
            <a:avLst/>
          </a:prstGeom>
        </p:spPr>
      </p:pic>
      <p:sp>
        <p:nvSpPr>
          <p:cNvPr id="73" name="Button 9"/>
          <p:cNvSpPr/>
          <p:nvPr/>
        </p:nvSpPr>
        <p:spPr>
          <a:xfrm>
            <a:off x="7919999" y="2691099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I</a:t>
            </a:r>
          </a:p>
        </p:txBody>
      </p:sp>
      <p:grpSp>
        <p:nvGrpSpPr>
          <p:cNvPr id="75" name="Häckchen 9"/>
          <p:cNvGrpSpPr/>
          <p:nvPr/>
        </p:nvGrpSpPr>
        <p:grpSpPr>
          <a:xfrm>
            <a:off x="8208000" y="2689091"/>
            <a:ext cx="216000" cy="190800"/>
            <a:chOff x="3792003" y="2914368"/>
            <a:chExt cx="1076381" cy="946992"/>
          </a:xfrm>
        </p:grpSpPr>
        <p:sp>
          <p:nvSpPr>
            <p:cNvPr id="76" name="Diagonaler Streifen 7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7" name="Diagonaler Streifen 7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48" name="Saale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5" t="38126" r="33294" b="36829"/>
          <a:stretch/>
        </p:blipFill>
        <p:spPr>
          <a:xfrm>
            <a:off x="4824001" y="2610002"/>
            <a:ext cx="653084" cy="1717603"/>
          </a:xfrm>
          <a:prstGeom prst="rect">
            <a:avLst/>
          </a:prstGeom>
        </p:spPr>
      </p:pic>
      <p:sp>
        <p:nvSpPr>
          <p:cNvPr id="78" name="Button 10"/>
          <p:cNvSpPr/>
          <p:nvPr/>
        </p:nvSpPr>
        <p:spPr>
          <a:xfrm>
            <a:off x="7919999" y="2995705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J</a:t>
            </a:r>
          </a:p>
        </p:txBody>
      </p:sp>
      <p:grpSp>
        <p:nvGrpSpPr>
          <p:cNvPr id="80" name="Häckchen 10"/>
          <p:cNvGrpSpPr/>
          <p:nvPr/>
        </p:nvGrpSpPr>
        <p:grpSpPr>
          <a:xfrm>
            <a:off x="8208000" y="2990297"/>
            <a:ext cx="216000" cy="190800"/>
            <a:chOff x="3792003" y="2914368"/>
            <a:chExt cx="1076381" cy="946992"/>
          </a:xfrm>
        </p:grpSpPr>
        <p:sp>
          <p:nvSpPr>
            <p:cNvPr id="81" name="Diagonaler Streifen 8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2" name="Diagonaler Streifen 8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49" name="Ruhr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t="42540" r="67387" b="51575"/>
          <a:stretch/>
        </p:blipFill>
        <p:spPr>
          <a:xfrm>
            <a:off x="2386802" y="2916000"/>
            <a:ext cx="1168391" cy="403584"/>
          </a:xfrm>
          <a:prstGeom prst="rect">
            <a:avLst/>
          </a:prstGeom>
        </p:spPr>
      </p:pic>
      <p:sp>
        <p:nvSpPr>
          <p:cNvPr id="83" name="Button 11"/>
          <p:cNvSpPr/>
          <p:nvPr/>
        </p:nvSpPr>
        <p:spPr>
          <a:xfrm>
            <a:off x="7919999" y="3300312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K</a:t>
            </a:r>
          </a:p>
        </p:txBody>
      </p:sp>
      <p:grpSp>
        <p:nvGrpSpPr>
          <p:cNvPr id="85" name="Häckchen 11"/>
          <p:cNvGrpSpPr/>
          <p:nvPr/>
        </p:nvGrpSpPr>
        <p:grpSpPr>
          <a:xfrm>
            <a:off x="8208000" y="3291503"/>
            <a:ext cx="216000" cy="190800"/>
            <a:chOff x="3792003" y="2914368"/>
            <a:chExt cx="1076381" cy="946992"/>
          </a:xfrm>
        </p:grpSpPr>
        <p:sp>
          <p:nvSpPr>
            <p:cNvPr id="86" name="Diagonaler Streifen 8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7" name="Diagonaler Streifen 8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55" name="Donau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74049" r="12766" b="9479"/>
          <a:stretch/>
        </p:blipFill>
        <p:spPr>
          <a:xfrm>
            <a:off x="3243603" y="5108403"/>
            <a:ext cx="3372033" cy="1129655"/>
          </a:xfrm>
          <a:prstGeom prst="rect">
            <a:avLst/>
          </a:prstGeom>
        </p:spPr>
      </p:pic>
      <p:sp>
        <p:nvSpPr>
          <p:cNvPr id="88" name="Button 12"/>
          <p:cNvSpPr/>
          <p:nvPr/>
        </p:nvSpPr>
        <p:spPr>
          <a:xfrm>
            <a:off x="7919999" y="3604919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L</a:t>
            </a:r>
          </a:p>
        </p:txBody>
      </p:sp>
      <p:grpSp>
        <p:nvGrpSpPr>
          <p:cNvPr id="90" name="Häckchen 12"/>
          <p:cNvGrpSpPr/>
          <p:nvPr/>
        </p:nvGrpSpPr>
        <p:grpSpPr>
          <a:xfrm>
            <a:off x="8208000" y="3592709"/>
            <a:ext cx="216000" cy="190800"/>
            <a:chOff x="3792003" y="2914368"/>
            <a:chExt cx="1076381" cy="946992"/>
          </a:xfrm>
        </p:grpSpPr>
        <p:sp>
          <p:nvSpPr>
            <p:cNvPr id="91" name="Diagonaler Streifen 9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2" name="Diagonaler Streifen 9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93" name="Spree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0" t="29908" r="7058" b="47005"/>
          <a:stretch/>
        </p:blipFill>
        <p:spPr>
          <a:xfrm>
            <a:off x="5925604" y="2052000"/>
            <a:ext cx="976207" cy="1576800"/>
          </a:xfrm>
          <a:prstGeom prst="rect">
            <a:avLst/>
          </a:prstGeom>
        </p:spPr>
      </p:pic>
      <p:sp>
        <p:nvSpPr>
          <p:cNvPr id="94" name="Button 13"/>
          <p:cNvSpPr/>
          <p:nvPr/>
        </p:nvSpPr>
        <p:spPr>
          <a:xfrm>
            <a:off x="7919999" y="3909527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M</a:t>
            </a:r>
          </a:p>
        </p:txBody>
      </p:sp>
      <p:grpSp>
        <p:nvGrpSpPr>
          <p:cNvPr id="96" name="Häckchen 13"/>
          <p:cNvGrpSpPr/>
          <p:nvPr/>
        </p:nvGrpSpPr>
        <p:grpSpPr>
          <a:xfrm>
            <a:off x="8208000" y="3893915"/>
            <a:ext cx="216000" cy="190800"/>
            <a:chOff x="3792003" y="2914368"/>
            <a:chExt cx="1076381" cy="946992"/>
          </a:xfrm>
        </p:grpSpPr>
        <p:sp>
          <p:nvSpPr>
            <p:cNvPr id="97" name="Diagonaler Streifen 9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8" name="Diagonaler Streifen 9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99" name="Bode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2" t="37288" r="36667" b="56224"/>
          <a:stretch/>
        </p:blipFill>
        <p:spPr>
          <a:xfrm>
            <a:off x="4410795" y="2556003"/>
            <a:ext cx="881287" cy="444901"/>
          </a:xfrm>
          <a:prstGeom prst="rect">
            <a:avLst/>
          </a:prstGeom>
        </p:spPr>
      </p:pic>
      <p:sp>
        <p:nvSpPr>
          <p:cNvPr id="100" name="Button 14"/>
          <p:cNvSpPr/>
          <p:nvPr/>
        </p:nvSpPr>
        <p:spPr>
          <a:xfrm>
            <a:off x="8532000" y="254243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A</a:t>
            </a:r>
          </a:p>
        </p:txBody>
      </p:sp>
      <p:grpSp>
        <p:nvGrpSpPr>
          <p:cNvPr id="102" name="Häckchen 14"/>
          <p:cNvGrpSpPr/>
          <p:nvPr/>
        </p:nvGrpSpPr>
        <p:grpSpPr>
          <a:xfrm>
            <a:off x="8856003" y="254246"/>
            <a:ext cx="216485" cy="190623"/>
            <a:chOff x="3792003" y="2914368"/>
            <a:chExt cx="1076381" cy="946992"/>
          </a:xfrm>
        </p:grpSpPr>
        <p:sp>
          <p:nvSpPr>
            <p:cNvPr id="103" name="Diagonaler Streifen 10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4" name="Diagonaler Streifen 10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06" name="Main-Donau-Kanal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4" t="61159" r="35233" b="20499"/>
          <a:stretch/>
        </p:blipFill>
        <p:spPr>
          <a:xfrm>
            <a:off x="4615201" y="4226403"/>
            <a:ext cx="727972" cy="1257949"/>
          </a:xfrm>
          <a:prstGeom prst="rect">
            <a:avLst/>
          </a:prstGeom>
        </p:spPr>
      </p:pic>
      <p:sp>
        <p:nvSpPr>
          <p:cNvPr id="107" name="Button 15"/>
          <p:cNvSpPr/>
          <p:nvPr/>
        </p:nvSpPr>
        <p:spPr>
          <a:xfrm>
            <a:off x="8532000" y="558559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B</a:t>
            </a:r>
          </a:p>
        </p:txBody>
      </p:sp>
      <p:grpSp>
        <p:nvGrpSpPr>
          <p:cNvPr id="109" name="Häckchen 15"/>
          <p:cNvGrpSpPr/>
          <p:nvPr/>
        </p:nvGrpSpPr>
        <p:grpSpPr>
          <a:xfrm>
            <a:off x="8856003" y="558219"/>
            <a:ext cx="216485" cy="190623"/>
            <a:chOff x="3792003" y="2914368"/>
            <a:chExt cx="1076381" cy="946992"/>
          </a:xfrm>
        </p:grpSpPr>
        <p:sp>
          <p:nvSpPr>
            <p:cNvPr id="110" name="Diagonaler Streifen 10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1" name="Diagonaler Streifen 11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05" name="Leine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28599" r="48005" b="52321"/>
          <a:stretch/>
        </p:blipFill>
        <p:spPr>
          <a:xfrm>
            <a:off x="3895200" y="1933201"/>
            <a:ext cx="745200" cy="1308523"/>
          </a:xfrm>
          <a:prstGeom prst="rect">
            <a:avLst/>
          </a:prstGeom>
        </p:spPr>
      </p:pic>
      <p:sp>
        <p:nvSpPr>
          <p:cNvPr id="112" name="Button 16"/>
          <p:cNvSpPr/>
          <p:nvPr/>
        </p:nvSpPr>
        <p:spPr>
          <a:xfrm>
            <a:off x="8532000" y="862875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C</a:t>
            </a:r>
          </a:p>
        </p:txBody>
      </p:sp>
      <p:grpSp>
        <p:nvGrpSpPr>
          <p:cNvPr id="114" name="Häckchen 16"/>
          <p:cNvGrpSpPr/>
          <p:nvPr/>
        </p:nvGrpSpPr>
        <p:grpSpPr>
          <a:xfrm>
            <a:off x="8856003" y="862194"/>
            <a:ext cx="216485" cy="190623"/>
            <a:chOff x="3792003" y="2914368"/>
            <a:chExt cx="1076381" cy="946992"/>
          </a:xfrm>
        </p:grpSpPr>
        <p:sp>
          <p:nvSpPr>
            <p:cNvPr id="115" name="Diagonaler Streifen 11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6" name="Diagonaler Streifen 11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17" name="Rhein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7141" r="62712" b="4584"/>
          <a:stretch/>
        </p:blipFill>
        <p:spPr>
          <a:xfrm>
            <a:off x="2127603" y="2547186"/>
            <a:ext cx="1685093" cy="3996491"/>
          </a:xfrm>
          <a:prstGeom prst="rect">
            <a:avLst/>
          </a:prstGeom>
        </p:spPr>
      </p:pic>
      <p:sp>
        <p:nvSpPr>
          <p:cNvPr id="118" name="Button 17"/>
          <p:cNvSpPr/>
          <p:nvPr/>
        </p:nvSpPr>
        <p:spPr>
          <a:xfrm>
            <a:off x="8532000" y="1167191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D</a:t>
            </a:r>
          </a:p>
        </p:txBody>
      </p:sp>
      <p:grpSp>
        <p:nvGrpSpPr>
          <p:cNvPr id="120" name="Häckchen 17"/>
          <p:cNvGrpSpPr/>
          <p:nvPr/>
        </p:nvGrpSpPr>
        <p:grpSpPr>
          <a:xfrm>
            <a:off x="8856003" y="1166167"/>
            <a:ext cx="216485" cy="190623"/>
            <a:chOff x="3792003" y="2914368"/>
            <a:chExt cx="1076381" cy="946992"/>
          </a:xfrm>
        </p:grpSpPr>
        <p:sp>
          <p:nvSpPr>
            <p:cNvPr id="121" name="Diagonaler Streifen 12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2" name="Diagonaler Streifen 12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23" name="Isar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5" t="77033" r="21823" b="2857"/>
          <a:stretch/>
        </p:blipFill>
        <p:spPr>
          <a:xfrm>
            <a:off x="4924803" y="5313603"/>
            <a:ext cx="1191525" cy="1379093"/>
          </a:xfrm>
          <a:prstGeom prst="rect">
            <a:avLst/>
          </a:prstGeom>
        </p:spPr>
      </p:pic>
      <p:sp>
        <p:nvSpPr>
          <p:cNvPr id="124" name="Button 18"/>
          <p:cNvSpPr/>
          <p:nvPr/>
        </p:nvSpPr>
        <p:spPr>
          <a:xfrm>
            <a:off x="8532000" y="1471507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E</a:t>
            </a:r>
          </a:p>
        </p:txBody>
      </p:sp>
      <p:grpSp>
        <p:nvGrpSpPr>
          <p:cNvPr id="126" name="Häckchen 18"/>
          <p:cNvGrpSpPr/>
          <p:nvPr/>
        </p:nvGrpSpPr>
        <p:grpSpPr>
          <a:xfrm>
            <a:off x="8856003" y="1470142"/>
            <a:ext cx="216485" cy="190623"/>
            <a:chOff x="3792003" y="2914368"/>
            <a:chExt cx="1076381" cy="946992"/>
          </a:xfrm>
        </p:grpSpPr>
        <p:sp>
          <p:nvSpPr>
            <p:cNvPr id="127" name="Diagonaler Streifen 12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8" name="Diagonaler Streifen 12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30" name="Nord-Ostsee-Kanal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7" t="7240" r="52952" b="83145"/>
          <a:stretch/>
        </p:blipFill>
        <p:spPr>
          <a:xfrm>
            <a:off x="3647455" y="523926"/>
            <a:ext cx="763343" cy="659403"/>
          </a:xfrm>
          <a:prstGeom prst="rect">
            <a:avLst/>
          </a:prstGeom>
        </p:spPr>
      </p:pic>
      <p:sp>
        <p:nvSpPr>
          <p:cNvPr id="131" name="Button 19"/>
          <p:cNvSpPr/>
          <p:nvPr/>
        </p:nvSpPr>
        <p:spPr>
          <a:xfrm>
            <a:off x="8532000" y="1775823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F</a:t>
            </a:r>
          </a:p>
        </p:txBody>
      </p:sp>
      <p:grpSp>
        <p:nvGrpSpPr>
          <p:cNvPr id="133" name="Häckchen 19"/>
          <p:cNvGrpSpPr/>
          <p:nvPr/>
        </p:nvGrpSpPr>
        <p:grpSpPr>
          <a:xfrm>
            <a:off x="8856003" y="1774115"/>
            <a:ext cx="216485" cy="190623"/>
            <a:chOff x="3792003" y="2914368"/>
            <a:chExt cx="1076381" cy="946992"/>
          </a:xfrm>
        </p:grpSpPr>
        <p:sp>
          <p:nvSpPr>
            <p:cNvPr id="134" name="Diagonaler Streifen 13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35" name="Diagonaler Streifen 13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36" name="Neckar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t="68364" r="58509" b="10730"/>
          <a:stretch/>
        </p:blipFill>
        <p:spPr>
          <a:xfrm>
            <a:off x="3322803" y="4688415"/>
            <a:ext cx="714423" cy="1433713"/>
          </a:xfrm>
          <a:prstGeom prst="rect">
            <a:avLst/>
          </a:prstGeom>
        </p:spPr>
      </p:pic>
      <p:sp>
        <p:nvSpPr>
          <p:cNvPr id="137" name="Button 20"/>
          <p:cNvSpPr/>
          <p:nvPr/>
        </p:nvSpPr>
        <p:spPr>
          <a:xfrm>
            <a:off x="8532000" y="2080139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G</a:t>
            </a:r>
          </a:p>
        </p:txBody>
      </p:sp>
      <p:grpSp>
        <p:nvGrpSpPr>
          <p:cNvPr id="139" name="Häckchen 20"/>
          <p:cNvGrpSpPr/>
          <p:nvPr/>
        </p:nvGrpSpPr>
        <p:grpSpPr>
          <a:xfrm>
            <a:off x="8856003" y="2078090"/>
            <a:ext cx="216485" cy="190623"/>
            <a:chOff x="3792003" y="2914368"/>
            <a:chExt cx="1076381" cy="946992"/>
          </a:xfrm>
        </p:grpSpPr>
        <p:sp>
          <p:nvSpPr>
            <p:cNvPr id="140" name="Diagonaler Streifen 13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41" name="Diagonaler Streifen 14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43" name="Main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60543" r="35233" b="30205"/>
          <a:stretch/>
        </p:blipFill>
        <p:spPr>
          <a:xfrm>
            <a:off x="3283200" y="4147201"/>
            <a:ext cx="2025816" cy="634540"/>
          </a:xfrm>
          <a:prstGeom prst="rect">
            <a:avLst/>
          </a:prstGeom>
        </p:spPr>
      </p:pic>
      <p:sp>
        <p:nvSpPr>
          <p:cNvPr id="144" name="Button 21"/>
          <p:cNvSpPr/>
          <p:nvPr/>
        </p:nvSpPr>
        <p:spPr>
          <a:xfrm>
            <a:off x="8532000" y="2384455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H</a:t>
            </a:r>
          </a:p>
        </p:txBody>
      </p:sp>
      <p:grpSp>
        <p:nvGrpSpPr>
          <p:cNvPr id="146" name="Häckchen 21"/>
          <p:cNvGrpSpPr/>
          <p:nvPr/>
        </p:nvGrpSpPr>
        <p:grpSpPr>
          <a:xfrm>
            <a:off x="8856003" y="2382063"/>
            <a:ext cx="216485" cy="190623"/>
            <a:chOff x="3792003" y="2914368"/>
            <a:chExt cx="1076381" cy="946992"/>
          </a:xfrm>
        </p:grpSpPr>
        <p:sp>
          <p:nvSpPr>
            <p:cNvPr id="147" name="Diagonaler Streifen 14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48" name="Diagonaler Streifen 14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29" name="Ems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20582" r="66337" b="57102"/>
          <a:stretch/>
        </p:blipFill>
        <p:spPr>
          <a:xfrm>
            <a:off x="2775601" y="1414803"/>
            <a:ext cx="898795" cy="1530417"/>
          </a:xfrm>
          <a:prstGeom prst="rect">
            <a:avLst/>
          </a:prstGeom>
        </p:spPr>
      </p:pic>
      <p:sp>
        <p:nvSpPr>
          <p:cNvPr id="150" name="Button 22"/>
          <p:cNvSpPr/>
          <p:nvPr/>
        </p:nvSpPr>
        <p:spPr>
          <a:xfrm>
            <a:off x="8532000" y="2688771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I</a:t>
            </a:r>
          </a:p>
        </p:txBody>
      </p:sp>
      <p:grpSp>
        <p:nvGrpSpPr>
          <p:cNvPr id="152" name="Häckchen 22"/>
          <p:cNvGrpSpPr/>
          <p:nvPr/>
        </p:nvGrpSpPr>
        <p:grpSpPr>
          <a:xfrm>
            <a:off x="8856003" y="2686038"/>
            <a:ext cx="216485" cy="190623"/>
            <a:chOff x="3792003" y="2914368"/>
            <a:chExt cx="1076381" cy="946992"/>
          </a:xfrm>
        </p:grpSpPr>
        <p:sp>
          <p:nvSpPr>
            <p:cNvPr id="153" name="Diagonaler Streifen 15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54" name="Diagonaler Streifen 15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55" name="Oder-Havel-Kanal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1" t="24587" r="12604" b="68762"/>
          <a:stretch/>
        </p:blipFill>
        <p:spPr>
          <a:xfrm>
            <a:off x="5925602" y="1686199"/>
            <a:ext cx="688211" cy="456111"/>
          </a:xfrm>
          <a:prstGeom prst="rect">
            <a:avLst/>
          </a:prstGeom>
        </p:spPr>
      </p:pic>
      <p:sp>
        <p:nvSpPr>
          <p:cNvPr id="156" name="Button 23"/>
          <p:cNvSpPr/>
          <p:nvPr/>
        </p:nvSpPr>
        <p:spPr>
          <a:xfrm>
            <a:off x="8532000" y="2993087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J</a:t>
            </a:r>
          </a:p>
        </p:txBody>
      </p:sp>
      <p:pic>
        <p:nvPicPr>
          <p:cNvPr id="158" name="Weser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3" t="23326" r="54368" b="51856"/>
          <a:stretch/>
        </p:blipFill>
        <p:spPr>
          <a:xfrm>
            <a:off x="3510001" y="1572325"/>
            <a:ext cx="786724" cy="1701981"/>
          </a:xfrm>
          <a:prstGeom prst="rect">
            <a:avLst/>
          </a:prstGeom>
        </p:spPr>
      </p:pic>
      <p:grpSp>
        <p:nvGrpSpPr>
          <p:cNvPr id="159" name="Häckchen 23"/>
          <p:cNvGrpSpPr/>
          <p:nvPr/>
        </p:nvGrpSpPr>
        <p:grpSpPr>
          <a:xfrm>
            <a:off x="8856003" y="2990011"/>
            <a:ext cx="216485" cy="190623"/>
            <a:chOff x="3792003" y="2914368"/>
            <a:chExt cx="1076381" cy="946992"/>
          </a:xfrm>
        </p:grpSpPr>
        <p:sp>
          <p:nvSpPr>
            <p:cNvPr id="160" name="Diagonaler Streifen 15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61" name="Diagonaler Streifen 16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62" name="Button 24"/>
          <p:cNvSpPr/>
          <p:nvPr/>
        </p:nvSpPr>
        <p:spPr>
          <a:xfrm>
            <a:off x="8532000" y="3297403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K</a:t>
            </a:r>
          </a:p>
        </p:txBody>
      </p:sp>
      <p:grpSp>
        <p:nvGrpSpPr>
          <p:cNvPr id="164" name="Häckchen 24"/>
          <p:cNvGrpSpPr/>
          <p:nvPr/>
        </p:nvGrpSpPr>
        <p:grpSpPr>
          <a:xfrm>
            <a:off x="8856003" y="3293986"/>
            <a:ext cx="216485" cy="190623"/>
            <a:chOff x="3792003" y="2914368"/>
            <a:chExt cx="1076381" cy="946992"/>
          </a:xfrm>
        </p:grpSpPr>
        <p:sp>
          <p:nvSpPr>
            <p:cNvPr id="165" name="Diagonaler Streifen 16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66" name="Diagonaler Streifen 16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67" name="Dortmund-Ems-Kanal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29000" r="74670" b="52853"/>
          <a:stretch/>
        </p:blipFill>
        <p:spPr>
          <a:xfrm>
            <a:off x="2394003" y="2001603"/>
            <a:ext cx="834597" cy="1244493"/>
          </a:xfrm>
          <a:prstGeom prst="rect">
            <a:avLst/>
          </a:prstGeom>
        </p:spPr>
      </p:pic>
      <p:sp>
        <p:nvSpPr>
          <p:cNvPr id="168" name="Button 25"/>
          <p:cNvSpPr/>
          <p:nvPr/>
        </p:nvSpPr>
        <p:spPr>
          <a:xfrm>
            <a:off x="8532000" y="3601719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L</a:t>
            </a:r>
          </a:p>
        </p:txBody>
      </p:sp>
      <p:grpSp>
        <p:nvGrpSpPr>
          <p:cNvPr id="171" name="Häckchen 25"/>
          <p:cNvGrpSpPr/>
          <p:nvPr/>
        </p:nvGrpSpPr>
        <p:grpSpPr>
          <a:xfrm>
            <a:off x="8856003" y="3597959"/>
            <a:ext cx="216485" cy="190623"/>
            <a:chOff x="3792003" y="2914368"/>
            <a:chExt cx="1076381" cy="946992"/>
          </a:xfrm>
        </p:grpSpPr>
        <p:sp>
          <p:nvSpPr>
            <p:cNvPr id="172" name="Diagonaler Streifen 171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73" name="Diagonaler Streifen 172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74" name="Oder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8" t="19265" r="7330" b="61470"/>
          <a:stretch/>
        </p:blipFill>
        <p:spPr>
          <a:xfrm>
            <a:off x="6325203" y="1314000"/>
            <a:ext cx="570677" cy="1321200"/>
          </a:xfrm>
          <a:prstGeom prst="rect">
            <a:avLst/>
          </a:prstGeom>
        </p:spPr>
      </p:pic>
      <p:sp>
        <p:nvSpPr>
          <p:cNvPr id="175" name="Button 26"/>
          <p:cNvSpPr/>
          <p:nvPr/>
        </p:nvSpPr>
        <p:spPr>
          <a:xfrm>
            <a:off x="8532000" y="3906035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M</a:t>
            </a:r>
          </a:p>
        </p:txBody>
      </p:sp>
      <p:grpSp>
        <p:nvGrpSpPr>
          <p:cNvPr id="177" name="Häckchen 25"/>
          <p:cNvGrpSpPr/>
          <p:nvPr/>
        </p:nvGrpSpPr>
        <p:grpSpPr>
          <a:xfrm>
            <a:off x="8856003" y="3901934"/>
            <a:ext cx="216485" cy="190623"/>
            <a:chOff x="3792003" y="2914368"/>
            <a:chExt cx="1076381" cy="946992"/>
          </a:xfrm>
        </p:grpSpPr>
        <p:sp>
          <p:nvSpPr>
            <p:cNvPr id="178" name="Diagonaler Streifen 17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79" name="Diagonaler Streifen 17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80" name="Eider"/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3" t="8275" r="52808" b="85268"/>
          <a:stretch/>
        </p:blipFill>
        <p:spPr>
          <a:xfrm>
            <a:off x="3812694" y="565203"/>
            <a:ext cx="605995" cy="442853"/>
          </a:xfrm>
          <a:prstGeom prst="rect">
            <a:avLst/>
          </a:prstGeom>
        </p:spPr>
      </p:pic>
      <p:sp>
        <p:nvSpPr>
          <p:cNvPr id="181" name="Button 27"/>
          <p:cNvSpPr/>
          <p:nvPr/>
        </p:nvSpPr>
        <p:spPr>
          <a:xfrm>
            <a:off x="7919999" y="4214133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N</a:t>
            </a:r>
          </a:p>
        </p:txBody>
      </p:sp>
      <p:grpSp>
        <p:nvGrpSpPr>
          <p:cNvPr id="183" name="Häckchen 26"/>
          <p:cNvGrpSpPr/>
          <p:nvPr/>
        </p:nvGrpSpPr>
        <p:grpSpPr>
          <a:xfrm>
            <a:off x="8208000" y="4195121"/>
            <a:ext cx="216000" cy="190800"/>
            <a:chOff x="3792003" y="2914368"/>
            <a:chExt cx="1076381" cy="946992"/>
          </a:xfrm>
        </p:grpSpPr>
        <p:sp>
          <p:nvSpPr>
            <p:cNvPr id="184" name="Diagonaler Streifen 18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5" name="Diagonaler Streifen 18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86" name="Mulde"/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1" t="38425" r="17781" b="44114"/>
          <a:stretch/>
        </p:blipFill>
        <p:spPr>
          <a:xfrm>
            <a:off x="5436001" y="2635203"/>
            <a:ext cx="893140" cy="1197455"/>
          </a:xfrm>
          <a:prstGeom prst="rect">
            <a:avLst/>
          </a:prstGeom>
        </p:spPr>
      </p:pic>
      <p:sp>
        <p:nvSpPr>
          <p:cNvPr id="187" name="Button 28"/>
          <p:cNvSpPr/>
          <p:nvPr/>
        </p:nvSpPr>
        <p:spPr>
          <a:xfrm>
            <a:off x="8532000" y="4210351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N</a:t>
            </a:r>
          </a:p>
        </p:txBody>
      </p:sp>
      <p:grpSp>
        <p:nvGrpSpPr>
          <p:cNvPr id="189" name="Häckchen 28"/>
          <p:cNvGrpSpPr/>
          <p:nvPr/>
        </p:nvGrpSpPr>
        <p:grpSpPr>
          <a:xfrm>
            <a:off x="8856003" y="4205907"/>
            <a:ext cx="216485" cy="190623"/>
            <a:chOff x="3792003" y="2914368"/>
            <a:chExt cx="1076381" cy="946992"/>
          </a:xfrm>
        </p:grpSpPr>
        <p:sp>
          <p:nvSpPr>
            <p:cNvPr id="190" name="Diagonaler Streifen 18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91" name="Diagonaler Streifen 19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42" name="Oder-Spree-Kanal"/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0" t="30188" r="7438" b="61740"/>
          <a:stretch/>
        </p:blipFill>
        <p:spPr>
          <a:xfrm>
            <a:off x="5766100" y="2070251"/>
            <a:ext cx="1129779" cy="553596"/>
          </a:xfrm>
          <a:prstGeom prst="rect">
            <a:avLst/>
          </a:prstGeom>
        </p:spPr>
      </p:pic>
      <p:sp>
        <p:nvSpPr>
          <p:cNvPr id="192" name="Button 29"/>
          <p:cNvSpPr/>
          <p:nvPr/>
        </p:nvSpPr>
        <p:spPr>
          <a:xfrm>
            <a:off x="7919999" y="4518740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O</a:t>
            </a:r>
          </a:p>
        </p:txBody>
      </p:sp>
      <p:grpSp>
        <p:nvGrpSpPr>
          <p:cNvPr id="194" name="Häckchen 29"/>
          <p:cNvGrpSpPr/>
          <p:nvPr/>
        </p:nvGrpSpPr>
        <p:grpSpPr>
          <a:xfrm>
            <a:off x="8208000" y="4496327"/>
            <a:ext cx="216000" cy="190800"/>
            <a:chOff x="3792003" y="2914368"/>
            <a:chExt cx="1076381" cy="946992"/>
          </a:xfrm>
        </p:grpSpPr>
        <p:sp>
          <p:nvSpPr>
            <p:cNvPr id="195" name="Diagonaler Streifen 19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6" name="Diagonaler Streifen 19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49" name="Fulda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44718" r="53838" b="41109"/>
          <a:stretch/>
        </p:blipFill>
        <p:spPr>
          <a:xfrm>
            <a:off x="3895201" y="3039395"/>
            <a:ext cx="426724" cy="971976"/>
          </a:xfrm>
          <a:prstGeom prst="rect">
            <a:avLst/>
          </a:prstGeom>
        </p:spPr>
      </p:pic>
      <p:sp>
        <p:nvSpPr>
          <p:cNvPr id="197" name="Button 30"/>
          <p:cNvSpPr/>
          <p:nvPr/>
        </p:nvSpPr>
        <p:spPr>
          <a:xfrm>
            <a:off x="8532000" y="4514667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O</a:t>
            </a:r>
          </a:p>
        </p:txBody>
      </p:sp>
      <p:grpSp>
        <p:nvGrpSpPr>
          <p:cNvPr id="199" name="Häckchen 30"/>
          <p:cNvGrpSpPr/>
          <p:nvPr/>
        </p:nvGrpSpPr>
        <p:grpSpPr>
          <a:xfrm>
            <a:off x="8856003" y="4509882"/>
            <a:ext cx="216485" cy="190623"/>
            <a:chOff x="3792003" y="2914368"/>
            <a:chExt cx="1076381" cy="946992"/>
          </a:xfrm>
        </p:grpSpPr>
        <p:sp>
          <p:nvSpPr>
            <p:cNvPr id="200" name="Diagonaler Streifen 199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01" name="Diagonaler Streifen 200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02" name="Lech"/>
          <p:cNvPicPr>
            <a:picLocks noChangeAspect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5" t="77845" r="42471" b="4982"/>
          <a:stretch/>
        </p:blipFill>
        <p:spPr>
          <a:xfrm>
            <a:off x="4586403" y="5365954"/>
            <a:ext cx="404813" cy="1177723"/>
          </a:xfrm>
          <a:prstGeom prst="rect">
            <a:avLst/>
          </a:prstGeom>
        </p:spPr>
      </p:pic>
      <p:sp>
        <p:nvSpPr>
          <p:cNvPr id="203" name="Button 31"/>
          <p:cNvSpPr/>
          <p:nvPr/>
        </p:nvSpPr>
        <p:spPr>
          <a:xfrm>
            <a:off x="7919999" y="4823347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P</a:t>
            </a:r>
          </a:p>
        </p:txBody>
      </p:sp>
      <p:grpSp>
        <p:nvGrpSpPr>
          <p:cNvPr id="205" name="Häckchen 31"/>
          <p:cNvGrpSpPr/>
          <p:nvPr/>
        </p:nvGrpSpPr>
        <p:grpSpPr>
          <a:xfrm>
            <a:off x="8208000" y="4797533"/>
            <a:ext cx="216000" cy="190800"/>
            <a:chOff x="3792003" y="2914368"/>
            <a:chExt cx="1076381" cy="946992"/>
          </a:xfrm>
        </p:grpSpPr>
        <p:sp>
          <p:nvSpPr>
            <p:cNvPr id="206" name="Diagonaler Streifen 205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7" name="Diagonaler Streifen 206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08" name="Aller"/>
          <p:cNvPicPr>
            <a:picLocks noChangeAspect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6" t="26310" r="41118" b="61070"/>
          <a:stretch/>
        </p:blipFill>
        <p:spPr>
          <a:xfrm>
            <a:off x="3747603" y="1776934"/>
            <a:ext cx="1267031" cy="865467"/>
          </a:xfrm>
          <a:prstGeom prst="rect">
            <a:avLst/>
          </a:prstGeom>
        </p:spPr>
      </p:pic>
      <p:sp>
        <p:nvSpPr>
          <p:cNvPr id="209" name="Button 32"/>
          <p:cNvSpPr/>
          <p:nvPr/>
        </p:nvSpPr>
        <p:spPr>
          <a:xfrm>
            <a:off x="8532000" y="4818983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P</a:t>
            </a:r>
          </a:p>
        </p:txBody>
      </p:sp>
      <p:grpSp>
        <p:nvGrpSpPr>
          <p:cNvPr id="211" name="Häckchen 32"/>
          <p:cNvGrpSpPr/>
          <p:nvPr/>
        </p:nvGrpSpPr>
        <p:grpSpPr>
          <a:xfrm>
            <a:off x="8856003" y="4813855"/>
            <a:ext cx="216485" cy="190623"/>
            <a:chOff x="3792003" y="2914368"/>
            <a:chExt cx="1076381" cy="946992"/>
          </a:xfrm>
        </p:grpSpPr>
        <p:sp>
          <p:nvSpPr>
            <p:cNvPr id="212" name="Diagonaler Streifen 211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13" name="Diagonaler Streifen 212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14" name="Lahn"/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49689" r="65499" b="38841"/>
          <a:stretch/>
        </p:blipFill>
        <p:spPr>
          <a:xfrm>
            <a:off x="2880003" y="3407639"/>
            <a:ext cx="780977" cy="786631"/>
          </a:xfrm>
          <a:prstGeom prst="rect">
            <a:avLst/>
          </a:prstGeom>
        </p:spPr>
      </p:pic>
      <p:sp>
        <p:nvSpPr>
          <p:cNvPr id="215" name="Button 33"/>
          <p:cNvSpPr/>
          <p:nvPr/>
        </p:nvSpPr>
        <p:spPr>
          <a:xfrm>
            <a:off x="7919999" y="5127955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Q</a:t>
            </a:r>
          </a:p>
        </p:txBody>
      </p:sp>
      <p:grpSp>
        <p:nvGrpSpPr>
          <p:cNvPr id="217" name="Häckchen 33"/>
          <p:cNvGrpSpPr/>
          <p:nvPr/>
        </p:nvGrpSpPr>
        <p:grpSpPr>
          <a:xfrm>
            <a:off x="8208000" y="5098739"/>
            <a:ext cx="216000" cy="190800"/>
            <a:chOff x="3792003" y="2914368"/>
            <a:chExt cx="1076381" cy="946992"/>
          </a:xfrm>
        </p:grpSpPr>
        <p:sp>
          <p:nvSpPr>
            <p:cNvPr id="218" name="Diagonaler Streifen 21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9" name="Diagonaler Streifen 21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69" name="Altmühl"/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8" t="68952" r="32627" b="20430"/>
          <a:stretch/>
        </p:blipFill>
        <p:spPr>
          <a:xfrm>
            <a:off x="4417203" y="4759203"/>
            <a:ext cx="1109769" cy="728253"/>
          </a:xfrm>
          <a:prstGeom prst="rect">
            <a:avLst/>
          </a:prstGeom>
        </p:spPr>
      </p:pic>
      <p:sp>
        <p:nvSpPr>
          <p:cNvPr id="220" name="Button 34"/>
          <p:cNvSpPr/>
          <p:nvPr/>
        </p:nvSpPr>
        <p:spPr>
          <a:xfrm>
            <a:off x="8532000" y="5123299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Q</a:t>
            </a:r>
          </a:p>
        </p:txBody>
      </p:sp>
      <p:grpSp>
        <p:nvGrpSpPr>
          <p:cNvPr id="222" name="Häckchen 34"/>
          <p:cNvGrpSpPr/>
          <p:nvPr/>
        </p:nvGrpSpPr>
        <p:grpSpPr>
          <a:xfrm>
            <a:off x="8856003" y="5117830"/>
            <a:ext cx="216485" cy="190623"/>
            <a:chOff x="3792003" y="2914368"/>
            <a:chExt cx="1076381" cy="946992"/>
          </a:xfrm>
        </p:grpSpPr>
        <p:sp>
          <p:nvSpPr>
            <p:cNvPr id="223" name="Diagonaler Streifen 22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24" name="Diagonaler Streifen 22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25" name="Elbe-Seitenkanal"/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4" t="20784" r="46029" b="64429"/>
          <a:stretch/>
        </p:blipFill>
        <p:spPr>
          <a:xfrm>
            <a:off x="4381118" y="1425370"/>
            <a:ext cx="407691" cy="1014095"/>
          </a:xfrm>
          <a:prstGeom prst="rect">
            <a:avLst/>
          </a:prstGeom>
        </p:spPr>
      </p:pic>
      <p:sp>
        <p:nvSpPr>
          <p:cNvPr id="226" name="Button 35"/>
          <p:cNvSpPr/>
          <p:nvPr/>
        </p:nvSpPr>
        <p:spPr>
          <a:xfrm>
            <a:off x="7919999" y="5432561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R</a:t>
            </a:r>
          </a:p>
        </p:txBody>
      </p:sp>
      <p:grpSp>
        <p:nvGrpSpPr>
          <p:cNvPr id="228" name="Häckchen 35"/>
          <p:cNvGrpSpPr/>
          <p:nvPr/>
        </p:nvGrpSpPr>
        <p:grpSpPr>
          <a:xfrm>
            <a:off x="8208000" y="5399940"/>
            <a:ext cx="216000" cy="190800"/>
            <a:chOff x="3792003" y="2914368"/>
            <a:chExt cx="1076381" cy="946992"/>
          </a:xfrm>
        </p:grpSpPr>
        <p:sp>
          <p:nvSpPr>
            <p:cNvPr id="229" name="Diagonaler Streifen 228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0" name="Diagonaler Streifen 229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31" name="Inn"/>
          <p:cNvPicPr>
            <a:picLocks noChangeAspect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 t="79617" r="17782" b="3848"/>
          <a:stretch/>
        </p:blipFill>
        <p:spPr>
          <a:xfrm>
            <a:off x="5349603" y="5490000"/>
            <a:ext cx="987959" cy="1133976"/>
          </a:xfrm>
          <a:prstGeom prst="rect">
            <a:avLst/>
          </a:prstGeom>
        </p:spPr>
      </p:pic>
      <p:sp>
        <p:nvSpPr>
          <p:cNvPr id="232" name="Button 36"/>
          <p:cNvSpPr/>
          <p:nvPr/>
        </p:nvSpPr>
        <p:spPr>
          <a:xfrm>
            <a:off x="8532000" y="5427608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R</a:t>
            </a:r>
          </a:p>
        </p:txBody>
      </p:sp>
      <p:grpSp>
        <p:nvGrpSpPr>
          <p:cNvPr id="234" name="Häckchen 36"/>
          <p:cNvGrpSpPr/>
          <p:nvPr/>
        </p:nvGrpSpPr>
        <p:grpSpPr>
          <a:xfrm>
            <a:off x="8856003" y="5421800"/>
            <a:ext cx="216485" cy="190623"/>
            <a:chOff x="3792003" y="2914368"/>
            <a:chExt cx="1076381" cy="946992"/>
          </a:xfrm>
        </p:grpSpPr>
        <p:sp>
          <p:nvSpPr>
            <p:cNvPr id="235" name="Diagonaler Streifen 23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36" name="Diagonaler Streifen 23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39" name="Nahe"/>
          <p:cNvPicPr>
            <a:picLocks noChangeAspect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62462" r="73772" b="31019"/>
          <a:stretch/>
        </p:blipFill>
        <p:spPr>
          <a:xfrm>
            <a:off x="2484003" y="4287600"/>
            <a:ext cx="716023" cy="447056"/>
          </a:xfrm>
          <a:prstGeom prst="rect">
            <a:avLst/>
          </a:prstGeom>
        </p:spPr>
      </p:pic>
      <p:sp>
        <p:nvSpPr>
          <p:cNvPr id="240" name="Button 37"/>
          <p:cNvSpPr/>
          <p:nvPr/>
        </p:nvSpPr>
        <p:spPr>
          <a:xfrm>
            <a:off x="7920000" y="5738813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S</a:t>
            </a:r>
          </a:p>
        </p:txBody>
      </p:sp>
      <p:grpSp>
        <p:nvGrpSpPr>
          <p:cNvPr id="247" name="Häckchen 37"/>
          <p:cNvGrpSpPr/>
          <p:nvPr/>
        </p:nvGrpSpPr>
        <p:grpSpPr>
          <a:xfrm>
            <a:off x="8221573" y="5733256"/>
            <a:ext cx="216000" cy="190800"/>
            <a:chOff x="3792003" y="2914368"/>
            <a:chExt cx="1076381" cy="946992"/>
          </a:xfrm>
        </p:grpSpPr>
        <p:sp>
          <p:nvSpPr>
            <p:cNvPr id="248" name="Diagonaler Streifen 24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9" name="Diagonaler Streifen 24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41" name="Elbe-Havel-Kanal"/>
          <p:cNvPicPr>
            <a:picLocks noChangeAspect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1" t="31349" r="28130" b="62487"/>
          <a:stretch/>
        </p:blipFill>
        <p:spPr>
          <a:xfrm>
            <a:off x="5109883" y="2149970"/>
            <a:ext cx="656216" cy="422703"/>
          </a:xfrm>
          <a:prstGeom prst="rect">
            <a:avLst/>
          </a:prstGeom>
        </p:spPr>
      </p:pic>
      <p:sp>
        <p:nvSpPr>
          <p:cNvPr id="251" name="Button 38"/>
          <p:cNvSpPr/>
          <p:nvPr/>
        </p:nvSpPr>
        <p:spPr>
          <a:xfrm>
            <a:off x="8532000" y="5744239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S</a:t>
            </a:r>
          </a:p>
        </p:txBody>
      </p:sp>
      <p:grpSp>
        <p:nvGrpSpPr>
          <p:cNvPr id="253" name="Häckchen 38"/>
          <p:cNvGrpSpPr/>
          <p:nvPr/>
        </p:nvGrpSpPr>
        <p:grpSpPr>
          <a:xfrm>
            <a:off x="8856556" y="5733259"/>
            <a:ext cx="216485" cy="190623"/>
            <a:chOff x="3792003" y="2914368"/>
            <a:chExt cx="1076381" cy="946992"/>
          </a:xfrm>
        </p:grpSpPr>
        <p:sp>
          <p:nvSpPr>
            <p:cNvPr id="254" name="Diagonaler Streifen 253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55" name="Diagonaler Streifen 254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37" name="Kocher"/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70734" r="52062" b="18878"/>
          <a:stretch/>
        </p:blipFill>
        <p:spPr>
          <a:xfrm>
            <a:off x="3718802" y="4849202"/>
            <a:ext cx="673855" cy="712419"/>
          </a:xfrm>
          <a:prstGeom prst="rect">
            <a:avLst/>
          </a:prstGeom>
        </p:spPr>
      </p:pic>
      <p:sp>
        <p:nvSpPr>
          <p:cNvPr id="250" name="Button 39"/>
          <p:cNvSpPr/>
          <p:nvPr/>
        </p:nvSpPr>
        <p:spPr>
          <a:xfrm>
            <a:off x="7920000" y="6021312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T</a:t>
            </a:r>
          </a:p>
        </p:txBody>
      </p:sp>
      <p:grpSp>
        <p:nvGrpSpPr>
          <p:cNvPr id="257" name="Häckchen 39"/>
          <p:cNvGrpSpPr/>
          <p:nvPr/>
        </p:nvGrpSpPr>
        <p:grpSpPr>
          <a:xfrm>
            <a:off x="8221937" y="5998181"/>
            <a:ext cx="216000" cy="190800"/>
            <a:chOff x="3792003" y="2914368"/>
            <a:chExt cx="1076381" cy="946992"/>
          </a:xfrm>
        </p:grpSpPr>
        <p:sp>
          <p:nvSpPr>
            <p:cNvPr id="258" name="Diagonaler Streifen 25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9" name="Diagonaler Streifen 25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38" name="Küstenkanal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22453" r="68623" b="70935"/>
          <a:stretch/>
        </p:blipFill>
        <p:spPr>
          <a:xfrm>
            <a:off x="2811603" y="1412777"/>
            <a:ext cx="743893" cy="453420"/>
          </a:xfrm>
          <a:prstGeom prst="rect">
            <a:avLst/>
          </a:prstGeom>
        </p:spPr>
      </p:pic>
      <p:sp>
        <p:nvSpPr>
          <p:cNvPr id="260" name="Button 40"/>
          <p:cNvSpPr/>
          <p:nvPr/>
        </p:nvSpPr>
        <p:spPr>
          <a:xfrm>
            <a:off x="8532000" y="6021288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T</a:t>
            </a:r>
          </a:p>
        </p:txBody>
      </p:sp>
      <p:grpSp>
        <p:nvGrpSpPr>
          <p:cNvPr id="262" name="Häckchen 40"/>
          <p:cNvGrpSpPr/>
          <p:nvPr/>
        </p:nvGrpSpPr>
        <p:grpSpPr>
          <a:xfrm>
            <a:off x="8869924" y="6013895"/>
            <a:ext cx="216485" cy="190623"/>
            <a:chOff x="3792003" y="2914368"/>
            <a:chExt cx="1076381" cy="946992"/>
          </a:xfrm>
        </p:grpSpPr>
        <p:sp>
          <p:nvSpPr>
            <p:cNvPr id="263" name="Diagonaler Streifen 26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64" name="Diagonaler Streifen 26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42" name="Naab"/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8" t="62618" r="28317" b="21756"/>
          <a:stretch/>
        </p:blipFill>
        <p:spPr>
          <a:xfrm>
            <a:off x="5299202" y="4323603"/>
            <a:ext cx="463827" cy="1071641"/>
          </a:xfrm>
          <a:prstGeom prst="rect">
            <a:avLst/>
          </a:prstGeom>
        </p:spPr>
      </p:pic>
      <p:sp>
        <p:nvSpPr>
          <p:cNvPr id="265" name="Button 41"/>
          <p:cNvSpPr/>
          <p:nvPr/>
        </p:nvSpPr>
        <p:spPr>
          <a:xfrm>
            <a:off x="7920000" y="6309344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U</a:t>
            </a:r>
          </a:p>
        </p:txBody>
      </p:sp>
      <p:grpSp>
        <p:nvGrpSpPr>
          <p:cNvPr id="267" name="Häckchen 41"/>
          <p:cNvGrpSpPr/>
          <p:nvPr/>
        </p:nvGrpSpPr>
        <p:grpSpPr>
          <a:xfrm>
            <a:off x="8207999" y="6309320"/>
            <a:ext cx="216000" cy="190800"/>
            <a:chOff x="3792003" y="2914368"/>
            <a:chExt cx="1076381" cy="946992"/>
          </a:xfrm>
        </p:grpSpPr>
        <p:sp>
          <p:nvSpPr>
            <p:cNvPr id="268" name="Diagonaler Streifen 26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9" name="Diagonaler Streifen 26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43" name="Neiße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4" t="34769" b="46435"/>
          <a:stretch/>
        </p:blipFill>
        <p:spPr>
          <a:xfrm>
            <a:off x="6598801" y="2384457"/>
            <a:ext cx="697035" cy="1289045"/>
          </a:xfrm>
          <a:prstGeom prst="rect">
            <a:avLst/>
          </a:prstGeom>
        </p:spPr>
      </p:pic>
      <p:sp>
        <p:nvSpPr>
          <p:cNvPr id="270" name="Button 42"/>
          <p:cNvSpPr/>
          <p:nvPr/>
        </p:nvSpPr>
        <p:spPr>
          <a:xfrm>
            <a:off x="8532000" y="6309344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U</a:t>
            </a:r>
          </a:p>
        </p:txBody>
      </p:sp>
      <p:grpSp>
        <p:nvGrpSpPr>
          <p:cNvPr id="272" name="Häckchen 42"/>
          <p:cNvGrpSpPr/>
          <p:nvPr/>
        </p:nvGrpSpPr>
        <p:grpSpPr>
          <a:xfrm>
            <a:off x="8856555" y="6309323"/>
            <a:ext cx="216485" cy="190623"/>
            <a:chOff x="3792003" y="2914368"/>
            <a:chExt cx="1076381" cy="946992"/>
          </a:xfrm>
        </p:grpSpPr>
        <p:sp>
          <p:nvSpPr>
            <p:cNvPr id="273" name="Diagonaler Streifen 27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4" name="Diagonaler Streifen 27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44" name="Unstrut"/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7" t="44861" r="34255" b="47547"/>
          <a:stretch/>
        </p:blipFill>
        <p:spPr>
          <a:xfrm>
            <a:off x="4348803" y="3078003"/>
            <a:ext cx="1076057" cy="520663"/>
          </a:xfrm>
          <a:prstGeom prst="rect">
            <a:avLst/>
          </a:prstGeom>
        </p:spPr>
      </p:pic>
      <p:sp>
        <p:nvSpPr>
          <p:cNvPr id="275" name="Button 43"/>
          <p:cNvSpPr/>
          <p:nvPr/>
        </p:nvSpPr>
        <p:spPr>
          <a:xfrm>
            <a:off x="7300253" y="5631663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V</a:t>
            </a:r>
          </a:p>
        </p:txBody>
      </p:sp>
      <p:grpSp>
        <p:nvGrpSpPr>
          <p:cNvPr id="277" name="Häckchen 43"/>
          <p:cNvGrpSpPr/>
          <p:nvPr/>
        </p:nvGrpSpPr>
        <p:grpSpPr>
          <a:xfrm>
            <a:off x="7587615" y="5631663"/>
            <a:ext cx="216000" cy="190800"/>
            <a:chOff x="3792003" y="2914368"/>
            <a:chExt cx="1076381" cy="946992"/>
          </a:xfrm>
        </p:grpSpPr>
        <p:sp>
          <p:nvSpPr>
            <p:cNvPr id="278" name="Diagonaler Streifen 277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9" name="Diagonaler Streifen 278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45" name="Sieg"/>
          <p:cNvPicPr>
            <a:picLocks noChangeAspect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50377" r="71593" b="44576"/>
          <a:stretch/>
        </p:blipFill>
        <p:spPr>
          <a:xfrm>
            <a:off x="2491203" y="3456003"/>
            <a:ext cx="830701" cy="346127"/>
          </a:xfrm>
          <a:prstGeom prst="rect">
            <a:avLst/>
          </a:prstGeom>
        </p:spPr>
      </p:pic>
      <p:sp>
        <p:nvSpPr>
          <p:cNvPr id="280" name="Button 44"/>
          <p:cNvSpPr/>
          <p:nvPr/>
        </p:nvSpPr>
        <p:spPr>
          <a:xfrm>
            <a:off x="6742105" y="5654952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V</a:t>
            </a:r>
          </a:p>
        </p:txBody>
      </p:sp>
      <p:grpSp>
        <p:nvGrpSpPr>
          <p:cNvPr id="282" name="Häckchen 44"/>
          <p:cNvGrpSpPr/>
          <p:nvPr/>
        </p:nvGrpSpPr>
        <p:grpSpPr>
          <a:xfrm>
            <a:off x="7068385" y="5638555"/>
            <a:ext cx="216485" cy="190623"/>
            <a:chOff x="3792003" y="2914368"/>
            <a:chExt cx="1076381" cy="946992"/>
          </a:xfrm>
        </p:grpSpPr>
        <p:sp>
          <p:nvSpPr>
            <p:cNvPr id="283" name="Diagonaler Streifen 282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4" name="Diagonaler Streifen 283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85" name="Hunte"/>
          <p:cNvPicPr>
            <a:picLocks noChangeAspect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22035" r="66932" b="63111"/>
          <a:stretch/>
        </p:blipFill>
        <p:spPr>
          <a:xfrm>
            <a:off x="3322802" y="1511123"/>
            <a:ext cx="324651" cy="1018719"/>
          </a:xfrm>
          <a:prstGeom prst="rect">
            <a:avLst/>
          </a:prstGeom>
        </p:spPr>
      </p:pic>
      <p:sp>
        <p:nvSpPr>
          <p:cNvPr id="286" name="Button 45"/>
          <p:cNvSpPr/>
          <p:nvPr/>
        </p:nvSpPr>
        <p:spPr>
          <a:xfrm>
            <a:off x="6742105" y="5977100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W</a:t>
            </a:r>
          </a:p>
        </p:txBody>
      </p:sp>
      <p:grpSp>
        <p:nvGrpSpPr>
          <p:cNvPr id="288" name="Häckchen 45"/>
          <p:cNvGrpSpPr/>
          <p:nvPr/>
        </p:nvGrpSpPr>
        <p:grpSpPr>
          <a:xfrm>
            <a:off x="7068385" y="5967812"/>
            <a:ext cx="216485" cy="190623"/>
            <a:chOff x="3792003" y="2914368"/>
            <a:chExt cx="1076381" cy="946992"/>
          </a:xfrm>
        </p:grpSpPr>
        <p:sp>
          <p:nvSpPr>
            <p:cNvPr id="289" name="Diagonaler Streifen 288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0" name="Diagonaler Streifen 289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91" name="Eder"/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46785" r="57643" b="47035"/>
          <a:stretch/>
        </p:blipFill>
        <p:spPr>
          <a:xfrm>
            <a:off x="3196801" y="3182403"/>
            <a:ext cx="917932" cy="423821"/>
          </a:xfrm>
          <a:prstGeom prst="rect">
            <a:avLst/>
          </a:prstGeom>
        </p:spPr>
      </p:pic>
      <p:sp>
        <p:nvSpPr>
          <p:cNvPr id="292" name="Button 46"/>
          <p:cNvSpPr/>
          <p:nvPr/>
        </p:nvSpPr>
        <p:spPr>
          <a:xfrm>
            <a:off x="7300253" y="5970503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W</a:t>
            </a:r>
          </a:p>
        </p:txBody>
      </p:sp>
      <p:grpSp>
        <p:nvGrpSpPr>
          <p:cNvPr id="294" name="Häckchen 46"/>
          <p:cNvGrpSpPr/>
          <p:nvPr/>
        </p:nvGrpSpPr>
        <p:grpSpPr>
          <a:xfrm>
            <a:off x="7587375" y="5976090"/>
            <a:ext cx="216485" cy="190623"/>
            <a:chOff x="3792003" y="2914368"/>
            <a:chExt cx="1076381" cy="946992"/>
          </a:xfrm>
        </p:grpSpPr>
        <p:sp>
          <p:nvSpPr>
            <p:cNvPr id="295" name="Diagonaler Streifen 294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6" name="Diagonaler Streifen 295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97" name="Tauber"/>
          <p:cNvPicPr>
            <a:picLocks noChangeAspect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7" t="65099" r="51148" b="25603"/>
          <a:stretch/>
        </p:blipFill>
        <p:spPr>
          <a:xfrm>
            <a:off x="3880803" y="4464001"/>
            <a:ext cx="561029" cy="637612"/>
          </a:xfrm>
          <a:prstGeom prst="rect">
            <a:avLst/>
          </a:prstGeom>
        </p:spPr>
      </p:pic>
      <p:sp>
        <p:nvSpPr>
          <p:cNvPr id="298" name="Button 47"/>
          <p:cNvSpPr/>
          <p:nvPr/>
        </p:nvSpPr>
        <p:spPr>
          <a:xfrm>
            <a:off x="6742105" y="6276829"/>
            <a:ext cx="216000" cy="216000"/>
          </a:xfrm>
          <a:prstGeom prst="oc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X</a:t>
            </a:r>
          </a:p>
        </p:txBody>
      </p:sp>
      <p:grpSp>
        <p:nvGrpSpPr>
          <p:cNvPr id="300" name="Häckchen 47"/>
          <p:cNvGrpSpPr/>
          <p:nvPr/>
        </p:nvGrpSpPr>
        <p:grpSpPr>
          <a:xfrm>
            <a:off x="7068385" y="6297068"/>
            <a:ext cx="216485" cy="190623"/>
            <a:chOff x="3792003" y="2914368"/>
            <a:chExt cx="1076381" cy="946992"/>
          </a:xfrm>
        </p:grpSpPr>
        <p:sp>
          <p:nvSpPr>
            <p:cNvPr id="301" name="Diagonaler Streifen 300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2" name="Diagonaler Streifen 301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303" name="Fränkische Saale"/>
          <p:cNvPicPr>
            <a:picLocks noChangeAspect="1"/>
          </p:cNvPicPr>
          <p:nvPr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1" t="58699" r="46507" b="35892"/>
          <a:stretch/>
        </p:blipFill>
        <p:spPr>
          <a:xfrm>
            <a:off x="4042803" y="4024801"/>
            <a:ext cx="655295" cy="370939"/>
          </a:xfrm>
          <a:prstGeom prst="rect">
            <a:avLst/>
          </a:prstGeom>
        </p:spPr>
      </p:pic>
      <p:sp>
        <p:nvSpPr>
          <p:cNvPr id="304" name="Button 48"/>
          <p:cNvSpPr/>
          <p:nvPr/>
        </p:nvSpPr>
        <p:spPr>
          <a:xfrm>
            <a:off x="7300253" y="6309344"/>
            <a:ext cx="216000" cy="216000"/>
          </a:xfrm>
          <a:prstGeom prst="oc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prstClr val="black"/>
                </a:solidFill>
              </a:rPr>
              <a:t>X</a:t>
            </a:r>
          </a:p>
        </p:txBody>
      </p:sp>
      <p:grpSp>
        <p:nvGrpSpPr>
          <p:cNvPr id="306" name="Häckchen 47"/>
          <p:cNvGrpSpPr/>
          <p:nvPr/>
        </p:nvGrpSpPr>
        <p:grpSpPr>
          <a:xfrm>
            <a:off x="7587375" y="6320336"/>
            <a:ext cx="216485" cy="190623"/>
            <a:chOff x="3792003" y="2914368"/>
            <a:chExt cx="1076381" cy="946992"/>
          </a:xfrm>
        </p:grpSpPr>
        <p:sp>
          <p:nvSpPr>
            <p:cNvPr id="307" name="Diagonaler Streifen 306"/>
            <p:cNvSpPr/>
            <p:nvPr/>
          </p:nvSpPr>
          <p:spPr>
            <a:xfrm rot="21004691">
              <a:off x="3995936" y="2914368"/>
              <a:ext cx="872448" cy="878396"/>
            </a:xfrm>
            <a:prstGeom prst="diagStripe">
              <a:avLst>
                <a:gd name="adj" fmla="val 91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8" name="Diagonaler Streifen 307"/>
            <p:cNvSpPr/>
            <p:nvPr/>
          </p:nvSpPr>
          <p:spPr>
            <a:xfrm rot="5400000">
              <a:off x="3656563" y="3450791"/>
              <a:ext cx="546009" cy="275129"/>
            </a:xfrm>
            <a:prstGeom prst="diagStripe">
              <a:avLst>
                <a:gd name="adj" fmla="val 8179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3" name="Windrose" descr="Arts Fotos - Windrose und Himmelsrichtungen">
            <a:extLst>
              <a:ext uri="{FF2B5EF4-FFF2-40B4-BE49-F238E27FC236}">
                <a16:creationId xmlns:a16="http://schemas.microsoft.com/office/drawing/2014/main" id="{2D4EA072-D567-6BB1-9892-2A0EE8E5D881}"/>
              </a:ext>
            </a:extLst>
          </p:cNvPr>
          <p:cNvPicPr>
            <a:picLocks noChangeAspect="1"/>
          </p:cNvPicPr>
          <p:nvPr/>
        </p:nvPicPr>
        <p:blipFill>
          <a:blip r:embed="rId6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" y="4633263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Schriftträger">
            <a:extLst>
              <a:ext uri="{FF2B5EF4-FFF2-40B4-BE49-F238E27FC236}">
                <a16:creationId xmlns:a16="http://schemas.microsoft.com/office/drawing/2014/main" id="{AA86BCF7-74D8-AD6E-04B1-450324C664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462987"/>
              </p:ext>
            </p:extLst>
          </p:nvPr>
        </p:nvGraphicFramePr>
        <p:xfrm>
          <a:off x="424218" y="4925260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9" imgW="6826295" imgH="6826159" progId="Visio.Drawing.15">
                  <p:embed/>
                </p:oleObj>
              </mc:Choice>
              <mc:Fallback>
                <p:oleObj name="Visio" r:id="rId69" imgW="6826295" imgH="6826159" progId="Visio.Drawing.15">
                  <p:embed/>
                  <p:pic>
                    <p:nvPicPr>
                      <p:cNvPr id="8" name="Schriftträger">
                        <a:extLst>
                          <a:ext uri="{FF2B5EF4-FFF2-40B4-BE49-F238E27FC236}">
                            <a16:creationId xmlns:a16="http://schemas.microsoft.com/office/drawing/2014/main" id="{C808CBAD-4BBB-8D96-09AD-B54C536E3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218" y="4925260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-Modell Erde" descr="Die Erde">
                <a:extLst>
                  <a:ext uri="{FF2B5EF4-FFF2-40B4-BE49-F238E27FC236}">
                    <a16:creationId xmlns:a16="http://schemas.microsoft.com/office/drawing/2014/main" id="{6D626416-39A1-0FF2-612D-595FE5A13D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6485439"/>
                  </p:ext>
                </p:extLst>
              </p:nvPr>
            </p:nvGraphicFramePr>
            <p:xfrm>
              <a:off x="804648" y="5312587"/>
              <a:ext cx="787049" cy="787050"/>
            </p:xfrm>
            <a:graphic>
              <a:graphicData uri="http://schemas.microsoft.com/office/drawing/2017/model3d">
                <am3d:model3d r:embed="rId71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72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-Modell Erde" descr="Die Erde">
                <a:extLst>
                  <a:ext uri="{FF2B5EF4-FFF2-40B4-BE49-F238E27FC236}">
                    <a16:creationId xmlns:a16="http://schemas.microsoft.com/office/drawing/2014/main" id="{6D626416-39A1-0FF2-612D-595FE5A13D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04648" y="5312587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44" name="Rechteck 43">
            <a:extLst>
              <a:ext uri="{FF2B5EF4-FFF2-40B4-BE49-F238E27FC236}">
                <a16:creationId xmlns:a16="http://schemas.microsoft.com/office/drawing/2014/main" id="{725BB449-DF65-4E60-DC23-998B58A1908F}"/>
              </a:ext>
            </a:extLst>
          </p:cNvPr>
          <p:cNvSpPr/>
          <p:nvPr/>
        </p:nvSpPr>
        <p:spPr>
          <a:xfrm rot="21399056">
            <a:off x="630601" y="5125624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2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4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2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1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0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9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8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7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6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5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4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2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1"/>
                                            </p:cond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0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9"/>
                                            </p:cond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8"/>
                                            </p:cond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7"/>
                                            </p:cond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6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5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4"/>
                                            </p:cond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3"/>
                                            </p:cond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2"/>
                                            </p:cond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1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0"/>
                                            </p:cond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9"/>
                                            </p:cond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8"/>
                                            </p:cond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7"/>
                                            </p:cond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6"/>
                                            </p:cond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5"/>
                                            </p:cond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2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4"/>
                                            </p:cond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5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3"/>
                                            </p:cond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2"/>
                                            </p:cond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3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1"/>
                                            </p:cond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0"/>
                                            </p:cond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1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9"/>
                                            </p:cond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0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8"/>
                                            </p:cond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2" presetClass="entr" presetSubtype="4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9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7"/>
                                            </p:cond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34" grpId="0" animBg="1"/>
      <p:bldP spid="40" grpId="0" animBg="1"/>
      <p:bldP spid="46" grpId="0" animBg="1"/>
      <p:bldP spid="56" grpId="0" animBg="1"/>
      <p:bldP spid="62" grpId="0" animBg="1"/>
      <p:bldP spid="68" grpId="0" animBg="1"/>
      <p:bldP spid="73" grpId="0" animBg="1"/>
      <p:bldP spid="78" grpId="0" animBg="1"/>
      <p:bldP spid="83" grpId="0" animBg="1"/>
      <p:bldP spid="88" grpId="0" animBg="1"/>
      <p:bldP spid="94" grpId="0" animBg="1"/>
      <p:bldP spid="100" grpId="0" animBg="1"/>
      <p:bldP spid="107" grpId="0" animBg="1"/>
      <p:bldP spid="112" grpId="0" animBg="1"/>
      <p:bldP spid="118" grpId="0" animBg="1"/>
      <p:bldP spid="124" grpId="0" animBg="1"/>
      <p:bldP spid="131" grpId="0" animBg="1"/>
      <p:bldP spid="137" grpId="0" animBg="1"/>
      <p:bldP spid="144" grpId="0" animBg="1"/>
      <p:bldP spid="150" grpId="0" animBg="1"/>
      <p:bldP spid="156" grpId="0" animBg="1"/>
      <p:bldP spid="162" grpId="0" animBg="1"/>
      <p:bldP spid="168" grpId="0" animBg="1"/>
      <p:bldP spid="175" grpId="0" animBg="1"/>
      <p:bldP spid="181" grpId="0" animBg="1"/>
      <p:bldP spid="187" grpId="0" animBg="1"/>
      <p:bldP spid="192" grpId="0" animBg="1"/>
      <p:bldP spid="197" grpId="0" animBg="1"/>
      <p:bldP spid="203" grpId="0" animBg="1"/>
      <p:bldP spid="209" grpId="0" animBg="1"/>
      <p:bldP spid="215" grpId="0" animBg="1"/>
      <p:bldP spid="220" grpId="0" animBg="1"/>
      <p:bldP spid="226" grpId="0" animBg="1"/>
      <p:bldP spid="232" grpId="0" animBg="1"/>
      <p:bldP spid="240" grpId="0" animBg="1"/>
      <p:bldP spid="251" grpId="0" animBg="1"/>
      <p:bldP spid="250" grpId="0" animBg="1"/>
      <p:bldP spid="260" grpId="0" animBg="1"/>
      <p:bldP spid="265" grpId="0" animBg="1"/>
      <p:bldP spid="270" grpId="0" animBg="1"/>
      <p:bldP spid="275" grpId="0" animBg="1"/>
      <p:bldP spid="280" grpId="0" animBg="1"/>
      <p:bldP spid="286" grpId="0" animBg="1"/>
      <p:bldP spid="292" grpId="0" animBg="1"/>
      <p:bldP spid="298" grpId="0" animBg="1"/>
      <p:bldP spid="3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DCAF8D7-FC03-46EC-A73C-3B51CA5B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17" y="-99392"/>
            <a:ext cx="10477164" cy="69847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067F32A-1EE2-4290-9E41-44E6F10A1B7F}"/>
              </a:ext>
            </a:extLst>
          </p:cNvPr>
          <p:cNvSpPr txBox="1"/>
          <p:nvPr/>
        </p:nvSpPr>
        <p:spPr>
          <a:xfrm>
            <a:off x="817460" y="-272769"/>
            <a:ext cx="8802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Auswertung der Gruppenarbeit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712A5B-D6BE-4941-B8C0-833255E186F9}"/>
              </a:ext>
            </a:extLst>
          </p:cNvPr>
          <p:cNvSpPr txBox="1"/>
          <p:nvPr/>
        </p:nvSpPr>
        <p:spPr>
          <a:xfrm>
            <a:off x="1403651" y="1268763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00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DC46439-2B99-4751-A1B2-E256CEE23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441488"/>
              </p:ext>
            </p:extLst>
          </p:nvPr>
        </p:nvGraphicFramePr>
        <p:xfrm>
          <a:off x="3094665" y="730771"/>
          <a:ext cx="4248000" cy="612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96120323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4121530502"/>
                    </a:ext>
                  </a:extLst>
                </a:gridCol>
              </a:tblGrid>
              <a:tr h="244827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Gruppe A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Gruppe B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4085799087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A- Jagst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A- Bode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405833964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B- Lippe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B- Main-Donau-Kanal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948211760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C- Elbe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C- Leine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3348870730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D- Werra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D- Rhein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08335098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E- Iller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E- Isar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566396751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F- Havel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F- Nord-Ostsee-Kanal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586220510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G- Mosel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G- Neckar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703376536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H- Regen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H- Main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683687651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I- Mittellandkanal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I- Ems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191688127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J- Saale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J- Oder-Havel-Kanal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3317775909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K- Ruhr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K- Weser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430518414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L- Donau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L- Dortmund-Ems-Kanal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3257141297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M- Spree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M- Oder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3844244700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N- Eider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N- Mulde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350374993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O- Oder-Spree-Kanal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O- Fulda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010770425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P- Lech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P- Aller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184996082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Q- Leine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Q- Altmühl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836300461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R- Elbe Seitenkanal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R- Inn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582720391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S- Nahe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S- Elbe-Havel-Kanal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274181338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T- Kocher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T- Küstenkanal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813313905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U- Naab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U- Neiße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916479694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V- Sieg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V- Unstrut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1071421568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W- </a:t>
                      </a:r>
                      <a:r>
                        <a:rPr lang="de-DE" sz="1600" dirty="0" err="1"/>
                        <a:t>Hunte</a:t>
                      </a:r>
                      <a:endParaRPr lang="de-DE" sz="1600" dirty="0"/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W- Eder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467792188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r>
                        <a:rPr lang="de-DE" sz="1600" dirty="0"/>
                        <a:t> X- Tauber</a:t>
                      </a:r>
                    </a:p>
                  </a:txBody>
                  <a:tcPr marL="849" marR="849" marT="425" marB="4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 X- Fränkische Saale</a:t>
                      </a:r>
                    </a:p>
                  </a:txBody>
                  <a:tcPr marL="849" marR="849" marT="425" marB="425"/>
                </a:tc>
                <a:extLst>
                  <a:ext uri="{0D108BD9-81ED-4DB2-BD59-A6C34878D82A}">
                    <a16:rowId xmlns:a16="http://schemas.microsoft.com/office/drawing/2014/main" val="2814115751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0BC091C-5D26-44EB-9C71-01DDF1246B55}"/>
              </a:ext>
            </a:extLst>
          </p:cNvPr>
          <p:cNvSpPr/>
          <p:nvPr/>
        </p:nvSpPr>
        <p:spPr>
          <a:xfrm>
            <a:off x="7658019" y="6476709"/>
            <a:ext cx="272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3"/>
              </a:rPr>
              <a:t>Quelle: go2tr.de</a:t>
            </a:r>
            <a:r>
              <a:rPr lang="de-DE" dirty="0">
                <a:hlinkClick r:id="rId4"/>
              </a:rPr>
              <a:t>1404 × 936</a:t>
            </a:r>
            <a:endParaRPr lang="de-DE" dirty="0"/>
          </a:p>
        </p:txBody>
      </p:sp>
      <p:pic>
        <p:nvPicPr>
          <p:cNvPr id="3" name="Windrose" descr="Arts Fotos - Windrose und Himmelsrichtungen">
            <a:extLst>
              <a:ext uri="{FF2B5EF4-FFF2-40B4-BE49-F238E27FC236}">
                <a16:creationId xmlns:a16="http://schemas.microsoft.com/office/drawing/2014/main" id="{BF6361B7-7334-C345-BDD2-30315E48CF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8" y="4633257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Schriftträger">
            <a:extLst>
              <a:ext uri="{FF2B5EF4-FFF2-40B4-BE49-F238E27FC236}">
                <a16:creationId xmlns:a16="http://schemas.microsoft.com/office/drawing/2014/main" id="{AE719ECD-1C3D-0EA0-7823-10581CA50A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758860"/>
              </p:ext>
            </p:extLst>
          </p:nvPr>
        </p:nvGraphicFramePr>
        <p:xfrm>
          <a:off x="504430" y="4925254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6826295" imgH="6826159" progId="Visio.Drawing.15">
                  <p:embed/>
                </p:oleObj>
              </mc:Choice>
              <mc:Fallback>
                <p:oleObj name="Visio" r:id="rId6" imgW="6826295" imgH="6826159" progId="Visio.Drawing.15">
                  <p:embed/>
                  <p:pic>
                    <p:nvPicPr>
                      <p:cNvPr id="8" name="Schriftträger">
                        <a:extLst>
                          <a:ext uri="{FF2B5EF4-FFF2-40B4-BE49-F238E27FC236}">
                            <a16:creationId xmlns:a16="http://schemas.microsoft.com/office/drawing/2014/main" id="{C808CBAD-4BBB-8D96-09AD-B54C536E3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430" y="4925254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-Modell Erde" descr="Die Erde">
                <a:extLst>
                  <a:ext uri="{FF2B5EF4-FFF2-40B4-BE49-F238E27FC236}">
                    <a16:creationId xmlns:a16="http://schemas.microsoft.com/office/drawing/2014/main" id="{819490F6-E104-7D3C-44A9-E5FEFA78DC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5656442"/>
                  </p:ext>
                </p:extLst>
              </p:nvPr>
            </p:nvGraphicFramePr>
            <p:xfrm>
              <a:off x="884860" y="5312581"/>
              <a:ext cx="787049" cy="78705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-Modell Erde" descr="Die Erde">
                <a:extLst>
                  <a:ext uri="{FF2B5EF4-FFF2-40B4-BE49-F238E27FC236}">
                    <a16:creationId xmlns:a16="http://schemas.microsoft.com/office/drawing/2014/main" id="{819490F6-E104-7D3C-44A9-E5FEFA78DC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4860" y="5312581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1916FB03-F54D-BFF3-9E96-E787966B9B90}"/>
              </a:ext>
            </a:extLst>
          </p:cNvPr>
          <p:cNvSpPr/>
          <p:nvPr/>
        </p:nvSpPr>
        <p:spPr>
          <a:xfrm rot="21399056">
            <a:off x="710813" y="5125618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426</Words>
  <Application>Microsoft Office PowerPoint</Application>
  <PresentationFormat>Bildschirmpräsentation (4:3)</PresentationFormat>
  <Paragraphs>171</Paragraphs>
  <Slides>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4" baseType="lpstr">
      <vt:lpstr>Algerian</vt:lpstr>
      <vt:lpstr>Arial</vt:lpstr>
      <vt:lpstr>Calibri</vt:lpstr>
      <vt:lpstr>Calibri Light</vt:lpstr>
      <vt:lpstr>Times New Roman</vt:lpstr>
      <vt:lpstr>Vivaldi</vt:lpstr>
      <vt:lpstr>Wingdings</vt:lpstr>
      <vt:lpstr>Office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Siegfried Schmidt</dc:creator>
  <cp:lastModifiedBy>Siegfried Schmidt</cp:lastModifiedBy>
  <cp:revision>4</cp:revision>
  <dcterms:created xsi:type="dcterms:W3CDTF">2024-03-29T16:22:27Z</dcterms:created>
  <dcterms:modified xsi:type="dcterms:W3CDTF">2024-11-09T11:36:32Z</dcterms:modified>
</cp:coreProperties>
</file>