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2" r:id="rId3"/>
    <p:sldId id="273" r:id="rId4"/>
    <p:sldId id="274" r:id="rId5"/>
    <p:sldId id="277" r:id="rId6"/>
    <p:sldId id="278" r:id="rId7"/>
    <p:sldId id="281" r:id="rId8"/>
    <p:sldId id="283" r:id="rId9"/>
    <p:sldId id="284" r:id="rId10"/>
    <p:sldId id="279" r:id="rId11"/>
    <p:sldId id="280" r:id="rId12"/>
    <p:sldId id="282" r:id="rId13"/>
    <p:sldId id="257" r:id="rId14"/>
    <p:sldId id="258" r:id="rId15"/>
    <p:sldId id="259" r:id="rId16"/>
    <p:sldId id="260" r:id="rId17"/>
    <p:sldId id="261" r:id="rId18"/>
    <p:sldId id="262" r:id="rId19"/>
    <p:sldId id="264" r:id="rId20"/>
    <p:sldId id="265" r:id="rId21"/>
    <p:sldId id="266" r:id="rId22"/>
    <p:sldId id="267" r:id="rId23"/>
    <p:sldId id="268" r:id="rId24"/>
    <p:sldId id="263" r:id="rId25"/>
    <p:sldId id="269" r:id="rId26"/>
    <p:sldId id="270" r:id="rId27"/>
    <p:sldId id="271" r:id="rId28"/>
    <p:sldId id="276" r:id="rId2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51" d="100"/>
          <a:sy n="151" d="100"/>
        </p:scale>
        <p:origin x="2080" y="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a:t>Titelmasterformat durch Klicken bearbeiten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a:t>Formatvorlage des Untertitelmasters durch Klicken bearbeiten</a:t>
            </a:r>
            <a:endParaRPr kumimoji="0" lang="en-US"/>
          </a:p>
        </p:txBody>
      </p:sp>
      <p:sp>
        <p:nvSpPr>
          <p:cNvPr id="30" name="Date Placeholder 29"/>
          <p:cNvSpPr>
            <a:spLocks noGrp="1"/>
          </p:cNvSpPr>
          <p:nvPr>
            <p:ph type="dt" sz="half" idx="10"/>
          </p:nvPr>
        </p:nvSpPr>
        <p:spPr/>
        <p:txBody>
          <a:bodyPr/>
          <a:lstStyle/>
          <a:p>
            <a:fld id="{5F59DA34-B9CB-47FD-90EC-74F4F9502F3E}" type="datetimeFigureOut">
              <a:rPr lang="de-DE" smtClean="0"/>
              <a:t>24.05.2025</a:t>
            </a:fld>
            <a:endParaRPr lang="de-DE"/>
          </a:p>
        </p:txBody>
      </p:sp>
      <p:sp>
        <p:nvSpPr>
          <p:cNvPr id="19" name="Footer Placeholder 18"/>
          <p:cNvSpPr>
            <a:spLocks noGrp="1"/>
          </p:cNvSpPr>
          <p:nvPr>
            <p:ph type="ftr" sz="quarter" idx="11"/>
          </p:nvPr>
        </p:nvSpPr>
        <p:spPr/>
        <p:txBody>
          <a:bodyPr/>
          <a:lstStyle/>
          <a:p>
            <a:endParaRPr lang="de-DE"/>
          </a:p>
        </p:txBody>
      </p:sp>
      <p:sp>
        <p:nvSpPr>
          <p:cNvPr id="27" name="Slide Number Placeholder 26"/>
          <p:cNvSpPr>
            <a:spLocks noGrp="1"/>
          </p:cNvSpPr>
          <p:nvPr>
            <p:ph type="sldNum" sz="quarter" idx="12"/>
          </p:nvPr>
        </p:nvSpPr>
        <p:spPr/>
        <p:txBody>
          <a:bodyPr/>
          <a:lstStyle/>
          <a:p>
            <a:fld id="{2CE9212A-42F1-43FE-AF2B-6A4732880965}" type="slidenum">
              <a:rPr lang="de-DE" smtClean="0"/>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de-DE"/>
              <a:t>Titelmasterformat durch Klicken bearbeiten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e Placeholder 3"/>
          <p:cNvSpPr>
            <a:spLocks noGrp="1"/>
          </p:cNvSpPr>
          <p:nvPr>
            <p:ph type="dt" sz="half" idx="10"/>
          </p:nvPr>
        </p:nvSpPr>
        <p:spPr/>
        <p:txBody>
          <a:bodyPr/>
          <a:lstStyle/>
          <a:p>
            <a:fld id="{5F59DA34-B9CB-47FD-90EC-74F4F9502F3E}" type="datetimeFigureOut">
              <a:rPr lang="de-DE" smtClean="0"/>
              <a:t>24.05.2025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CE9212A-42F1-43FE-AF2B-6A4732880965}"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de-DE"/>
              <a:t>Titelmasterformat durch Klicken bearbeiten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e Placeholder 3"/>
          <p:cNvSpPr>
            <a:spLocks noGrp="1"/>
          </p:cNvSpPr>
          <p:nvPr>
            <p:ph type="dt" sz="half" idx="10"/>
          </p:nvPr>
        </p:nvSpPr>
        <p:spPr/>
        <p:txBody>
          <a:bodyPr/>
          <a:lstStyle/>
          <a:p>
            <a:fld id="{5F59DA34-B9CB-47FD-90EC-74F4F9502F3E}" type="datetimeFigureOut">
              <a:rPr lang="de-DE" smtClean="0"/>
              <a:t>24.05.2025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CE9212A-42F1-43FE-AF2B-6A4732880965}"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de-DE"/>
              <a:t>Titelmasterformat durch Klicken bearbeiten</a:t>
            </a:r>
            <a:endParaRPr kumimoji="0" lang="en-US"/>
          </a:p>
        </p:txBody>
      </p:sp>
      <p:sp>
        <p:nvSpPr>
          <p:cNvPr id="3" name="Content Placeholder 2"/>
          <p:cNvSpPr>
            <a:spLocks noGrp="1"/>
          </p:cNvSpPr>
          <p:nvPr>
            <p:ph idx="1"/>
          </p:nvPr>
        </p:nvSpPr>
        <p:spPr/>
        <p:txBody>
          <a:body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e Placeholder 3"/>
          <p:cNvSpPr>
            <a:spLocks noGrp="1"/>
          </p:cNvSpPr>
          <p:nvPr>
            <p:ph type="dt" sz="half" idx="10"/>
          </p:nvPr>
        </p:nvSpPr>
        <p:spPr/>
        <p:txBody>
          <a:bodyPr/>
          <a:lstStyle/>
          <a:p>
            <a:fld id="{5F59DA34-B9CB-47FD-90EC-74F4F9502F3E}" type="datetimeFigureOut">
              <a:rPr lang="de-DE" smtClean="0"/>
              <a:t>24.05.2025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CE9212A-42F1-43FE-AF2B-6A4732880965}"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a:t>Titelmasterformat durch Klicken bearbeiten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a:t>Textmasterformat bearbeiten</a:t>
            </a:r>
          </a:p>
        </p:txBody>
      </p:sp>
      <p:sp>
        <p:nvSpPr>
          <p:cNvPr id="4" name="Date Placeholder 3"/>
          <p:cNvSpPr>
            <a:spLocks noGrp="1"/>
          </p:cNvSpPr>
          <p:nvPr>
            <p:ph type="dt" sz="half" idx="10"/>
          </p:nvPr>
        </p:nvSpPr>
        <p:spPr/>
        <p:txBody>
          <a:bodyPr/>
          <a:lstStyle/>
          <a:p>
            <a:fld id="{5F59DA34-B9CB-47FD-90EC-74F4F9502F3E}" type="datetimeFigureOut">
              <a:rPr lang="de-DE" smtClean="0"/>
              <a:t>24.05.2025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CE9212A-42F1-43FE-AF2B-6A4732880965}" type="slidenum">
              <a:rPr lang="de-DE" smtClean="0"/>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de-DE"/>
              <a:t>Titelmasterformat durch Klicken bearbeiten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e Placeholder 4"/>
          <p:cNvSpPr>
            <a:spLocks noGrp="1"/>
          </p:cNvSpPr>
          <p:nvPr>
            <p:ph type="dt" sz="half" idx="10"/>
          </p:nvPr>
        </p:nvSpPr>
        <p:spPr/>
        <p:txBody>
          <a:bodyPr/>
          <a:lstStyle/>
          <a:p>
            <a:fld id="{5F59DA34-B9CB-47FD-90EC-74F4F9502F3E}" type="datetimeFigureOut">
              <a:rPr lang="de-DE" smtClean="0"/>
              <a:t>24.05.2025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CE9212A-42F1-43FE-AF2B-6A4732880965}"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de-DE"/>
              <a:t>Titelmasterformat durch Klicken bearbeiten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a:t>Textmasterformat bearbeiten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Date Placeholder 6"/>
          <p:cNvSpPr>
            <a:spLocks noGrp="1"/>
          </p:cNvSpPr>
          <p:nvPr>
            <p:ph type="dt" sz="half" idx="10"/>
          </p:nvPr>
        </p:nvSpPr>
        <p:spPr/>
        <p:txBody>
          <a:bodyPr/>
          <a:lstStyle/>
          <a:p>
            <a:fld id="{5F59DA34-B9CB-47FD-90EC-74F4F9502F3E}" type="datetimeFigureOut">
              <a:rPr lang="de-DE" smtClean="0"/>
              <a:t>24.05.2025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2CE9212A-42F1-43FE-AF2B-6A4732880965}"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de-DE"/>
              <a:t>Titelmasterformat durch Klicken bearbeiten</a:t>
            </a:r>
            <a:endParaRPr kumimoji="0" lang="en-US"/>
          </a:p>
        </p:txBody>
      </p:sp>
      <p:sp>
        <p:nvSpPr>
          <p:cNvPr id="3" name="Date Placeholder 2"/>
          <p:cNvSpPr>
            <a:spLocks noGrp="1"/>
          </p:cNvSpPr>
          <p:nvPr>
            <p:ph type="dt" sz="half" idx="10"/>
          </p:nvPr>
        </p:nvSpPr>
        <p:spPr/>
        <p:txBody>
          <a:bodyPr/>
          <a:lstStyle/>
          <a:p>
            <a:fld id="{5F59DA34-B9CB-47FD-90EC-74F4F9502F3E}" type="datetimeFigureOut">
              <a:rPr lang="de-DE" smtClean="0"/>
              <a:t>24.05.2025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2CE9212A-42F1-43FE-AF2B-6A4732880965}"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9DA34-B9CB-47FD-90EC-74F4F9502F3E}" type="datetimeFigureOut">
              <a:rPr lang="de-DE" smtClean="0"/>
              <a:t>24.05.2025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2CE9212A-42F1-43FE-AF2B-6A4732880965}"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de-DE"/>
              <a:t>Titelmasterformat durch Klicken bearbeiten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de-DE"/>
              <a:t>Textmasterformat bearbeiten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de-DE"/>
              <a:t>Textmasterformat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e Placeholder 4"/>
          <p:cNvSpPr>
            <a:spLocks noGrp="1"/>
          </p:cNvSpPr>
          <p:nvPr>
            <p:ph type="dt" sz="half" idx="10"/>
          </p:nvPr>
        </p:nvSpPr>
        <p:spPr/>
        <p:txBody>
          <a:bodyPr/>
          <a:lstStyle/>
          <a:p>
            <a:fld id="{5F59DA34-B9CB-47FD-90EC-74F4F9502F3E}" type="datetimeFigureOut">
              <a:rPr lang="de-DE" smtClean="0"/>
              <a:t>24.05.2025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CE9212A-42F1-43FE-AF2B-6A4732880965}"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de-DE"/>
              <a:t>Titelmasterformat durch Klicken bearbeiten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de-DE"/>
              <a:t>Textmasterformat bearbeiten</a:t>
            </a:r>
          </a:p>
        </p:txBody>
      </p:sp>
      <p:sp>
        <p:nvSpPr>
          <p:cNvPr id="5" name="Date Placeholder 4"/>
          <p:cNvSpPr>
            <a:spLocks noGrp="1"/>
          </p:cNvSpPr>
          <p:nvPr>
            <p:ph type="dt" sz="half" idx="10"/>
          </p:nvPr>
        </p:nvSpPr>
        <p:spPr/>
        <p:txBody>
          <a:bodyPr/>
          <a:lstStyle/>
          <a:p>
            <a:fld id="{5F59DA34-B9CB-47FD-90EC-74F4F9502F3E}" type="datetimeFigureOut">
              <a:rPr lang="de-DE" smtClean="0"/>
              <a:t>24.05.2025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a:xfrm>
            <a:off x="8077200" y="6356350"/>
            <a:ext cx="609600" cy="365125"/>
          </a:xfrm>
        </p:spPr>
        <p:txBody>
          <a:bodyPr/>
          <a:lstStyle/>
          <a:p>
            <a:fld id="{2CE9212A-42F1-43FE-AF2B-6A4732880965}" type="slidenum">
              <a:rPr lang="de-DE" smtClean="0"/>
              <a:t>‹Nr.›</a:t>
            </a:fld>
            <a:endParaRPr lang="de-DE"/>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de-DE"/>
              <a:t>Bild durch Klicken auf Symbol hinzufügen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de-DE"/>
              <a:t>Titelmasterformat durch Klicken bearbeiten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de-DE"/>
              <a:t>Textmasterformat bearbeiten</a:t>
            </a:r>
          </a:p>
          <a:p>
            <a:pPr lvl="1" eaLnBrk="1" latinLnBrk="0" hangingPunct="1"/>
            <a:r>
              <a:rPr kumimoji="0" lang="de-DE"/>
              <a:t>Zweite Ebene</a:t>
            </a:r>
          </a:p>
          <a:p>
            <a:pPr lvl="2" eaLnBrk="1" latinLnBrk="0" hangingPunct="1"/>
            <a:r>
              <a:rPr kumimoji="0" lang="de-DE"/>
              <a:t>Dritte Ebene</a:t>
            </a:r>
          </a:p>
          <a:p>
            <a:pPr lvl="3" eaLnBrk="1" latinLnBrk="0" hangingPunct="1"/>
            <a:r>
              <a:rPr kumimoji="0" lang="de-DE"/>
              <a:t>Vierte Ebene</a:t>
            </a:r>
          </a:p>
          <a:p>
            <a:pPr lvl="4" eaLnBrk="1" latinLnBrk="0" hangingPunct="1"/>
            <a:r>
              <a:rPr kumimoji="0" lang="de-DE"/>
              <a:t>Fünfte Ebene</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F59DA34-B9CB-47FD-90EC-74F4F9502F3E}" type="datetimeFigureOut">
              <a:rPr lang="de-DE" smtClean="0"/>
              <a:t>24.05.2025</a:t>
            </a:fld>
            <a:endParaRPr lang="de-DE"/>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de-DE"/>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CE9212A-42F1-43FE-AF2B-6A4732880965}" type="slidenum">
              <a:rPr lang="de-DE" smtClean="0"/>
              <a:t>‹Nr.›</a:t>
            </a:fld>
            <a:endParaRPr lang="de-DE"/>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3140968"/>
            <a:ext cx="7851648" cy="1828800"/>
          </a:xfrm>
        </p:spPr>
        <p:txBody>
          <a:bodyPr>
            <a:noAutofit/>
          </a:bodyPr>
          <a:lstStyle/>
          <a:p>
            <a:pPr algn="ctr"/>
            <a:r>
              <a:rPr lang="de-DE" sz="6600" dirty="0"/>
              <a:t>Flüsse, Seen, Wasserfälle, Katarakte und Stromschnellen in Afrika</a:t>
            </a:r>
          </a:p>
        </p:txBody>
      </p:sp>
    </p:spTree>
    <p:extLst>
      <p:ext uri="{BB962C8B-B14F-4D97-AF65-F5344CB8AC3E}">
        <p14:creationId xmlns:p14="http://schemas.microsoft.com/office/powerpoint/2010/main" val="793625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7" y="0"/>
            <a:ext cx="9204453" cy="7101408"/>
          </a:xfrm>
          <a:prstGeom prst="rect">
            <a:avLst/>
          </a:prstGeom>
        </p:spPr>
      </p:pic>
    </p:spTree>
    <p:extLst>
      <p:ext uri="{BB962C8B-B14F-4D97-AF65-F5344CB8AC3E}">
        <p14:creationId xmlns:p14="http://schemas.microsoft.com/office/powerpoint/2010/main" val="2678698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560" y="-171400"/>
            <a:ext cx="10544100" cy="7029400"/>
          </a:xfrm>
          <a:prstGeom prst="rect">
            <a:avLst/>
          </a:prstGeom>
        </p:spPr>
      </p:pic>
    </p:spTree>
    <p:extLst>
      <p:ext uri="{BB962C8B-B14F-4D97-AF65-F5344CB8AC3E}">
        <p14:creationId xmlns:p14="http://schemas.microsoft.com/office/powerpoint/2010/main" val="267869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5"/>
            <a:ext cx="9144000" cy="5198861"/>
          </a:xfrm>
          <a:prstGeom prst="rect">
            <a:avLst/>
          </a:prstGeom>
        </p:spPr>
      </p:pic>
    </p:spTree>
    <p:extLst>
      <p:ext uri="{BB962C8B-B14F-4D97-AF65-F5344CB8AC3E}">
        <p14:creationId xmlns:p14="http://schemas.microsoft.com/office/powerpoint/2010/main" val="2678698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99592" y="2132856"/>
            <a:ext cx="7416824" cy="3416320"/>
          </a:xfrm>
          <a:prstGeom prst="rect">
            <a:avLst/>
          </a:prstGeom>
          <a:noFill/>
        </p:spPr>
        <p:txBody>
          <a:bodyPr wrap="square" rtlCol="0">
            <a:spAutoFit/>
          </a:bodyPr>
          <a:lstStyle/>
          <a:p>
            <a:r>
              <a:rPr lang="de-DE" sz="3600" dirty="0">
                <a:latin typeface="+mj-lt"/>
              </a:rPr>
              <a:t>Ein Wasserfall ist ein Abschnitt eines Fließgewässers (Fluss, Bach), an dem die Strömung, bedingt durch die Formung des Gesteinsuntergrundes, mindestens teilweise in freien Fall übergeht.</a:t>
            </a:r>
          </a:p>
        </p:txBody>
      </p:sp>
    </p:spTree>
    <p:extLst>
      <p:ext uri="{BB962C8B-B14F-4D97-AF65-F5344CB8AC3E}">
        <p14:creationId xmlns:p14="http://schemas.microsoft.com/office/powerpoint/2010/main" val="3127354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0" y="400308"/>
            <a:ext cx="3793859" cy="584775"/>
          </a:xfrm>
          <a:prstGeom prst="rect">
            <a:avLst/>
          </a:prstGeom>
          <a:noFill/>
        </p:spPr>
        <p:txBody>
          <a:bodyPr wrap="none" rtlCol="0">
            <a:spAutoFit/>
          </a:bodyPr>
          <a:lstStyle/>
          <a:p>
            <a:r>
              <a:rPr lang="de-DE" sz="3200" dirty="0">
                <a:solidFill>
                  <a:srgbClr val="FF0000"/>
                </a:solidFill>
              </a:rPr>
              <a:t>Victoria-Wasserfälle</a:t>
            </a:r>
          </a:p>
        </p:txBody>
      </p:sp>
    </p:spTree>
    <p:extLst>
      <p:ext uri="{BB962C8B-B14F-4D97-AF65-F5344CB8AC3E}">
        <p14:creationId xmlns:p14="http://schemas.microsoft.com/office/powerpoint/2010/main" val="639953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b="16966"/>
          <a:stretch/>
        </p:blipFill>
        <p:spPr>
          <a:xfrm>
            <a:off x="0" y="828411"/>
            <a:ext cx="9144000" cy="5065053"/>
          </a:xfrm>
          <a:prstGeom prst="rect">
            <a:avLst/>
          </a:prstGeom>
        </p:spPr>
      </p:pic>
    </p:spTree>
    <p:extLst>
      <p:ext uri="{BB962C8B-B14F-4D97-AF65-F5344CB8AC3E}">
        <p14:creationId xmlns:p14="http://schemas.microsoft.com/office/powerpoint/2010/main" val="2579443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9443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4085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95400"/>
            <a:ext cx="6096000" cy="4267200"/>
          </a:xfrm>
          <a:prstGeom prst="rect">
            <a:avLst/>
          </a:prstGeom>
        </p:spPr>
      </p:pic>
      <p:sp>
        <p:nvSpPr>
          <p:cNvPr id="3" name="Textfeld 2"/>
          <p:cNvSpPr txBox="1"/>
          <p:nvPr/>
        </p:nvSpPr>
        <p:spPr>
          <a:xfrm>
            <a:off x="1763688" y="5738193"/>
            <a:ext cx="5728043" cy="707886"/>
          </a:xfrm>
          <a:prstGeom prst="rect">
            <a:avLst/>
          </a:prstGeom>
          <a:noFill/>
        </p:spPr>
        <p:txBody>
          <a:bodyPr wrap="none" rtlCol="0">
            <a:spAutoFit/>
          </a:bodyPr>
          <a:lstStyle/>
          <a:p>
            <a:r>
              <a:rPr lang="de-DE" sz="4000" dirty="0" err="1"/>
              <a:t>Boymawasserfall</a:t>
            </a:r>
            <a:r>
              <a:rPr lang="de-DE" sz="4000" dirty="0"/>
              <a:t> - Kongo</a:t>
            </a:r>
          </a:p>
        </p:txBody>
      </p:sp>
    </p:spTree>
    <p:extLst>
      <p:ext uri="{BB962C8B-B14F-4D97-AF65-F5344CB8AC3E}">
        <p14:creationId xmlns:p14="http://schemas.microsoft.com/office/powerpoint/2010/main" val="1084085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11560" y="1052736"/>
            <a:ext cx="7776864" cy="5078313"/>
          </a:xfrm>
          <a:prstGeom prst="rect">
            <a:avLst/>
          </a:prstGeom>
          <a:noFill/>
        </p:spPr>
        <p:txBody>
          <a:bodyPr wrap="square" rtlCol="0">
            <a:spAutoFit/>
          </a:bodyPr>
          <a:lstStyle/>
          <a:p>
            <a:r>
              <a:rPr lang="de-DE" sz="3600" dirty="0"/>
              <a:t>Stromschnellen sind allgemein eine Bezeichnung für den Teil eines Flusses, an dem das Wasser sehr reißend und schnell fließt. Sie werden typischerweise durch eine Zunahme des Gefälles des Flusses gebildet. Häufig spielt auch eine Verengung durch Felsblöcke oder Wehre eine Rolle.</a:t>
            </a:r>
          </a:p>
        </p:txBody>
      </p:sp>
    </p:spTree>
    <p:extLst>
      <p:ext uri="{BB962C8B-B14F-4D97-AF65-F5344CB8AC3E}">
        <p14:creationId xmlns:p14="http://schemas.microsoft.com/office/powerpoint/2010/main" val="3272119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131840" y="620688"/>
            <a:ext cx="2919774" cy="584775"/>
          </a:xfrm>
          <a:prstGeom prst="rect">
            <a:avLst/>
          </a:prstGeom>
          <a:noFill/>
        </p:spPr>
        <p:txBody>
          <a:bodyPr wrap="none" rtlCol="0">
            <a:spAutoFit/>
          </a:bodyPr>
          <a:lstStyle/>
          <a:p>
            <a:r>
              <a:rPr lang="de-DE" sz="3200" dirty="0">
                <a:solidFill>
                  <a:srgbClr val="FF0000"/>
                </a:solidFill>
              </a:rPr>
              <a:t>Flüsse in Afrika</a:t>
            </a:r>
          </a:p>
        </p:txBody>
      </p:sp>
      <p:graphicFrame>
        <p:nvGraphicFramePr>
          <p:cNvPr id="3" name="Tabelle 2"/>
          <p:cNvGraphicFramePr>
            <a:graphicFrameLocks noGrp="1"/>
          </p:cNvGraphicFramePr>
          <p:nvPr>
            <p:extLst>
              <p:ext uri="{D42A27DB-BD31-4B8C-83A1-F6EECF244321}">
                <p14:modId xmlns:p14="http://schemas.microsoft.com/office/powerpoint/2010/main" val="1846440161"/>
              </p:ext>
            </p:extLst>
          </p:nvPr>
        </p:nvGraphicFramePr>
        <p:xfrm>
          <a:off x="307251" y="1421486"/>
          <a:ext cx="8568951" cy="5373214"/>
        </p:xfrm>
        <a:graphic>
          <a:graphicData uri="http://schemas.openxmlformats.org/drawingml/2006/table">
            <a:tbl>
              <a:tblPr firstRow="1" bandRow="1">
                <a:tableStyleId>{5C22544A-7EE6-4342-B048-85BDC9FD1C3A}</a:tableStyleId>
              </a:tblPr>
              <a:tblGrid>
                <a:gridCol w="2631703">
                  <a:extLst>
                    <a:ext uri="{9D8B030D-6E8A-4147-A177-3AD203B41FA5}">
                      <a16:colId xmlns:a16="http://schemas.microsoft.com/office/drawing/2014/main" val="20000"/>
                    </a:ext>
                  </a:extLst>
                </a:gridCol>
                <a:gridCol w="2696889">
                  <a:extLst>
                    <a:ext uri="{9D8B030D-6E8A-4147-A177-3AD203B41FA5}">
                      <a16:colId xmlns:a16="http://schemas.microsoft.com/office/drawing/2014/main" val="20001"/>
                    </a:ext>
                  </a:extLst>
                </a:gridCol>
                <a:gridCol w="3240359">
                  <a:extLst>
                    <a:ext uri="{9D8B030D-6E8A-4147-A177-3AD203B41FA5}">
                      <a16:colId xmlns:a16="http://schemas.microsoft.com/office/drawing/2014/main" val="20002"/>
                    </a:ext>
                  </a:extLst>
                </a:gridCol>
              </a:tblGrid>
              <a:tr h="488474">
                <a:tc>
                  <a:txBody>
                    <a:bodyPr/>
                    <a:lstStyle/>
                    <a:p>
                      <a:pPr algn="ctr"/>
                      <a:r>
                        <a:rPr lang="de-DE" dirty="0"/>
                        <a:t>Fluss</a:t>
                      </a:r>
                    </a:p>
                  </a:txBody>
                  <a:tcPr/>
                </a:tc>
                <a:tc>
                  <a:txBody>
                    <a:bodyPr/>
                    <a:lstStyle/>
                    <a:p>
                      <a:pPr algn="ctr"/>
                      <a:r>
                        <a:rPr lang="de-DE" dirty="0"/>
                        <a:t>Quelle (Land)</a:t>
                      </a:r>
                    </a:p>
                  </a:txBody>
                  <a:tcPr/>
                </a:tc>
                <a:tc>
                  <a:txBody>
                    <a:bodyPr/>
                    <a:lstStyle/>
                    <a:p>
                      <a:pPr algn="ctr"/>
                      <a:r>
                        <a:rPr lang="de-DE" dirty="0"/>
                        <a:t>Mündung (Meer,See, Fluss)</a:t>
                      </a:r>
                    </a:p>
                  </a:txBody>
                  <a:tcPr/>
                </a:tc>
                <a:extLst>
                  <a:ext uri="{0D108BD9-81ED-4DB2-BD59-A6C34878D82A}">
                    <a16:rowId xmlns:a16="http://schemas.microsoft.com/office/drawing/2014/main" val="10000"/>
                  </a:ext>
                </a:extLst>
              </a:tr>
              <a:tr h="488474">
                <a:tc>
                  <a:txBody>
                    <a:bodyPr/>
                    <a:lstStyle/>
                    <a:p>
                      <a:r>
                        <a:rPr lang="de-DE" dirty="0"/>
                        <a:t>Nil</a:t>
                      </a:r>
                    </a:p>
                  </a:txBody>
                  <a:tcPr/>
                </a:tc>
                <a:tc>
                  <a:txBody>
                    <a:bodyPr/>
                    <a:lstStyle/>
                    <a:p>
                      <a:r>
                        <a:rPr lang="de-DE" dirty="0"/>
                        <a:t> </a:t>
                      </a:r>
                    </a:p>
                  </a:txBody>
                  <a:tcPr/>
                </a:tc>
                <a:tc>
                  <a:txBody>
                    <a:bodyPr/>
                    <a:lstStyle/>
                    <a:p>
                      <a:r>
                        <a:rPr lang="de-DE" dirty="0"/>
                        <a:t> </a:t>
                      </a:r>
                    </a:p>
                  </a:txBody>
                  <a:tcPr/>
                </a:tc>
                <a:extLst>
                  <a:ext uri="{0D108BD9-81ED-4DB2-BD59-A6C34878D82A}">
                    <a16:rowId xmlns:a16="http://schemas.microsoft.com/office/drawing/2014/main" val="10001"/>
                  </a:ext>
                </a:extLst>
              </a:tr>
              <a:tr h="488474">
                <a:tc>
                  <a:txBody>
                    <a:bodyPr/>
                    <a:lstStyle/>
                    <a:p>
                      <a:r>
                        <a:rPr lang="de-DE" dirty="0"/>
                        <a:t>Kongo</a:t>
                      </a:r>
                    </a:p>
                  </a:txBody>
                  <a:tcPr/>
                </a:tc>
                <a:tc>
                  <a:txBody>
                    <a:bodyPr/>
                    <a:lstStyle/>
                    <a:p>
                      <a:r>
                        <a:rPr lang="de-DE" dirty="0"/>
                        <a:t> </a:t>
                      </a:r>
                    </a:p>
                  </a:txBody>
                  <a:tcPr/>
                </a:tc>
                <a:tc>
                  <a:txBody>
                    <a:bodyPr/>
                    <a:lstStyle/>
                    <a:p>
                      <a:r>
                        <a:rPr lang="de-DE" dirty="0"/>
                        <a:t> </a:t>
                      </a:r>
                    </a:p>
                  </a:txBody>
                  <a:tcPr/>
                </a:tc>
                <a:extLst>
                  <a:ext uri="{0D108BD9-81ED-4DB2-BD59-A6C34878D82A}">
                    <a16:rowId xmlns:a16="http://schemas.microsoft.com/office/drawing/2014/main" val="10002"/>
                  </a:ext>
                </a:extLst>
              </a:tr>
              <a:tr h="488474">
                <a:tc>
                  <a:txBody>
                    <a:bodyPr/>
                    <a:lstStyle/>
                    <a:p>
                      <a:r>
                        <a:rPr lang="de-DE" dirty="0"/>
                        <a:t>Niger</a:t>
                      </a:r>
                    </a:p>
                  </a:txBody>
                  <a:tcPr/>
                </a:tc>
                <a:tc>
                  <a:txBody>
                    <a:bodyPr/>
                    <a:lstStyle/>
                    <a:p>
                      <a:r>
                        <a:rPr lang="de-DE" dirty="0"/>
                        <a:t> </a:t>
                      </a:r>
                    </a:p>
                  </a:txBody>
                  <a:tcPr/>
                </a:tc>
                <a:tc>
                  <a:txBody>
                    <a:bodyPr/>
                    <a:lstStyle/>
                    <a:p>
                      <a:r>
                        <a:rPr lang="de-DE" dirty="0"/>
                        <a:t> </a:t>
                      </a:r>
                    </a:p>
                  </a:txBody>
                  <a:tcPr/>
                </a:tc>
                <a:extLst>
                  <a:ext uri="{0D108BD9-81ED-4DB2-BD59-A6C34878D82A}">
                    <a16:rowId xmlns:a16="http://schemas.microsoft.com/office/drawing/2014/main" val="10003"/>
                  </a:ext>
                </a:extLst>
              </a:tr>
              <a:tr h="488474">
                <a:tc>
                  <a:txBody>
                    <a:bodyPr/>
                    <a:lstStyle/>
                    <a:p>
                      <a:r>
                        <a:rPr lang="de-DE" dirty="0"/>
                        <a:t>Sambesi</a:t>
                      </a:r>
                    </a:p>
                  </a:txBody>
                  <a:tcPr/>
                </a:tc>
                <a:tc>
                  <a:txBody>
                    <a:bodyPr/>
                    <a:lstStyle/>
                    <a:p>
                      <a:r>
                        <a:rPr lang="de-DE" dirty="0"/>
                        <a:t> </a:t>
                      </a:r>
                    </a:p>
                  </a:txBody>
                  <a:tcPr/>
                </a:tc>
                <a:tc>
                  <a:txBody>
                    <a:bodyPr/>
                    <a:lstStyle/>
                    <a:p>
                      <a:r>
                        <a:rPr lang="de-DE" dirty="0"/>
                        <a:t> </a:t>
                      </a:r>
                    </a:p>
                  </a:txBody>
                  <a:tcPr/>
                </a:tc>
                <a:extLst>
                  <a:ext uri="{0D108BD9-81ED-4DB2-BD59-A6C34878D82A}">
                    <a16:rowId xmlns:a16="http://schemas.microsoft.com/office/drawing/2014/main" val="10004"/>
                  </a:ext>
                </a:extLst>
              </a:tr>
              <a:tr h="488474">
                <a:tc>
                  <a:txBody>
                    <a:bodyPr/>
                    <a:lstStyle/>
                    <a:p>
                      <a:r>
                        <a:rPr lang="de-DE" dirty="0"/>
                        <a:t>Oranje</a:t>
                      </a:r>
                    </a:p>
                  </a:txBody>
                  <a:tcPr/>
                </a:tc>
                <a:tc>
                  <a:txBody>
                    <a:bodyPr/>
                    <a:lstStyle/>
                    <a:p>
                      <a:r>
                        <a:rPr lang="de-DE" dirty="0"/>
                        <a:t> </a:t>
                      </a:r>
                    </a:p>
                  </a:txBody>
                  <a:tcPr/>
                </a:tc>
                <a:tc>
                  <a:txBody>
                    <a:bodyPr/>
                    <a:lstStyle/>
                    <a:p>
                      <a:r>
                        <a:rPr lang="de-DE" dirty="0"/>
                        <a:t> </a:t>
                      </a:r>
                    </a:p>
                  </a:txBody>
                  <a:tcPr/>
                </a:tc>
                <a:extLst>
                  <a:ext uri="{0D108BD9-81ED-4DB2-BD59-A6C34878D82A}">
                    <a16:rowId xmlns:a16="http://schemas.microsoft.com/office/drawing/2014/main" val="10005"/>
                  </a:ext>
                </a:extLst>
              </a:tr>
              <a:tr h="488474">
                <a:tc>
                  <a:txBody>
                    <a:bodyPr/>
                    <a:lstStyle/>
                    <a:p>
                      <a:r>
                        <a:rPr lang="de-DE" dirty="0" err="1"/>
                        <a:t>Limpopo</a:t>
                      </a:r>
                      <a:endParaRPr lang="de-DE" dirty="0"/>
                    </a:p>
                  </a:txBody>
                  <a:tcPr/>
                </a:tc>
                <a:tc>
                  <a:txBody>
                    <a:bodyPr/>
                    <a:lstStyle/>
                    <a:p>
                      <a:r>
                        <a:rPr lang="de-DE" dirty="0"/>
                        <a:t> </a:t>
                      </a:r>
                    </a:p>
                  </a:txBody>
                  <a:tcPr/>
                </a:tc>
                <a:tc>
                  <a:txBody>
                    <a:bodyPr/>
                    <a:lstStyle/>
                    <a:p>
                      <a:r>
                        <a:rPr lang="de-DE" dirty="0"/>
                        <a:t> </a:t>
                      </a:r>
                    </a:p>
                  </a:txBody>
                  <a:tcPr/>
                </a:tc>
                <a:extLst>
                  <a:ext uri="{0D108BD9-81ED-4DB2-BD59-A6C34878D82A}">
                    <a16:rowId xmlns:a16="http://schemas.microsoft.com/office/drawing/2014/main" val="10006"/>
                  </a:ext>
                </a:extLst>
              </a:tr>
              <a:tr h="488474">
                <a:tc>
                  <a:txBody>
                    <a:bodyPr/>
                    <a:lstStyle/>
                    <a:p>
                      <a:r>
                        <a:rPr lang="de-DE" dirty="0"/>
                        <a:t>Senegal</a:t>
                      </a:r>
                    </a:p>
                  </a:txBody>
                  <a:tcPr/>
                </a:tc>
                <a:tc>
                  <a:txBody>
                    <a:bodyPr/>
                    <a:lstStyle/>
                    <a:p>
                      <a:r>
                        <a:rPr lang="de-DE" dirty="0"/>
                        <a:t> </a:t>
                      </a:r>
                    </a:p>
                  </a:txBody>
                  <a:tcPr/>
                </a:tc>
                <a:tc>
                  <a:txBody>
                    <a:bodyPr/>
                    <a:lstStyle/>
                    <a:p>
                      <a:r>
                        <a:rPr lang="de-DE" dirty="0"/>
                        <a:t> </a:t>
                      </a:r>
                    </a:p>
                  </a:txBody>
                  <a:tcPr/>
                </a:tc>
                <a:extLst>
                  <a:ext uri="{0D108BD9-81ED-4DB2-BD59-A6C34878D82A}">
                    <a16:rowId xmlns:a16="http://schemas.microsoft.com/office/drawing/2014/main" val="10007"/>
                  </a:ext>
                </a:extLst>
              </a:tr>
              <a:tr h="488474">
                <a:tc>
                  <a:txBody>
                    <a:bodyPr/>
                    <a:lstStyle/>
                    <a:p>
                      <a:r>
                        <a:rPr lang="de-DE" dirty="0" err="1"/>
                        <a:t>Schari</a:t>
                      </a:r>
                      <a:endParaRPr lang="de-DE" dirty="0"/>
                    </a:p>
                  </a:txBody>
                  <a:tcPr/>
                </a:tc>
                <a:tc>
                  <a:txBody>
                    <a:bodyPr/>
                    <a:lstStyle/>
                    <a:p>
                      <a:r>
                        <a:rPr lang="de-DE" dirty="0"/>
                        <a:t> </a:t>
                      </a:r>
                    </a:p>
                  </a:txBody>
                  <a:tcPr/>
                </a:tc>
                <a:tc>
                  <a:txBody>
                    <a:bodyPr/>
                    <a:lstStyle/>
                    <a:p>
                      <a:r>
                        <a:rPr lang="de-DE" dirty="0"/>
                        <a:t> </a:t>
                      </a:r>
                    </a:p>
                  </a:txBody>
                  <a:tcPr/>
                </a:tc>
                <a:extLst>
                  <a:ext uri="{0D108BD9-81ED-4DB2-BD59-A6C34878D82A}">
                    <a16:rowId xmlns:a16="http://schemas.microsoft.com/office/drawing/2014/main" val="10008"/>
                  </a:ext>
                </a:extLst>
              </a:tr>
              <a:tr h="488474">
                <a:tc>
                  <a:txBody>
                    <a:bodyPr/>
                    <a:lstStyle/>
                    <a:p>
                      <a:r>
                        <a:rPr lang="de-DE" dirty="0"/>
                        <a:t>Gambia</a:t>
                      </a:r>
                    </a:p>
                  </a:txBody>
                  <a:tcPr/>
                </a:tc>
                <a:tc>
                  <a:txBody>
                    <a:bodyPr/>
                    <a:lstStyle/>
                    <a:p>
                      <a:r>
                        <a:rPr lang="de-DE" dirty="0"/>
                        <a:t> </a:t>
                      </a:r>
                    </a:p>
                  </a:txBody>
                  <a:tcPr/>
                </a:tc>
                <a:tc>
                  <a:txBody>
                    <a:bodyPr/>
                    <a:lstStyle/>
                    <a:p>
                      <a:r>
                        <a:rPr lang="de-DE" dirty="0"/>
                        <a:t> </a:t>
                      </a:r>
                    </a:p>
                  </a:txBody>
                  <a:tcPr/>
                </a:tc>
                <a:extLst>
                  <a:ext uri="{0D108BD9-81ED-4DB2-BD59-A6C34878D82A}">
                    <a16:rowId xmlns:a16="http://schemas.microsoft.com/office/drawing/2014/main" val="10009"/>
                  </a:ext>
                </a:extLst>
              </a:tr>
              <a:tr h="488474">
                <a:tc>
                  <a:txBody>
                    <a:bodyPr/>
                    <a:lstStyle/>
                    <a:p>
                      <a:r>
                        <a:rPr lang="de-DE" dirty="0" err="1"/>
                        <a:t>Benue</a:t>
                      </a:r>
                      <a:endParaRPr lang="de-DE" dirty="0"/>
                    </a:p>
                  </a:txBody>
                  <a:tcPr/>
                </a:tc>
                <a:tc>
                  <a:txBody>
                    <a:bodyPr/>
                    <a:lstStyle/>
                    <a:p>
                      <a:r>
                        <a:rPr lang="de-DE" dirty="0"/>
                        <a:t> </a:t>
                      </a:r>
                    </a:p>
                  </a:txBody>
                  <a:tcPr/>
                </a:tc>
                <a:tc>
                  <a:txBody>
                    <a:bodyPr/>
                    <a:lstStyle/>
                    <a:p>
                      <a:r>
                        <a:rPr lang="de-DE" dirty="0"/>
                        <a:t> </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501514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480"/>
            <a:ext cx="9144000" cy="6035040"/>
          </a:xfrm>
          <a:prstGeom prst="rect">
            <a:avLst/>
          </a:prstGeom>
        </p:spPr>
      </p:pic>
    </p:spTree>
    <p:extLst>
      <p:ext uri="{BB962C8B-B14F-4D97-AF65-F5344CB8AC3E}">
        <p14:creationId xmlns:p14="http://schemas.microsoft.com/office/powerpoint/2010/main" val="327211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2119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584" y="0"/>
            <a:ext cx="10315207" cy="6858000"/>
          </a:xfrm>
          <a:prstGeom prst="rect">
            <a:avLst/>
          </a:prstGeom>
        </p:spPr>
      </p:pic>
      <p:sp>
        <p:nvSpPr>
          <p:cNvPr id="2" name="Textfeld 1"/>
          <p:cNvSpPr txBox="1"/>
          <p:nvPr/>
        </p:nvSpPr>
        <p:spPr>
          <a:xfrm>
            <a:off x="2267744" y="328300"/>
            <a:ext cx="3855927" cy="584775"/>
          </a:xfrm>
          <a:prstGeom prst="rect">
            <a:avLst/>
          </a:prstGeom>
          <a:noFill/>
        </p:spPr>
        <p:txBody>
          <a:bodyPr wrap="none" rtlCol="0">
            <a:spAutoFit/>
          </a:bodyPr>
          <a:lstStyle/>
          <a:p>
            <a:r>
              <a:rPr lang="de-DE" sz="3200" dirty="0">
                <a:solidFill>
                  <a:srgbClr val="FF0000"/>
                </a:solidFill>
              </a:rPr>
              <a:t>Nil - Stromschnellen</a:t>
            </a:r>
          </a:p>
        </p:txBody>
      </p:sp>
    </p:spTree>
    <p:extLst>
      <p:ext uri="{BB962C8B-B14F-4D97-AF65-F5344CB8AC3E}">
        <p14:creationId xmlns:p14="http://schemas.microsoft.com/office/powerpoint/2010/main" val="3272119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
            <a:ext cx="9144000" cy="6858000"/>
          </a:xfrm>
          <a:prstGeom prst="rect">
            <a:avLst/>
          </a:prstGeom>
        </p:spPr>
      </p:pic>
      <p:sp>
        <p:nvSpPr>
          <p:cNvPr id="3" name="Textfeld 2"/>
          <p:cNvSpPr txBox="1"/>
          <p:nvPr/>
        </p:nvSpPr>
        <p:spPr>
          <a:xfrm>
            <a:off x="4719338" y="404664"/>
            <a:ext cx="4451219" cy="584775"/>
          </a:xfrm>
          <a:prstGeom prst="rect">
            <a:avLst/>
          </a:prstGeom>
          <a:noFill/>
        </p:spPr>
        <p:txBody>
          <a:bodyPr wrap="none" rtlCol="0">
            <a:spAutoFit/>
          </a:bodyPr>
          <a:lstStyle/>
          <a:p>
            <a:r>
              <a:rPr lang="de-DE" sz="3200" dirty="0">
                <a:solidFill>
                  <a:srgbClr val="FF0000"/>
                </a:solidFill>
              </a:rPr>
              <a:t>Stromschnellen - Kongo</a:t>
            </a:r>
          </a:p>
        </p:txBody>
      </p:sp>
    </p:spTree>
    <p:extLst>
      <p:ext uri="{BB962C8B-B14F-4D97-AF65-F5344CB8AC3E}">
        <p14:creationId xmlns:p14="http://schemas.microsoft.com/office/powerpoint/2010/main" val="4014326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3528" y="1988840"/>
            <a:ext cx="8352928" cy="2862322"/>
          </a:xfrm>
          <a:prstGeom prst="rect">
            <a:avLst/>
          </a:prstGeom>
          <a:noFill/>
        </p:spPr>
        <p:txBody>
          <a:bodyPr wrap="square" rtlCol="0">
            <a:spAutoFit/>
          </a:bodyPr>
          <a:lstStyle/>
          <a:p>
            <a:r>
              <a:rPr lang="de-DE" sz="3600" dirty="0">
                <a:latin typeface="+mj-lt"/>
              </a:rPr>
              <a:t>Ein Katarakt ist ein Wasserfall mit geringer Fallhöhe.</a:t>
            </a:r>
          </a:p>
          <a:p>
            <a:r>
              <a:rPr lang="de-DE" sz="3600" dirty="0">
                <a:latin typeface="+mj-lt"/>
              </a:rPr>
              <a:t>Die Fallhöhe beträgt in etwa 2 bis 4 Meter.</a:t>
            </a:r>
          </a:p>
          <a:p>
            <a:r>
              <a:rPr lang="de-DE" sz="3600" dirty="0">
                <a:latin typeface="+mj-lt"/>
              </a:rPr>
              <a:t>Katarakte sind eine Kombination zwischen Wasserfällen und Stromschnellen.</a:t>
            </a:r>
          </a:p>
        </p:txBody>
      </p:sp>
    </p:spTree>
    <p:extLst>
      <p:ext uri="{BB962C8B-B14F-4D97-AF65-F5344CB8AC3E}">
        <p14:creationId xmlns:p14="http://schemas.microsoft.com/office/powerpoint/2010/main" val="1084085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87"/>
            <a:ext cx="9144000" cy="6778625"/>
          </a:xfrm>
          <a:prstGeom prst="rect">
            <a:avLst/>
          </a:prstGeom>
        </p:spPr>
      </p:pic>
    </p:spTree>
    <p:extLst>
      <p:ext uri="{BB962C8B-B14F-4D97-AF65-F5344CB8AC3E}">
        <p14:creationId xmlns:p14="http://schemas.microsoft.com/office/powerpoint/2010/main" val="4014326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584" y="0"/>
            <a:ext cx="10351698" cy="6858000"/>
          </a:xfrm>
          <a:prstGeom prst="rect">
            <a:avLst/>
          </a:prstGeom>
        </p:spPr>
      </p:pic>
    </p:spTree>
    <p:extLst>
      <p:ext uri="{BB962C8B-B14F-4D97-AF65-F5344CB8AC3E}">
        <p14:creationId xmlns:p14="http://schemas.microsoft.com/office/powerpoint/2010/main" val="4014326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0"/>
            <a:ext cx="4572000" cy="6858000"/>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508" y="12080"/>
            <a:ext cx="5143500" cy="6858000"/>
          </a:xfrm>
          <a:prstGeom prst="rect">
            <a:avLst/>
          </a:prstGeom>
        </p:spPr>
      </p:pic>
    </p:spTree>
    <p:extLst>
      <p:ext uri="{BB962C8B-B14F-4D97-AF65-F5344CB8AC3E}">
        <p14:creationId xmlns:p14="http://schemas.microsoft.com/office/powerpoint/2010/main" val="4014326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vory-tours.de/sites/default/files/field/reisegallery/image//schimpansen-bossou-guinea-afr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84" y="44624"/>
            <a:ext cx="10336484" cy="6893371"/>
          </a:xfrm>
          <a:prstGeom prst="rect">
            <a:avLst/>
          </a:prstGeom>
          <a:noFill/>
          <a:extLst>
            <a:ext uri="{909E8E84-426E-40DD-AFC4-6F175D3DCCD1}">
              <a14:hiddenFill xmlns:a14="http://schemas.microsoft.com/office/drawing/2010/main">
                <a:solidFill>
                  <a:srgbClr val="FFFFFF"/>
                </a:solidFill>
              </a14:hiddenFill>
            </a:ext>
          </a:extLst>
        </p:spPr>
      </p:pic>
      <p:sp>
        <p:nvSpPr>
          <p:cNvPr id="2" name="Ovale Legende 1"/>
          <p:cNvSpPr/>
          <p:nvPr/>
        </p:nvSpPr>
        <p:spPr>
          <a:xfrm>
            <a:off x="6156176" y="44624"/>
            <a:ext cx="3096344" cy="2016224"/>
          </a:xfrm>
          <a:prstGeom prst="wedgeEllipseCallout">
            <a:avLst>
              <a:gd name="adj1" fmla="val -49043"/>
              <a:gd name="adj2" fmla="val 5933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2400" dirty="0"/>
              <a:t>Ich liebe das Wasser! Ihr auch?</a:t>
            </a:r>
          </a:p>
          <a:p>
            <a:pPr algn="ctr"/>
            <a:r>
              <a:rPr lang="de-DE" sz="2400" dirty="0"/>
              <a:t>Und Tschüss!</a:t>
            </a:r>
          </a:p>
        </p:txBody>
      </p:sp>
    </p:spTree>
    <p:extLst>
      <p:ext uri="{BB962C8B-B14F-4D97-AF65-F5344CB8AC3E}">
        <p14:creationId xmlns:p14="http://schemas.microsoft.com/office/powerpoint/2010/main" val="1787836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598773781"/>
              </p:ext>
            </p:extLst>
          </p:nvPr>
        </p:nvGraphicFramePr>
        <p:xfrm>
          <a:off x="307251" y="980728"/>
          <a:ext cx="8568951" cy="5585780"/>
        </p:xfrm>
        <a:graphic>
          <a:graphicData uri="http://schemas.openxmlformats.org/drawingml/2006/table">
            <a:tbl>
              <a:tblPr firstRow="1" bandRow="1">
                <a:tableStyleId>{5C22544A-7EE6-4342-B048-85BDC9FD1C3A}</a:tableStyleId>
              </a:tblPr>
              <a:tblGrid>
                <a:gridCol w="2631703">
                  <a:extLst>
                    <a:ext uri="{9D8B030D-6E8A-4147-A177-3AD203B41FA5}">
                      <a16:colId xmlns:a16="http://schemas.microsoft.com/office/drawing/2014/main" val="20000"/>
                    </a:ext>
                  </a:extLst>
                </a:gridCol>
                <a:gridCol w="2696889">
                  <a:extLst>
                    <a:ext uri="{9D8B030D-6E8A-4147-A177-3AD203B41FA5}">
                      <a16:colId xmlns:a16="http://schemas.microsoft.com/office/drawing/2014/main" val="20001"/>
                    </a:ext>
                  </a:extLst>
                </a:gridCol>
                <a:gridCol w="3240359">
                  <a:extLst>
                    <a:ext uri="{9D8B030D-6E8A-4147-A177-3AD203B41FA5}">
                      <a16:colId xmlns:a16="http://schemas.microsoft.com/office/drawing/2014/main" val="20002"/>
                    </a:ext>
                  </a:extLst>
                </a:gridCol>
              </a:tblGrid>
              <a:tr h="488474">
                <a:tc>
                  <a:txBody>
                    <a:bodyPr/>
                    <a:lstStyle/>
                    <a:p>
                      <a:pPr algn="ctr"/>
                      <a:r>
                        <a:rPr lang="de-DE" sz="2000" dirty="0"/>
                        <a:t>Fluss</a:t>
                      </a:r>
                    </a:p>
                  </a:txBody>
                  <a:tcPr/>
                </a:tc>
                <a:tc>
                  <a:txBody>
                    <a:bodyPr/>
                    <a:lstStyle/>
                    <a:p>
                      <a:pPr algn="ctr"/>
                      <a:r>
                        <a:rPr lang="de-DE" sz="2000" dirty="0"/>
                        <a:t>Quelle (Land)</a:t>
                      </a:r>
                    </a:p>
                  </a:txBody>
                  <a:tcPr/>
                </a:tc>
                <a:tc>
                  <a:txBody>
                    <a:bodyPr/>
                    <a:lstStyle/>
                    <a:p>
                      <a:pPr algn="ctr"/>
                      <a:r>
                        <a:rPr lang="de-DE" sz="2000" dirty="0"/>
                        <a:t>Mündung (Meer,See, Fluss)</a:t>
                      </a:r>
                    </a:p>
                  </a:txBody>
                  <a:tcPr/>
                </a:tc>
                <a:extLst>
                  <a:ext uri="{0D108BD9-81ED-4DB2-BD59-A6C34878D82A}">
                    <a16:rowId xmlns:a16="http://schemas.microsoft.com/office/drawing/2014/main" val="10000"/>
                  </a:ext>
                </a:extLst>
              </a:tr>
              <a:tr h="488474">
                <a:tc>
                  <a:txBody>
                    <a:bodyPr/>
                    <a:lstStyle/>
                    <a:p>
                      <a:r>
                        <a:rPr lang="de-DE" sz="2000" dirty="0"/>
                        <a:t>Nil</a:t>
                      </a:r>
                    </a:p>
                  </a:txBody>
                  <a:tcPr/>
                </a:tc>
                <a:tc>
                  <a:txBody>
                    <a:bodyPr/>
                    <a:lstStyle/>
                    <a:p>
                      <a:r>
                        <a:rPr lang="de-DE" sz="2000" dirty="0"/>
                        <a:t>Äthiopien / Uganda</a:t>
                      </a:r>
                    </a:p>
                  </a:txBody>
                  <a:tcPr/>
                </a:tc>
                <a:tc>
                  <a:txBody>
                    <a:bodyPr/>
                    <a:lstStyle/>
                    <a:p>
                      <a:r>
                        <a:rPr lang="de-DE" sz="2000" dirty="0"/>
                        <a:t>Mittelmeer</a:t>
                      </a:r>
                    </a:p>
                  </a:txBody>
                  <a:tcPr/>
                </a:tc>
                <a:extLst>
                  <a:ext uri="{0D108BD9-81ED-4DB2-BD59-A6C34878D82A}">
                    <a16:rowId xmlns:a16="http://schemas.microsoft.com/office/drawing/2014/main" val="10001"/>
                  </a:ext>
                </a:extLst>
              </a:tr>
              <a:tr h="488474">
                <a:tc>
                  <a:txBody>
                    <a:bodyPr/>
                    <a:lstStyle/>
                    <a:p>
                      <a:r>
                        <a:rPr lang="de-DE" sz="2000" dirty="0"/>
                        <a:t>Kongo</a:t>
                      </a:r>
                    </a:p>
                  </a:txBody>
                  <a:tcPr/>
                </a:tc>
                <a:tc>
                  <a:txBody>
                    <a:bodyPr/>
                    <a:lstStyle/>
                    <a:p>
                      <a:r>
                        <a:rPr lang="de-DE" sz="2000" dirty="0"/>
                        <a:t>Zaire</a:t>
                      </a:r>
                    </a:p>
                  </a:txBody>
                  <a:tcPr/>
                </a:tc>
                <a:tc>
                  <a:txBody>
                    <a:bodyPr/>
                    <a:lstStyle/>
                    <a:p>
                      <a:r>
                        <a:rPr lang="de-DE" sz="2000" dirty="0"/>
                        <a:t>Atlantik</a:t>
                      </a:r>
                    </a:p>
                  </a:txBody>
                  <a:tcPr/>
                </a:tc>
                <a:extLst>
                  <a:ext uri="{0D108BD9-81ED-4DB2-BD59-A6C34878D82A}">
                    <a16:rowId xmlns:a16="http://schemas.microsoft.com/office/drawing/2014/main" val="10002"/>
                  </a:ext>
                </a:extLst>
              </a:tr>
              <a:tr h="488474">
                <a:tc>
                  <a:txBody>
                    <a:bodyPr/>
                    <a:lstStyle/>
                    <a:p>
                      <a:r>
                        <a:rPr lang="de-DE" sz="2000" dirty="0"/>
                        <a:t>Niger</a:t>
                      </a:r>
                    </a:p>
                  </a:txBody>
                  <a:tcPr/>
                </a:tc>
                <a:tc>
                  <a:txBody>
                    <a:bodyPr/>
                    <a:lstStyle/>
                    <a:p>
                      <a:r>
                        <a:rPr lang="de-DE" sz="2000" dirty="0"/>
                        <a:t>Guinea</a:t>
                      </a:r>
                    </a:p>
                  </a:txBody>
                  <a:tcPr/>
                </a:tc>
                <a:tc>
                  <a:txBody>
                    <a:bodyPr/>
                    <a:lstStyle/>
                    <a:p>
                      <a:r>
                        <a:rPr lang="de-DE" sz="2000" dirty="0"/>
                        <a:t>Atlantik</a:t>
                      </a:r>
                    </a:p>
                  </a:txBody>
                  <a:tcPr/>
                </a:tc>
                <a:extLst>
                  <a:ext uri="{0D108BD9-81ED-4DB2-BD59-A6C34878D82A}">
                    <a16:rowId xmlns:a16="http://schemas.microsoft.com/office/drawing/2014/main" val="10003"/>
                  </a:ext>
                </a:extLst>
              </a:tr>
              <a:tr h="488474">
                <a:tc>
                  <a:txBody>
                    <a:bodyPr/>
                    <a:lstStyle/>
                    <a:p>
                      <a:r>
                        <a:rPr lang="de-DE" sz="2000" dirty="0"/>
                        <a:t>Sambesi</a:t>
                      </a:r>
                    </a:p>
                  </a:txBody>
                  <a:tcPr/>
                </a:tc>
                <a:tc>
                  <a:txBody>
                    <a:bodyPr/>
                    <a:lstStyle/>
                    <a:p>
                      <a:r>
                        <a:rPr lang="de-DE" sz="2000" dirty="0"/>
                        <a:t>Sambia</a:t>
                      </a:r>
                    </a:p>
                  </a:txBody>
                  <a:tcPr/>
                </a:tc>
                <a:tc>
                  <a:txBody>
                    <a:bodyPr/>
                    <a:lstStyle/>
                    <a:p>
                      <a:r>
                        <a:rPr lang="de-DE" sz="2000" dirty="0"/>
                        <a:t>Indischer Ozean</a:t>
                      </a:r>
                    </a:p>
                  </a:txBody>
                  <a:tcPr/>
                </a:tc>
                <a:extLst>
                  <a:ext uri="{0D108BD9-81ED-4DB2-BD59-A6C34878D82A}">
                    <a16:rowId xmlns:a16="http://schemas.microsoft.com/office/drawing/2014/main" val="10004"/>
                  </a:ext>
                </a:extLst>
              </a:tr>
              <a:tr h="488474">
                <a:tc>
                  <a:txBody>
                    <a:bodyPr/>
                    <a:lstStyle/>
                    <a:p>
                      <a:r>
                        <a:rPr lang="de-DE" sz="2000" dirty="0"/>
                        <a:t>Oranje</a:t>
                      </a:r>
                    </a:p>
                  </a:txBody>
                  <a:tcPr/>
                </a:tc>
                <a:tc>
                  <a:txBody>
                    <a:bodyPr/>
                    <a:lstStyle/>
                    <a:p>
                      <a:r>
                        <a:rPr lang="de-DE" sz="2000" dirty="0"/>
                        <a:t>Lesotho</a:t>
                      </a:r>
                    </a:p>
                  </a:txBody>
                  <a:tcPr/>
                </a:tc>
                <a:tc>
                  <a:txBody>
                    <a:bodyPr/>
                    <a:lstStyle/>
                    <a:p>
                      <a:r>
                        <a:rPr lang="de-DE" sz="2000" dirty="0"/>
                        <a:t>Atlantik</a:t>
                      </a:r>
                    </a:p>
                  </a:txBody>
                  <a:tcPr/>
                </a:tc>
                <a:extLst>
                  <a:ext uri="{0D108BD9-81ED-4DB2-BD59-A6C34878D82A}">
                    <a16:rowId xmlns:a16="http://schemas.microsoft.com/office/drawing/2014/main" val="10005"/>
                  </a:ext>
                </a:extLst>
              </a:tr>
              <a:tr h="488474">
                <a:tc>
                  <a:txBody>
                    <a:bodyPr/>
                    <a:lstStyle/>
                    <a:p>
                      <a:r>
                        <a:rPr lang="de-DE" sz="2000" dirty="0" err="1"/>
                        <a:t>Limpopo</a:t>
                      </a:r>
                      <a:endParaRPr lang="de-DE" sz="2000" dirty="0"/>
                    </a:p>
                  </a:txBody>
                  <a:tcPr/>
                </a:tc>
                <a:tc>
                  <a:txBody>
                    <a:bodyPr/>
                    <a:lstStyle/>
                    <a:p>
                      <a:r>
                        <a:rPr lang="de-DE" sz="2000" dirty="0"/>
                        <a:t>Südafrika</a:t>
                      </a:r>
                    </a:p>
                  </a:txBody>
                  <a:tcPr/>
                </a:tc>
                <a:tc>
                  <a:txBody>
                    <a:bodyPr/>
                    <a:lstStyle/>
                    <a:p>
                      <a:r>
                        <a:rPr lang="de-DE" sz="2000" dirty="0"/>
                        <a:t>Indischer Ozean</a:t>
                      </a:r>
                    </a:p>
                  </a:txBody>
                  <a:tcPr/>
                </a:tc>
                <a:extLst>
                  <a:ext uri="{0D108BD9-81ED-4DB2-BD59-A6C34878D82A}">
                    <a16:rowId xmlns:a16="http://schemas.microsoft.com/office/drawing/2014/main" val="10006"/>
                  </a:ext>
                </a:extLst>
              </a:tr>
              <a:tr h="488474">
                <a:tc>
                  <a:txBody>
                    <a:bodyPr/>
                    <a:lstStyle/>
                    <a:p>
                      <a:r>
                        <a:rPr lang="de-DE" sz="2000" dirty="0"/>
                        <a:t>Senegal</a:t>
                      </a:r>
                    </a:p>
                  </a:txBody>
                  <a:tcPr/>
                </a:tc>
                <a:tc>
                  <a:txBody>
                    <a:bodyPr/>
                    <a:lstStyle/>
                    <a:p>
                      <a:r>
                        <a:rPr lang="de-DE" sz="2000" dirty="0"/>
                        <a:t>Guinea</a:t>
                      </a:r>
                    </a:p>
                  </a:txBody>
                  <a:tcPr/>
                </a:tc>
                <a:tc>
                  <a:txBody>
                    <a:bodyPr/>
                    <a:lstStyle/>
                    <a:p>
                      <a:r>
                        <a:rPr lang="de-DE" sz="2000" dirty="0"/>
                        <a:t>Atlantik</a:t>
                      </a:r>
                    </a:p>
                  </a:txBody>
                  <a:tcPr/>
                </a:tc>
                <a:extLst>
                  <a:ext uri="{0D108BD9-81ED-4DB2-BD59-A6C34878D82A}">
                    <a16:rowId xmlns:a16="http://schemas.microsoft.com/office/drawing/2014/main" val="10007"/>
                  </a:ext>
                </a:extLst>
              </a:tr>
              <a:tr h="488474">
                <a:tc>
                  <a:txBody>
                    <a:bodyPr/>
                    <a:lstStyle/>
                    <a:p>
                      <a:r>
                        <a:rPr lang="de-DE" sz="2000" dirty="0" err="1"/>
                        <a:t>Schari</a:t>
                      </a:r>
                      <a:endParaRPr lang="de-DE" sz="2000" dirty="0"/>
                    </a:p>
                  </a:txBody>
                  <a:tcPr/>
                </a:tc>
                <a:tc>
                  <a:txBody>
                    <a:bodyPr/>
                    <a:lstStyle/>
                    <a:p>
                      <a:r>
                        <a:rPr lang="de-DE" sz="2000" dirty="0"/>
                        <a:t>Tschad</a:t>
                      </a:r>
                    </a:p>
                  </a:txBody>
                  <a:tcPr/>
                </a:tc>
                <a:tc>
                  <a:txBody>
                    <a:bodyPr/>
                    <a:lstStyle/>
                    <a:p>
                      <a:r>
                        <a:rPr lang="de-DE" sz="2000" dirty="0"/>
                        <a:t>Tschadsee</a:t>
                      </a:r>
                    </a:p>
                  </a:txBody>
                  <a:tcPr/>
                </a:tc>
                <a:extLst>
                  <a:ext uri="{0D108BD9-81ED-4DB2-BD59-A6C34878D82A}">
                    <a16:rowId xmlns:a16="http://schemas.microsoft.com/office/drawing/2014/main" val="10008"/>
                  </a:ext>
                </a:extLst>
              </a:tr>
              <a:tr h="488474">
                <a:tc>
                  <a:txBody>
                    <a:bodyPr/>
                    <a:lstStyle/>
                    <a:p>
                      <a:r>
                        <a:rPr lang="de-DE" sz="2000" dirty="0"/>
                        <a:t>Gambia</a:t>
                      </a:r>
                    </a:p>
                  </a:txBody>
                  <a:tcPr/>
                </a:tc>
                <a:tc>
                  <a:txBody>
                    <a:bodyPr/>
                    <a:lstStyle/>
                    <a:p>
                      <a:r>
                        <a:rPr lang="de-DE" sz="2000" dirty="0"/>
                        <a:t>Guinea</a:t>
                      </a:r>
                    </a:p>
                  </a:txBody>
                  <a:tcPr/>
                </a:tc>
                <a:tc>
                  <a:txBody>
                    <a:bodyPr/>
                    <a:lstStyle/>
                    <a:p>
                      <a:r>
                        <a:rPr lang="de-DE" sz="2000" dirty="0"/>
                        <a:t>Atlantik</a:t>
                      </a:r>
                    </a:p>
                  </a:txBody>
                  <a:tcPr/>
                </a:tc>
                <a:extLst>
                  <a:ext uri="{0D108BD9-81ED-4DB2-BD59-A6C34878D82A}">
                    <a16:rowId xmlns:a16="http://schemas.microsoft.com/office/drawing/2014/main" val="10009"/>
                  </a:ext>
                </a:extLst>
              </a:tr>
              <a:tr h="488474">
                <a:tc>
                  <a:txBody>
                    <a:bodyPr/>
                    <a:lstStyle/>
                    <a:p>
                      <a:r>
                        <a:rPr lang="de-DE" sz="2000" dirty="0" err="1"/>
                        <a:t>Benue</a:t>
                      </a:r>
                      <a:endParaRPr lang="de-DE" sz="2000" dirty="0"/>
                    </a:p>
                  </a:txBody>
                  <a:tcPr/>
                </a:tc>
                <a:tc>
                  <a:txBody>
                    <a:bodyPr/>
                    <a:lstStyle/>
                    <a:p>
                      <a:r>
                        <a:rPr lang="de-DE" sz="2000" dirty="0"/>
                        <a:t>Kamerun</a:t>
                      </a:r>
                    </a:p>
                  </a:txBody>
                  <a:tcPr/>
                </a:tc>
                <a:tc>
                  <a:txBody>
                    <a:bodyPr/>
                    <a:lstStyle/>
                    <a:p>
                      <a:r>
                        <a:rPr lang="de-DE" sz="2000" dirty="0"/>
                        <a:t>Niger</a:t>
                      </a:r>
                    </a:p>
                  </a:txBody>
                  <a:tcPr/>
                </a:tc>
                <a:extLst>
                  <a:ext uri="{0D108BD9-81ED-4DB2-BD59-A6C34878D82A}">
                    <a16:rowId xmlns:a16="http://schemas.microsoft.com/office/drawing/2014/main" val="10010"/>
                  </a:ext>
                </a:extLst>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8111"/>
            <a:ext cx="320675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412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640" y="0"/>
            <a:ext cx="12370738" cy="6957392"/>
          </a:xfrm>
          <a:prstGeom prst="rect">
            <a:avLst/>
          </a:prstGeom>
        </p:spPr>
      </p:pic>
      <p:sp>
        <p:nvSpPr>
          <p:cNvPr id="3" name="Textfeld 2"/>
          <p:cNvSpPr txBox="1"/>
          <p:nvPr/>
        </p:nvSpPr>
        <p:spPr>
          <a:xfrm>
            <a:off x="1793233" y="44624"/>
            <a:ext cx="724878" cy="584775"/>
          </a:xfrm>
          <a:prstGeom prst="rect">
            <a:avLst/>
          </a:prstGeom>
          <a:noFill/>
        </p:spPr>
        <p:txBody>
          <a:bodyPr wrap="none" rtlCol="0">
            <a:spAutoFit/>
          </a:bodyPr>
          <a:lstStyle/>
          <a:p>
            <a:r>
              <a:rPr lang="de-DE" sz="3200" dirty="0">
                <a:solidFill>
                  <a:srgbClr val="FF0000"/>
                </a:solidFill>
              </a:rPr>
              <a:t>Nil</a:t>
            </a:r>
          </a:p>
        </p:txBody>
      </p:sp>
    </p:spTree>
    <p:extLst>
      <p:ext uri="{BB962C8B-B14F-4D97-AF65-F5344CB8AC3E}">
        <p14:creationId xmlns:p14="http://schemas.microsoft.com/office/powerpoint/2010/main" val="1787836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323528" y="188640"/>
            <a:ext cx="3810467" cy="584775"/>
          </a:xfrm>
          <a:prstGeom prst="rect">
            <a:avLst/>
          </a:prstGeom>
          <a:noFill/>
        </p:spPr>
        <p:txBody>
          <a:bodyPr wrap="none" rtlCol="0">
            <a:spAutoFit/>
          </a:bodyPr>
          <a:lstStyle/>
          <a:p>
            <a:r>
              <a:rPr lang="de-DE" sz="3200" dirty="0">
                <a:solidFill>
                  <a:srgbClr val="FF0000"/>
                </a:solidFill>
              </a:rPr>
              <a:t>Flussarm des Kongo </a:t>
            </a:r>
          </a:p>
        </p:txBody>
      </p:sp>
    </p:spTree>
    <p:extLst>
      <p:ext uri="{BB962C8B-B14F-4D97-AF65-F5344CB8AC3E}">
        <p14:creationId xmlns:p14="http://schemas.microsoft.com/office/powerpoint/2010/main" val="10636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088" y="-852595"/>
            <a:ext cx="9793088" cy="7792096"/>
          </a:xfrm>
          <a:prstGeom prst="rect">
            <a:avLst/>
          </a:prstGeom>
        </p:spPr>
      </p:pic>
      <p:sp>
        <p:nvSpPr>
          <p:cNvPr id="3" name="Textfeld 2"/>
          <p:cNvSpPr txBox="1"/>
          <p:nvPr/>
        </p:nvSpPr>
        <p:spPr>
          <a:xfrm>
            <a:off x="1755983" y="692696"/>
            <a:ext cx="1326197" cy="584775"/>
          </a:xfrm>
          <a:prstGeom prst="rect">
            <a:avLst/>
          </a:prstGeom>
          <a:noFill/>
        </p:spPr>
        <p:txBody>
          <a:bodyPr wrap="none" rtlCol="0">
            <a:spAutoFit/>
          </a:bodyPr>
          <a:lstStyle/>
          <a:p>
            <a:r>
              <a:rPr lang="de-DE" sz="3200" dirty="0">
                <a:solidFill>
                  <a:srgbClr val="FF0000"/>
                </a:solidFill>
              </a:rPr>
              <a:t>Kongo</a:t>
            </a:r>
          </a:p>
        </p:txBody>
      </p:sp>
    </p:spTree>
    <p:extLst>
      <p:ext uri="{BB962C8B-B14F-4D97-AF65-F5344CB8AC3E}">
        <p14:creationId xmlns:p14="http://schemas.microsoft.com/office/powerpoint/2010/main" val="2678698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507" y="0"/>
            <a:ext cx="7260985" cy="6858000"/>
          </a:xfrm>
          <a:prstGeom prst="rect">
            <a:avLst/>
          </a:prstGeom>
        </p:spPr>
      </p:pic>
      <p:sp>
        <p:nvSpPr>
          <p:cNvPr id="2" name="Textfeld 1"/>
          <p:cNvSpPr txBox="1"/>
          <p:nvPr/>
        </p:nvSpPr>
        <p:spPr>
          <a:xfrm>
            <a:off x="2627784" y="1052736"/>
            <a:ext cx="3203313" cy="769441"/>
          </a:xfrm>
          <a:prstGeom prst="rect">
            <a:avLst/>
          </a:prstGeom>
          <a:noFill/>
        </p:spPr>
        <p:txBody>
          <a:bodyPr wrap="none" rtlCol="0">
            <a:spAutoFit/>
          </a:bodyPr>
          <a:lstStyle/>
          <a:p>
            <a:r>
              <a:rPr lang="de-DE" sz="4400" dirty="0">
                <a:solidFill>
                  <a:srgbClr val="FF0000"/>
                </a:solidFill>
              </a:rPr>
              <a:t>Afrikas Seen</a:t>
            </a:r>
          </a:p>
        </p:txBody>
      </p:sp>
      <p:sp>
        <p:nvSpPr>
          <p:cNvPr id="3" name="Textfeld 2"/>
          <p:cNvSpPr txBox="1"/>
          <p:nvPr/>
        </p:nvSpPr>
        <p:spPr>
          <a:xfrm>
            <a:off x="1763688" y="2492896"/>
            <a:ext cx="6008311" cy="3077766"/>
          </a:xfrm>
          <a:prstGeom prst="rect">
            <a:avLst/>
          </a:prstGeom>
          <a:noFill/>
        </p:spPr>
        <p:txBody>
          <a:bodyPr wrap="none" rtlCol="0">
            <a:spAutoFit/>
          </a:bodyPr>
          <a:lstStyle/>
          <a:p>
            <a:pPr marL="285750" indent="-285750">
              <a:buFont typeface="Wingdings" pitchFamily="2" charset="2"/>
              <a:buChar char="Ø"/>
            </a:pPr>
            <a:r>
              <a:rPr lang="de-DE" sz="4400" dirty="0">
                <a:solidFill>
                  <a:schemeClr val="tx2">
                    <a:lumMod val="10000"/>
                  </a:schemeClr>
                </a:solidFill>
              </a:rPr>
              <a:t>Victoriasee</a:t>
            </a:r>
          </a:p>
          <a:p>
            <a:pPr marL="285750" indent="-285750">
              <a:buFont typeface="Wingdings" pitchFamily="2" charset="2"/>
              <a:buChar char="Ø"/>
            </a:pPr>
            <a:r>
              <a:rPr lang="de-DE" sz="4400" dirty="0">
                <a:solidFill>
                  <a:schemeClr val="tx2">
                    <a:lumMod val="10000"/>
                  </a:schemeClr>
                </a:solidFill>
              </a:rPr>
              <a:t>Tanganjikasee</a:t>
            </a:r>
          </a:p>
          <a:p>
            <a:pPr marL="285750" indent="-285750">
              <a:buFont typeface="Wingdings" pitchFamily="2" charset="2"/>
              <a:buChar char="Ø"/>
            </a:pPr>
            <a:r>
              <a:rPr lang="de-DE" sz="4400" dirty="0" err="1">
                <a:solidFill>
                  <a:schemeClr val="tx2">
                    <a:lumMod val="10000"/>
                  </a:schemeClr>
                </a:solidFill>
              </a:rPr>
              <a:t>Njassasee</a:t>
            </a:r>
            <a:r>
              <a:rPr lang="de-DE" sz="4400" dirty="0">
                <a:solidFill>
                  <a:schemeClr val="tx2">
                    <a:lumMod val="10000"/>
                  </a:schemeClr>
                </a:solidFill>
              </a:rPr>
              <a:t> / </a:t>
            </a:r>
            <a:r>
              <a:rPr lang="de-DE" sz="4400" dirty="0" err="1">
                <a:solidFill>
                  <a:schemeClr val="tx2">
                    <a:lumMod val="10000"/>
                  </a:schemeClr>
                </a:solidFill>
              </a:rPr>
              <a:t>Malawisee</a:t>
            </a:r>
            <a:endParaRPr lang="de-DE" sz="4400" dirty="0">
              <a:solidFill>
                <a:schemeClr val="tx2">
                  <a:lumMod val="10000"/>
                </a:schemeClr>
              </a:solidFill>
            </a:endParaRPr>
          </a:p>
          <a:p>
            <a:pPr marL="285750" indent="-285750">
              <a:buFont typeface="Wingdings" pitchFamily="2" charset="2"/>
              <a:buChar char="Ø"/>
            </a:pPr>
            <a:r>
              <a:rPr lang="de-DE" sz="4400" dirty="0">
                <a:solidFill>
                  <a:schemeClr val="tx2">
                    <a:lumMod val="10000"/>
                  </a:schemeClr>
                </a:solidFill>
              </a:rPr>
              <a:t>Tschadsee</a:t>
            </a:r>
          </a:p>
          <a:p>
            <a:endParaRPr lang="de-DE" dirty="0"/>
          </a:p>
        </p:txBody>
      </p:sp>
    </p:spTree>
    <p:extLst>
      <p:ext uri="{BB962C8B-B14F-4D97-AF65-F5344CB8AC3E}">
        <p14:creationId xmlns:p14="http://schemas.microsoft.com/office/powerpoint/2010/main" val="2678698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00" y="-27384"/>
            <a:ext cx="10585176" cy="7056784"/>
          </a:xfrm>
          <a:prstGeom prst="rect">
            <a:avLst/>
          </a:prstGeom>
        </p:spPr>
      </p:pic>
      <p:sp>
        <p:nvSpPr>
          <p:cNvPr id="3" name="Textfeld 2"/>
          <p:cNvSpPr txBox="1"/>
          <p:nvPr/>
        </p:nvSpPr>
        <p:spPr>
          <a:xfrm>
            <a:off x="539552" y="548680"/>
            <a:ext cx="2158348" cy="584775"/>
          </a:xfrm>
          <a:prstGeom prst="rect">
            <a:avLst/>
          </a:prstGeom>
          <a:noFill/>
        </p:spPr>
        <p:txBody>
          <a:bodyPr wrap="none" rtlCol="0">
            <a:spAutoFit/>
          </a:bodyPr>
          <a:lstStyle/>
          <a:p>
            <a:r>
              <a:rPr lang="de-DE" sz="3200" dirty="0">
                <a:solidFill>
                  <a:srgbClr val="FF0000"/>
                </a:solidFill>
              </a:rPr>
              <a:t>Victoriasee</a:t>
            </a:r>
          </a:p>
        </p:txBody>
      </p:sp>
    </p:spTree>
    <p:extLst>
      <p:ext uri="{BB962C8B-B14F-4D97-AF65-F5344CB8AC3E}">
        <p14:creationId xmlns:p14="http://schemas.microsoft.com/office/powerpoint/2010/main" val="267869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86985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yperio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Hyperion">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243</Words>
  <Application>Microsoft Office PowerPoint</Application>
  <PresentationFormat>Bildschirmpräsentation (4:3)</PresentationFormat>
  <Paragraphs>88</Paragraphs>
  <Slides>28</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28</vt:i4>
      </vt:variant>
    </vt:vector>
  </HeadingPairs>
  <TitlesOfParts>
    <vt:vector size="33" baseType="lpstr">
      <vt:lpstr>Calibri</vt:lpstr>
      <vt:lpstr>Constantia</vt:lpstr>
      <vt:lpstr>Wingdings</vt:lpstr>
      <vt:lpstr>Wingdings 2</vt:lpstr>
      <vt:lpstr>Hyperion</vt:lpstr>
      <vt:lpstr>Flüsse, Seen, Wasserfälle, Katarakte und Stromschnellen in Afrika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Wasserfälle, Katarakte und Stromschnellen in Afrika</dc:title>
  <dc:creator>Siegfried</dc:creator>
  <cp:lastModifiedBy>Siegfried Schmidt</cp:lastModifiedBy>
  <cp:revision>12</cp:revision>
  <dcterms:created xsi:type="dcterms:W3CDTF">2012-09-04T16:27:51Z</dcterms:created>
  <dcterms:modified xsi:type="dcterms:W3CDTF">2025-05-24T15:38:10Z</dcterms:modified>
</cp:coreProperties>
</file>