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37A"/>
    <a:srgbClr val="CEB957"/>
    <a:srgbClr val="A1DAE2"/>
    <a:srgbClr val="80C9A2"/>
    <a:srgbClr val="8596CB"/>
    <a:srgbClr val="DA99CD"/>
    <a:srgbClr val="FAC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208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9B9B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8" name="Picture 5" descr="Droplets-SD-Content-R1d.png"/>
          <p:cNvPicPr/>
          <p:nvPr/>
        </p:nvPicPr>
        <p:blipFill>
          <a:blip r:embed="rId15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dt"/>
          </p:nvPr>
        </p:nvSpPr>
        <p:spPr>
          <a:xfrm>
            <a:off x="5758920" y="58831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D6ED91CE-EC65-4169-A268-62C413EE40C9}" type="datetime">
              <a:rPr lang="de-DE" sz="1000" b="0" strike="noStrike" spc="-1">
                <a:solidFill>
                  <a:srgbClr val="000000"/>
                </a:solidFill>
                <a:latin typeface="Tw Cen MT"/>
              </a:rPr>
              <a:t>25.05.2025</a:t>
            </a:fld>
            <a:endParaRPr lang="de-DE" sz="1000" b="0" strike="noStrike" spc="-1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/>
          </p:nvPr>
        </p:nvSpPr>
        <p:spPr>
          <a:xfrm>
            <a:off x="685440" y="5883120"/>
            <a:ext cx="500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/>
          </p:nvPr>
        </p:nvSpPr>
        <p:spPr>
          <a:xfrm>
            <a:off x="7885440" y="5883120"/>
            <a:ext cx="572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C1DFCDFB-9653-448B-B4B3-CDC95B670F27}" type="slidenum">
              <a:rPr lang="de-DE" sz="1000" b="0" strike="noStrike" spc="-1">
                <a:solidFill>
                  <a:srgbClr val="000000"/>
                </a:solidFill>
                <a:latin typeface="Tw Cen MT"/>
              </a:rPr>
              <a:t>‹Nr.›</a:t>
            </a:fld>
            <a:endParaRPr lang="de-DE" sz="10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Tw Cen MT"/>
              </a:rPr>
              <a:t>Format des Titeltextes durch Klicken bearbeiten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cap="all" spc="-1">
                <a:solidFill>
                  <a:srgbClr val="000000"/>
                </a:solidFill>
                <a:latin typeface="Tw Cen MT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youtube.com/watch?v=G-5WrlOuOAw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feld 3"/>
          <p:cNvSpPr/>
          <p:nvPr/>
        </p:nvSpPr>
        <p:spPr>
          <a:xfrm>
            <a:off x="1530133" y="435960"/>
            <a:ext cx="6083373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6000" b="0" strike="noStrike" spc="-1" dirty="0">
                <a:solidFill>
                  <a:srgbClr val="000000"/>
                </a:solidFill>
                <a:latin typeface="Tw Cen MT"/>
              </a:rPr>
              <a:t>Arktis und Antarktis</a:t>
            </a:r>
            <a:endParaRPr lang="de-DE" sz="6000" b="0" strike="noStrike" spc="-1" dirty="0">
              <a:latin typeface="Arial"/>
            </a:endParaRPr>
          </a:p>
        </p:txBody>
      </p:sp>
      <p:pic>
        <p:nvPicPr>
          <p:cNvPr id="44" name="Grafik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8878" t="10092" r="8716" b="10654"/>
          <a:stretch/>
        </p:blipFill>
        <p:spPr>
          <a:xfrm>
            <a:off x="157320" y="1451520"/>
            <a:ext cx="4089240" cy="508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Grafik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416840" y="1451520"/>
            <a:ext cx="4364280" cy="508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elle 4"/>
          <p:cNvGraphicFramePr/>
          <p:nvPr>
            <p:extLst>
              <p:ext uri="{D42A27DB-BD31-4B8C-83A1-F6EECF244321}">
                <p14:modId xmlns:p14="http://schemas.microsoft.com/office/powerpoint/2010/main" val="3117584868"/>
              </p:ext>
            </p:extLst>
          </p:nvPr>
        </p:nvGraphicFramePr>
        <p:xfrm>
          <a:off x="0" y="1310760"/>
          <a:ext cx="9143640" cy="6326760"/>
        </p:xfrm>
        <a:graphic>
          <a:graphicData uri="http://schemas.openxmlformats.org/drawingml/2006/table">
            <a:tbl>
              <a:tblPr/>
              <a:tblGrid>
                <a:gridCol w="199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4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52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FA3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2200" b="1" strike="noStrike" spc="-1">
                          <a:solidFill>
                            <a:srgbClr val="FFFFFF"/>
                          </a:solidFill>
                          <a:latin typeface="Tw Cen MT"/>
                        </a:rPr>
                        <a:t>Arktis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FA3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2200" b="1" strike="noStrike" spc="-1">
                          <a:solidFill>
                            <a:srgbClr val="FFFFFF"/>
                          </a:solidFill>
                          <a:latin typeface="Tw Cen MT"/>
                        </a:rPr>
                        <a:t>Antarktis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FA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Oberfläche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überwiegend Wasserfläche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überwiegend Landfläche</a:t>
                      </a:r>
                      <a:endParaRPr lang="de-DE" sz="2200" b="0" strike="noStrike" spc="-1">
                        <a:latin typeface="Aria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zu 98% mit Eis bedeckt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Größe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rund 22 Mio. km</a:t>
                      </a:r>
                      <a:r>
                        <a:rPr lang="de-DE" sz="2200" b="0" strike="noStrike" spc="-1" baseline="30000">
                          <a:solidFill>
                            <a:srgbClr val="000000"/>
                          </a:solidFill>
                          <a:latin typeface="Tw Cen MT"/>
                        </a:rPr>
                        <a:t>2 </a:t>
                      </a: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groß  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12 Mio. km</a:t>
                      </a:r>
                      <a:r>
                        <a:rPr lang="de-DE" sz="2200" b="0" strike="noStrike" spc="-1" baseline="30000">
                          <a:solidFill>
                            <a:srgbClr val="000000"/>
                          </a:solidFill>
                          <a:latin typeface="Tw Cen MT"/>
                        </a:rPr>
                        <a:t>2 </a:t>
                      </a: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groß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Breitengrad-ausdehnung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90° bis 44° nördlicher Breite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90° bis 75° südlicher Breite</a:t>
                      </a:r>
                      <a:endParaRPr lang="de-DE" sz="2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Klima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2200" b="0" u="sng" strike="noStrike" spc="-1" dirty="0">
                          <a:solidFill>
                            <a:srgbClr val="000000"/>
                          </a:solidFill>
                          <a:latin typeface="Tw Cen MT"/>
                        </a:rPr>
                        <a:t>Polares Klima</a:t>
                      </a:r>
                      <a:endParaRPr lang="de-DE" sz="2200" b="0" u="sng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de-DE" sz="2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B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u="sng" strike="noStrike" spc="-1" dirty="0">
                          <a:solidFill>
                            <a:srgbClr val="000000"/>
                          </a:solidFill>
                          <a:latin typeface="Tw Cen MT"/>
                        </a:rPr>
                        <a:t>Polares Klima</a:t>
                      </a:r>
                      <a:endParaRPr lang="de-DE" sz="2200" b="0" u="sng" strike="noStrike" spc="-1" dirty="0">
                        <a:latin typeface="Aria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u="sng" strike="noStrike" spc="-1" dirty="0">
                          <a:solidFill>
                            <a:srgbClr val="000000"/>
                          </a:solidFill>
                          <a:latin typeface="Tw Cen MT"/>
                        </a:rPr>
                        <a:t>kälter als in der Arktis</a:t>
                      </a:r>
                      <a:endParaRPr lang="de-DE" sz="2200" b="0" u="sng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Vegetations-zone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Polare Eiswüste</a:t>
                      </a:r>
                      <a:endParaRPr lang="de-DE" sz="2200" b="0" strike="noStrike" spc="-1">
                        <a:latin typeface="Aria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Tundra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Polare Eiswüste</a:t>
                      </a:r>
                      <a:endParaRPr lang="de-DE" sz="2200" b="0" strike="noStrike" spc="-1">
                        <a:latin typeface="Aria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Tundra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Boden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B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Permafrostboden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B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Permafrostboden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5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Bewohnbarkeit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Etwa 7 Mio. Menschen</a:t>
                      </a:r>
                      <a:endParaRPr lang="de-DE" sz="2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(davon rund 100000 Inuit)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2200" b="0" strike="noStrike" spc="-1" dirty="0">
                          <a:solidFill>
                            <a:srgbClr val="000000"/>
                          </a:solidFill>
                          <a:latin typeface="Tw Cen MT"/>
                        </a:rPr>
                        <a:t>Unbewohnt (nur Wissenschaftler)</a:t>
                      </a:r>
                      <a:endParaRPr lang="de-DE" sz="2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7" name="Textfeld 4"/>
          <p:cNvSpPr/>
          <p:nvPr/>
        </p:nvSpPr>
        <p:spPr>
          <a:xfrm>
            <a:off x="2828521" y="342000"/>
            <a:ext cx="3486958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w Cen MT"/>
              </a:rPr>
              <a:t>Ein Vergleich! </a:t>
            </a:r>
            <a:endParaRPr lang="de-DE" sz="4400" b="1" strike="noStrik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99B84E1-5D64-E81D-AB32-355472271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94" y="-13695"/>
            <a:ext cx="6876435" cy="68764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3D13658-4683-1E15-8AF9-55AEEBE89130}"/>
              </a:ext>
            </a:extLst>
          </p:cNvPr>
          <p:cNvSpPr txBox="1"/>
          <p:nvPr/>
        </p:nvSpPr>
        <p:spPr>
          <a:xfrm>
            <a:off x="-48459" y="656278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https://de.wikipedia.org/wiki/Politischer_Status_der_Arktis#/media/Datei:Boundaries_in_the_Arctic_-_map-de.svg</a:t>
            </a:r>
          </a:p>
        </p:txBody>
      </p:sp>
    </p:spTree>
    <p:extLst>
      <p:ext uri="{BB962C8B-B14F-4D97-AF65-F5344CB8AC3E}">
        <p14:creationId xmlns:p14="http://schemas.microsoft.com/office/powerpoint/2010/main" val="99224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arte, Kreis, Diagramm enthält.&#10;&#10;KI-generierte Inhalte können fehlerhaft sein.">
            <a:extLst>
              <a:ext uri="{FF2B5EF4-FFF2-40B4-BE49-F238E27FC236}">
                <a16:creationId xmlns:a16="http://schemas.microsoft.com/office/drawing/2014/main" id="{E9AB0157-1D06-733A-FBF1-721663636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99E2D38-8237-8D90-6ECD-00D4BFE84E92}"/>
              </a:ext>
            </a:extLst>
          </p:cNvPr>
          <p:cNvSpPr txBox="1"/>
          <p:nvPr/>
        </p:nvSpPr>
        <p:spPr>
          <a:xfrm>
            <a:off x="518300" y="3660998"/>
            <a:ext cx="5324168" cy="314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t">
              <a:lnSpc>
                <a:spcPts val="1725"/>
              </a:lnSpc>
              <a:buNone/>
            </a:pPr>
            <a:r>
              <a:rPr lang="de-DE" noProof="0" dirty="0">
                <a:solidFill>
                  <a:srgbClr val="202122"/>
                </a:solidFill>
                <a:effectLst/>
              </a:rPr>
              <a:t> </a:t>
            </a:r>
          </a:p>
          <a:p>
            <a:pPr rtl="0">
              <a:lnSpc>
                <a:spcPts val="1725"/>
              </a:lnSpc>
              <a:buNone/>
            </a:pPr>
            <a:r>
              <a:rPr lang="de-DE" noProof="0" dirty="0">
                <a:effectLst/>
              </a:rPr>
              <a:t>Argentinien</a:t>
            </a:r>
          </a:p>
          <a:p>
            <a:pPr algn="ctr" rtl="0" fontAlgn="t">
              <a:lnSpc>
                <a:spcPts val="1725"/>
              </a:lnSpc>
              <a:buNone/>
            </a:pPr>
            <a:r>
              <a:rPr lang="de-DE" noProof="0" dirty="0">
                <a:solidFill>
                  <a:srgbClr val="202122"/>
                </a:solidFill>
                <a:effectLst/>
              </a:rPr>
              <a:t> </a:t>
            </a:r>
          </a:p>
          <a:p>
            <a:pPr rtl="0">
              <a:lnSpc>
                <a:spcPts val="1725"/>
              </a:lnSpc>
              <a:buNone/>
            </a:pPr>
            <a:r>
              <a:rPr lang="de-DE" noProof="0" dirty="0">
                <a:effectLst/>
              </a:rPr>
              <a:t>Australien</a:t>
            </a:r>
          </a:p>
          <a:p>
            <a:pPr algn="ctr" rtl="0" fontAlgn="t">
              <a:lnSpc>
                <a:spcPts val="1725"/>
              </a:lnSpc>
              <a:buNone/>
            </a:pPr>
            <a:r>
              <a:rPr lang="de-DE" noProof="0" dirty="0">
                <a:solidFill>
                  <a:srgbClr val="202122"/>
                </a:solidFill>
                <a:effectLst/>
              </a:rPr>
              <a:t> </a:t>
            </a:r>
          </a:p>
          <a:p>
            <a:pPr rtl="0">
              <a:lnSpc>
                <a:spcPts val="1725"/>
              </a:lnSpc>
              <a:buNone/>
            </a:pPr>
            <a:r>
              <a:rPr lang="de-DE" noProof="0" dirty="0">
                <a:effectLst/>
              </a:rPr>
              <a:t>Chile</a:t>
            </a:r>
          </a:p>
          <a:p>
            <a:pPr algn="ctr" rtl="0" fontAlgn="t">
              <a:lnSpc>
                <a:spcPts val="1725"/>
              </a:lnSpc>
              <a:buNone/>
            </a:pPr>
            <a:r>
              <a:rPr lang="de-DE" noProof="0" dirty="0">
                <a:solidFill>
                  <a:srgbClr val="202122"/>
                </a:solidFill>
                <a:effectLst/>
              </a:rPr>
              <a:t> </a:t>
            </a:r>
          </a:p>
          <a:p>
            <a:pPr rtl="0">
              <a:lnSpc>
                <a:spcPts val="1725"/>
              </a:lnSpc>
              <a:buNone/>
            </a:pPr>
            <a:r>
              <a:rPr lang="de-DE" noProof="0" dirty="0">
                <a:effectLst/>
              </a:rPr>
              <a:t>Frankreich</a:t>
            </a:r>
          </a:p>
          <a:p>
            <a:pPr algn="ctr" rtl="0" fontAlgn="t">
              <a:lnSpc>
                <a:spcPts val="1725"/>
              </a:lnSpc>
              <a:buNone/>
            </a:pPr>
            <a:r>
              <a:rPr lang="de-DE" noProof="0" dirty="0">
                <a:solidFill>
                  <a:srgbClr val="202122"/>
                </a:solidFill>
                <a:effectLst/>
              </a:rPr>
              <a:t> </a:t>
            </a:r>
          </a:p>
          <a:p>
            <a:pPr rtl="0">
              <a:lnSpc>
                <a:spcPts val="1725"/>
              </a:lnSpc>
              <a:buNone/>
            </a:pPr>
            <a:r>
              <a:rPr lang="de-DE" noProof="0" dirty="0">
                <a:effectLst/>
              </a:rPr>
              <a:t>Neuseeland</a:t>
            </a:r>
          </a:p>
          <a:p>
            <a:pPr algn="ctr" rtl="0" fontAlgn="t">
              <a:lnSpc>
                <a:spcPts val="1725"/>
              </a:lnSpc>
              <a:buNone/>
            </a:pPr>
            <a:r>
              <a:rPr lang="de-DE" noProof="0" dirty="0">
                <a:solidFill>
                  <a:srgbClr val="202122"/>
                </a:solidFill>
                <a:effectLst/>
              </a:rPr>
              <a:t> </a:t>
            </a:r>
          </a:p>
          <a:p>
            <a:pPr rtl="0">
              <a:lnSpc>
                <a:spcPts val="1725"/>
              </a:lnSpc>
              <a:buNone/>
            </a:pPr>
            <a:r>
              <a:rPr lang="de-DE" noProof="0" dirty="0">
                <a:effectLst/>
              </a:rPr>
              <a:t>Norwegen</a:t>
            </a:r>
          </a:p>
          <a:p>
            <a:pPr algn="ctr" rtl="0" fontAlgn="t">
              <a:lnSpc>
                <a:spcPts val="1725"/>
              </a:lnSpc>
              <a:buNone/>
            </a:pPr>
            <a:r>
              <a:rPr lang="de-DE" noProof="0" dirty="0">
                <a:solidFill>
                  <a:srgbClr val="202122"/>
                </a:solidFill>
                <a:effectLst/>
              </a:rPr>
              <a:t> </a:t>
            </a:r>
          </a:p>
          <a:p>
            <a:pPr rtl="0">
              <a:lnSpc>
                <a:spcPts val="1725"/>
              </a:lnSpc>
            </a:pPr>
            <a:r>
              <a:rPr lang="de-DE" noProof="0" dirty="0">
                <a:effectLst/>
              </a:rPr>
              <a:t>Großbritannien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B53304D-E2A7-EE74-61D9-DC3C0338BCD5}"/>
              </a:ext>
            </a:extLst>
          </p:cNvPr>
          <p:cNvSpPr/>
          <p:nvPr/>
        </p:nvSpPr>
        <p:spPr>
          <a:xfrm>
            <a:off x="84805" y="3792441"/>
            <a:ext cx="497230" cy="387672"/>
          </a:xfrm>
          <a:prstGeom prst="rect">
            <a:avLst/>
          </a:prstGeom>
          <a:solidFill>
            <a:srgbClr val="CEB9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AAF85AA-508B-6F5D-6EDB-EBF3E5D8C14C}"/>
              </a:ext>
            </a:extLst>
          </p:cNvPr>
          <p:cNvSpPr/>
          <p:nvPr/>
        </p:nvSpPr>
        <p:spPr>
          <a:xfrm>
            <a:off x="84805" y="4234893"/>
            <a:ext cx="497230" cy="387672"/>
          </a:xfrm>
          <a:prstGeom prst="rect">
            <a:avLst/>
          </a:prstGeom>
          <a:solidFill>
            <a:srgbClr val="FAC0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98EDAC9-87FC-F9B5-10C9-C6E3107F7C99}"/>
              </a:ext>
            </a:extLst>
          </p:cNvPr>
          <p:cNvSpPr/>
          <p:nvPr/>
        </p:nvSpPr>
        <p:spPr>
          <a:xfrm>
            <a:off x="84805" y="4677345"/>
            <a:ext cx="497230" cy="387672"/>
          </a:xfrm>
          <a:prstGeom prst="rect">
            <a:avLst/>
          </a:prstGeom>
          <a:solidFill>
            <a:srgbClr val="A1DA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42C4517-729C-E3AD-54E1-3AC35D09D385}"/>
              </a:ext>
            </a:extLst>
          </p:cNvPr>
          <p:cNvSpPr/>
          <p:nvPr/>
        </p:nvSpPr>
        <p:spPr>
          <a:xfrm>
            <a:off x="84805" y="5119797"/>
            <a:ext cx="497230" cy="387672"/>
          </a:xfrm>
          <a:prstGeom prst="rect">
            <a:avLst/>
          </a:prstGeom>
          <a:solidFill>
            <a:srgbClr val="8596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EE0869-0FFF-76BF-9C07-B22E0784D9A6}"/>
              </a:ext>
            </a:extLst>
          </p:cNvPr>
          <p:cNvSpPr/>
          <p:nvPr/>
        </p:nvSpPr>
        <p:spPr>
          <a:xfrm>
            <a:off x="84805" y="5562249"/>
            <a:ext cx="497230" cy="387672"/>
          </a:xfrm>
          <a:prstGeom prst="rect">
            <a:avLst/>
          </a:prstGeom>
          <a:solidFill>
            <a:srgbClr val="80C9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03CF211-6EB2-57E5-6DFA-D83F5F26EFB2}"/>
              </a:ext>
            </a:extLst>
          </p:cNvPr>
          <p:cNvSpPr/>
          <p:nvPr/>
        </p:nvSpPr>
        <p:spPr>
          <a:xfrm>
            <a:off x="84805" y="6004701"/>
            <a:ext cx="497230" cy="387672"/>
          </a:xfrm>
          <a:prstGeom prst="rect">
            <a:avLst/>
          </a:prstGeom>
          <a:solidFill>
            <a:srgbClr val="DA99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0B837F0-13DF-8408-AC6E-041DC8BEC208}"/>
              </a:ext>
            </a:extLst>
          </p:cNvPr>
          <p:cNvSpPr/>
          <p:nvPr/>
        </p:nvSpPr>
        <p:spPr>
          <a:xfrm>
            <a:off x="84805" y="6434631"/>
            <a:ext cx="497230" cy="387672"/>
          </a:xfrm>
          <a:prstGeom prst="rect">
            <a:avLst/>
          </a:prstGeom>
          <a:solidFill>
            <a:srgbClr val="F483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E768F1-4120-A468-ABB8-D029A162BFD4}"/>
              </a:ext>
            </a:extLst>
          </p:cNvPr>
          <p:cNvSpPr txBox="1"/>
          <p:nvPr/>
        </p:nvSpPr>
        <p:spPr>
          <a:xfrm>
            <a:off x="0" y="35697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b="1" dirty="0"/>
              <a:t>Territorialansprüche in der Antarktis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CA0916A-0333-5557-7C4D-9069027E0EE7}"/>
              </a:ext>
            </a:extLst>
          </p:cNvPr>
          <p:cNvSpPr txBox="1"/>
          <p:nvPr/>
        </p:nvSpPr>
        <p:spPr>
          <a:xfrm>
            <a:off x="5507469" y="6638054"/>
            <a:ext cx="3687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/>
              <a:t>https://de.wikipedia.org/wiki/Politischer_Status_der_Antarktis#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46471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feld 1"/>
          <p:cNvSpPr/>
          <p:nvPr/>
        </p:nvSpPr>
        <p:spPr>
          <a:xfrm>
            <a:off x="1556280" y="521280"/>
            <a:ext cx="652716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2800" b="0" strike="noStrike" spc="-1">
                <a:solidFill>
                  <a:srgbClr val="000000"/>
                </a:solidFill>
                <a:latin typeface="Tw Cen MT"/>
              </a:rPr>
              <a:t>Das Klima in der Artis und Antarktis</a:t>
            </a:r>
            <a:endParaRPr lang="de-DE" sz="2800" b="0" strike="noStrike" spc="-1">
              <a:latin typeface="Arial"/>
            </a:endParaRPr>
          </a:p>
        </p:txBody>
      </p:sp>
      <p:graphicFrame>
        <p:nvGraphicFramePr>
          <p:cNvPr id="49" name="Tabelle 2"/>
          <p:cNvGraphicFramePr/>
          <p:nvPr/>
        </p:nvGraphicFramePr>
        <p:xfrm>
          <a:off x="249480" y="1957320"/>
          <a:ext cx="8645040" cy="1112400"/>
        </p:xfrm>
        <a:graphic>
          <a:graphicData uri="http://schemas.openxmlformats.org/drawingml/2006/table">
            <a:tbl>
              <a:tblPr/>
              <a:tblGrid>
                <a:gridCol w="61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88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M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J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F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M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A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M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J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J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A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S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O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N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D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T</a:t>
                      </a:r>
                      <a:r>
                        <a:rPr lang="de-DE" sz="1200" b="1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 </a:t>
                      </a:r>
                      <a:endParaRPr lang="de-DE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-13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-12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-9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-4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2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8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11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9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5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-1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-8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-12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N 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63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61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48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52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40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42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65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48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50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69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68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70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" name="Tabelle 3"/>
          <p:cNvGraphicFramePr/>
          <p:nvPr/>
        </p:nvGraphicFramePr>
        <p:xfrm>
          <a:off x="249480" y="3982680"/>
          <a:ext cx="8645040" cy="1112400"/>
        </p:xfrm>
        <a:graphic>
          <a:graphicData uri="http://schemas.openxmlformats.org/drawingml/2006/table">
            <a:tbl>
              <a:tblPr/>
              <a:tblGrid>
                <a:gridCol w="61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88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M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J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F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M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A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M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J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J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A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S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O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N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86C157"/>
                          </a:solidFill>
                          <a:latin typeface="Tw Cen MT"/>
                        </a:rPr>
                        <a:t>D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T</a:t>
                      </a:r>
                      <a:r>
                        <a:rPr lang="de-DE" sz="1200" b="1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 </a:t>
                      </a:r>
                      <a:endParaRPr lang="de-DE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-31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-45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-57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-64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-62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-68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-65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-72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-66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-61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-43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-33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D9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N 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0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0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0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3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5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6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6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7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16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9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3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0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86C157"/>
                      </a:solidFill>
                    </a:lnL>
                    <a:lnR w="12240">
                      <a:solidFill>
                        <a:srgbClr val="86C157"/>
                      </a:solidFill>
                    </a:lnR>
                    <a:lnT w="12240">
                      <a:solidFill>
                        <a:srgbClr val="86C157"/>
                      </a:solidFill>
                    </a:lnT>
                    <a:lnB w="12240">
                      <a:solidFill>
                        <a:srgbClr val="86C157"/>
                      </a:solidFill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" name="Textfeld 4"/>
          <p:cNvSpPr/>
          <p:nvPr/>
        </p:nvSpPr>
        <p:spPr>
          <a:xfrm>
            <a:off x="249480" y="1478520"/>
            <a:ext cx="319880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1" strike="noStrike" spc="-1" dirty="0">
                <a:solidFill>
                  <a:srgbClr val="000000"/>
                </a:solidFill>
                <a:latin typeface="Tw Cen MT"/>
              </a:rPr>
              <a:t>Hammerfest (Norwegen) - Artis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52" name="Textfeld 5"/>
          <p:cNvSpPr/>
          <p:nvPr/>
        </p:nvSpPr>
        <p:spPr>
          <a:xfrm>
            <a:off x="249480" y="3561416"/>
            <a:ext cx="263986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1" strike="noStrike" spc="-1" dirty="0">
                <a:solidFill>
                  <a:srgbClr val="000000"/>
                </a:solidFill>
                <a:latin typeface="Tw Cen MT"/>
              </a:rPr>
              <a:t>Station Wostok - Antarktis</a:t>
            </a:r>
            <a:endParaRPr lang="de-DE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feld 1"/>
          <p:cNvSpPr/>
          <p:nvPr/>
        </p:nvSpPr>
        <p:spPr>
          <a:xfrm>
            <a:off x="110785" y="3484956"/>
            <a:ext cx="9146391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2800" b="0" strike="noStrike" spc="-1" dirty="0">
                <a:solidFill>
                  <a:srgbClr val="000000"/>
                </a:solidFill>
                <a:latin typeface="Tw Cen MT"/>
              </a:rPr>
              <a:t>Schülervorträge (Inhalte):</a:t>
            </a:r>
            <a:endParaRPr lang="de-DE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Tw Cen MT"/>
              <a:buAutoNum type="arabicPeriod"/>
            </a:pPr>
            <a:r>
              <a:rPr lang="de-DE" sz="2800" b="0" strike="noStrike" spc="-1" dirty="0">
                <a:solidFill>
                  <a:srgbClr val="000000"/>
                </a:solidFill>
                <a:latin typeface="Tw Cen MT"/>
              </a:rPr>
              <a:t>Forschungsstationen – Aufbau und Bedeutung im ewigen Eis</a:t>
            </a:r>
            <a:endParaRPr lang="de-DE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Tw Cen MT"/>
              <a:buAutoNum type="arabicPeriod"/>
            </a:pPr>
            <a:r>
              <a:rPr lang="de-DE" sz="2800" b="0" strike="noStrike" spc="-1" dirty="0">
                <a:solidFill>
                  <a:srgbClr val="000000"/>
                </a:solidFill>
                <a:latin typeface="Tw Cen MT"/>
              </a:rPr>
              <a:t>Das Leben der Inuit</a:t>
            </a:r>
            <a:endParaRPr lang="de-DE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Tw Cen MT"/>
              <a:buAutoNum type="arabicPeriod"/>
            </a:pPr>
            <a:r>
              <a:rPr lang="de-DE" sz="2800" b="0" strike="noStrike" spc="-1" dirty="0">
                <a:solidFill>
                  <a:srgbClr val="000000"/>
                </a:solidFill>
                <a:latin typeface="Tw Cen MT"/>
              </a:rPr>
              <a:t>Die Tier- und Pflanzenwelt der Arktis</a:t>
            </a:r>
            <a:endParaRPr lang="de-DE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Tw Cen MT"/>
              <a:buAutoNum type="arabicPeriod"/>
            </a:pPr>
            <a:r>
              <a:rPr lang="de-DE" sz="2800" b="0" strike="noStrike" spc="-1" dirty="0">
                <a:solidFill>
                  <a:srgbClr val="000000"/>
                </a:solidFill>
                <a:latin typeface="Tw Cen MT"/>
              </a:rPr>
              <a:t>Die Tier- und Pflanzenwelt der Antarktis</a:t>
            </a:r>
            <a:endParaRPr lang="de-DE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Tw Cen MT"/>
              <a:buAutoNum type="arabicPeriod"/>
            </a:pPr>
            <a:r>
              <a:rPr lang="de-DE" sz="2800" b="0" strike="noStrike" spc="-1" dirty="0">
                <a:solidFill>
                  <a:srgbClr val="000000"/>
                </a:solidFill>
                <a:latin typeface="Tw Cen MT"/>
              </a:rPr>
              <a:t>Der Wettlauf der Menschen zum Nord und Südpol der Erde</a:t>
            </a: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Tw Cen MT"/>
              <a:buAutoNum type="arabicPeriod"/>
            </a:pPr>
            <a:r>
              <a:rPr lang="de-DE" sz="2800" spc="-1" dirty="0">
                <a:solidFill>
                  <a:srgbClr val="000000"/>
                </a:solidFill>
                <a:latin typeface="Tw Cen MT"/>
              </a:rPr>
              <a:t>Das Leben der Wale zwischen Nord und Südpol</a:t>
            </a:r>
            <a:endParaRPr lang="de-DE" sz="2800" b="0" strike="noStrike" spc="-1" dirty="0">
              <a:latin typeface="Arial"/>
            </a:endParaRPr>
          </a:p>
        </p:txBody>
      </p:sp>
      <p:sp>
        <p:nvSpPr>
          <p:cNvPr id="54" name="Textfeld 2"/>
          <p:cNvSpPr/>
          <p:nvPr/>
        </p:nvSpPr>
        <p:spPr>
          <a:xfrm>
            <a:off x="1530313" y="265955"/>
            <a:ext cx="6083373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6000" b="0" strike="noStrike" spc="-1" dirty="0">
                <a:solidFill>
                  <a:srgbClr val="000000"/>
                </a:solidFill>
                <a:latin typeface="Tw Cen MT"/>
              </a:rPr>
              <a:t>Arktis und Antarktis</a:t>
            </a:r>
          </a:p>
          <a:p>
            <a:pPr algn="ctr">
              <a:lnSpc>
                <a:spcPct val="100000"/>
              </a:lnSpc>
              <a:buNone/>
            </a:pPr>
            <a:r>
              <a:rPr lang="de-DE" sz="2400" spc="-1" dirty="0">
                <a:solidFill>
                  <a:srgbClr val="000000"/>
                </a:solidFill>
                <a:latin typeface="Tw Cen MT"/>
              </a:rPr>
              <a:t>Selbsterarbeitung!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B2D2D8A-9391-8FC1-FED2-9CE33CD6F0DA}"/>
              </a:ext>
            </a:extLst>
          </p:cNvPr>
          <p:cNvSpPr txBox="1"/>
          <p:nvPr/>
        </p:nvSpPr>
        <p:spPr>
          <a:xfrm>
            <a:off x="184843" y="1711968"/>
            <a:ext cx="8895064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Aufgabe:</a:t>
            </a:r>
          </a:p>
          <a:p>
            <a:r>
              <a:rPr lang="de-DE" sz="2400" dirty="0"/>
              <a:t>Gestaltet einen Schülervortrag zu einem der unten genannten</a:t>
            </a:r>
          </a:p>
          <a:p>
            <a:r>
              <a:rPr lang="de-DE" sz="2400" dirty="0"/>
              <a:t>Themen. Visualisiert diesen Vortrag mit Hilfe eines Plakats, einer PowerPoint Präsentation, eines Modells usw. 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4E9C993-2E2B-8710-84F1-5859981A6958}"/>
              </a:ext>
            </a:extLst>
          </p:cNvPr>
          <p:cNvSpPr txBox="1"/>
          <p:nvPr/>
        </p:nvSpPr>
        <p:spPr>
          <a:xfrm>
            <a:off x="1810693" y="2236206"/>
            <a:ext cx="5891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hlinkClick r:id="rId2"/>
              </a:rPr>
              <a:t>https://www.youtube.com/watch?v=G-5WrlOuOAw</a:t>
            </a:r>
            <a:endParaRPr lang="de-DE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BA8CFB-2940-4626-CD2C-B4372CC00666}"/>
              </a:ext>
            </a:extLst>
          </p:cNvPr>
          <p:cNvSpPr txBox="1"/>
          <p:nvPr/>
        </p:nvSpPr>
        <p:spPr>
          <a:xfrm>
            <a:off x="633742" y="1013988"/>
            <a:ext cx="8341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Die Antarktis – eine Dokumentation!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AF2FCB-D809-A572-E35E-1739FEFCB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91" y="3150648"/>
            <a:ext cx="3829202" cy="26475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Tropfen</Template>
  <TotalTime>0</TotalTime>
  <Words>365</Words>
  <Application>Microsoft Office PowerPoint</Application>
  <PresentationFormat>Bildschirmpräsentation (4:3)</PresentationFormat>
  <Paragraphs>142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Symbol</vt:lpstr>
      <vt:lpstr>Times New Roman</vt:lpstr>
      <vt:lpstr>Tw Cen MT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Siegfried Schmidt</dc:creator>
  <dc:description/>
  <cp:lastModifiedBy>Siegfried Schmidt</cp:lastModifiedBy>
  <cp:revision>10</cp:revision>
  <dcterms:created xsi:type="dcterms:W3CDTF">2022-11-27T15:58:33Z</dcterms:created>
  <dcterms:modified xsi:type="dcterms:W3CDTF">2025-05-25T10:06:00Z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Bildschirmpräsentation (4:3)</vt:lpwstr>
  </property>
  <property fmtid="{D5CDD505-2E9C-101B-9397-08002B2CF9AE}" pid="3" name="Slides">
    <vt:i4>6</vt:i4>
  </property>
</Properties>
</file>