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 id="293"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91" autoAdjust="0"/>
  </p:normalViewPr>
  <p:slideViewPr>
    <p:cSldViewPr>
      <p:cViewPr varScale="1">
        <p:scale>
          <a:sx n="138" d="100"/>
          <a:sy n="138" d="100"/>
        </p:scale>
        <p:origin x="168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04E49-DBD6-4EC6-A881-7F2FAD39EB3E}" type="datetimeFigureOut">
              <a:rPr lang="de-DE" smtClean="0"/>
              <a:pPr/>
              <a:t>23.05.2025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3C6F8-965D-4B48-A31D-C19EE9A6BC1E}" type="slidenum">
              <a:rPr lang="de-DE" smtClean="0"/>
              <a:pPr/>
              <a:t>‹Nr.›</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0E3C6F8-965D-4B48-A31D-C19EE9A6BC1E}" type="slidenum">
              <a:rPr lang="de-DE" smtClean="0"/>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0E3C6F8-965D-4B48-A31D-C19EE9A6BC1E}" type="slidenum">
              <a:rPr lang="de-DE" smtClean="0"/>
              <a:pPr/>
              <a:t>35</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2D718297-0C60-4C70-AF7C-8A0A2A1EDD32}" type="datetimeFigureOut">
              <a:rPr lang="de-DE" smtClean="0"/>
              <a:pPr/>
              <a:t>23.05.2025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3B507E8-BE7C-417F-8CFC-D52A8636C12F}" type="slidenum">
              <a:rPr lang="de-DE" smtClean="0"/>
              <a:pPr/>
              <a:t>‹Nr.›</a:t>
            </a:fld>
            <a:endParaRPr lang="de-DE" dirty="0"/>
          </a:p>
        </p:txBody>
      </p:sp>
    </p:spTree>
  </p:cSld>
  <p:clrMapOvr>
    <a:masterClrMapping/>
  </p:clrMapOvr>
  <p:transition spd="slow" advClick="0" advTm="10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18297-0C60-4C70-AF7C-8A0A2A1EDD32}" type="datetimeFigureOut">
              <a:rPr lang="de-DE" smtClean="0"/>
              <a:pPr/>
              <a:t>23.05.2025</a:t>
            </a:fld>
            <a:endParaRPr lang="de-DE" dirty="0"/>
          </a:p>
        </p:txBody>
      </p:sp>
      <p:sp>
        <p:nvSpPr>
          <p:cNvPr id="5" name="Fußzeilenplatzhalt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507E8-BE7C-417F-8CFC-D52A8636C12F}"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Wolkenklassifikationen</a:t>
            </a:r>
          </a:p>
        </p:txBody>
      </p:sp>
      <p:sp>
        <p:nvSpPr>
          <p:cNvPr id="3" name="Untertitel 2"/>
          <p:cNvSpPr>
            <a:spLocks noGrp="1"/>
          </p:cNvSpPr>
          <p:nvPr>
            <p:ph type="subTitle" idx="1"/>
          </p:nvPr>
        </p:nvSpPr>
        <p:spPr/>
        <p:txBody>
          <a:bodyPr/>
          <a:lstStyle/>
          <a:p>
            <a:r>
              <a:rPr lang="de-DE" b="1" dirty="0">
                <a:solidFill>
                  <a:schemeClr val="tx2">
                    <a:lumMod val="60000"/>
                    <a:lumOff val="40000"/>
                  </a:schemeClr>
                </a:solidFill>
              </a:rPr>
              <a:t>Hohe Wolken in Höhen von 5-13 km</a:t>
            </a:r>
            <a:endParaRPr lang="de-DE" dirty="0">
              <a:solidFill>
                <a:schemeClr val="tx2">
                  <a:lumMod val="60000"/>
                  <a:lumOff val="40000"/>
                </a:schemeClr>
              </a:solidFill>
            </a:endParaRPr>
          </a:p>
        </p:txBody>
      </p:sp>
      <p:pic>
        <p:nvPicPr>
          <p:cNvPr id="7" name="Madonna - Rain - Madona">
            <a:hlinkClick r:id="" action="ppaction://media"/>
            <a:extLst>
              <a:ext uri="{FF2B5EF4-FFF2-40B4-BE49-F238E27FC236}">
                <a16:creationId xmlns:a16="http://schemas.microsoft.com/office/drawing/2014/main" id="{C633EECE-AA80-A3BC-5D98-064A211CCB1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600" y="188640"/>
            <a:ext cx="406400" cy="406400"/>
          </a:xfrm>
          <a:prstGeom prst="rect">
            <a:avLst/>
          </a:prstGeom>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wolken-online.de/images/wolken/altocumulus/altocumulus_perlucidus_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214282" y="142854"/>
            <a:ext cx="3312510" cy="830997"/>
          </a:xfrm>
          <a:prstGeom prst="rect">
            <a:avLst/>
          </a:prstGeom>
          <a:noFill/>
        </p:spPr>
        <p:txBody>
          <a:bodyPr wrap="none" rtlCol="0">
            <a:spAutoFit/>
          </a:bodyPr>
          <a:lstStyle/>
          <a:p>
            <a:r>
              <a:rPr lang="de-DE" sz="4800" dirty="0" err="1">
                <a:solidFill>
                  <a:srgbClr val="FF0000"/>
                </a:solidFill>
              </a:rPr>
              <a:t>Altocumulus</a:t>
            </a:r>
            <a:endParaRPr lang="de-DE" sz="4800" dirty="0">
              <a:solidFill>
                <a:srgbClr val="FF0000"/>
              </a:solidFill>
            </a:endParaRPr>
          </a:p>
        </p:txBody>
      </p:sp>
      <p:sp>
        <p:nvSpPr>
          <p:cNvPr id="4" name="Textfeld 3"/>
          <p:cNvSpPr txBox="1"/>
          <p:nvPr/>
        </p:nvSpPr>
        <p:spPr>
          <a:xfrm>
            <a:off x="1312218" y="4946045"/>
            <a:ext cx="7831782" cy="1938992"/>
          </a:xfrm>
          <a:prstGeom prst="rect">
            <a:avLst/>
          </a:prstGeom>
          <a:noFill/>
        </p:spPr>
        <p:txBody>
          <a:bodyPr wrap="square" rtlCol="0">
            <a:spAutoFit/>
          </a:bodyPr>
          <a:lstStyle/>
          <a:p>
            <a:r>
              <a:rPr lang="de-DE" sz="4000" dirty="0">
                <a:solidFill>
                  <a:srgbClr val="FF0000"/>
                </a:solidFill>
              </a:rPr>
              <a:t>Diese ausgedehnte Wolkenschicht  zeigt sich mit vereinzelten unregelmäßigen Lücken.</a:t>
            </a:r>
          </a:p>
        </p:txBody>
      </p:sp>
    </p:spTree>
  </p:cSld>
  <p:clrMapOvr>
    <a:masterClrMapping/>
  </p:clrMapOvr>
  <p:transition spd="slow" advClick="0" advTm="10000">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wolken-online.de/images/wolken/altocumulus/altocumulus_flocc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3059832" y="5877272"/>
            <a:ext cx="5607432" cy="1077218"/>
          </a:xfrm>
          <a:prstGeom prst="rect">
            <a:avLst/>
          </a:prstGeom>
          <a:noFill/>
        </p:spPr>
        <p:txBody>
          <a:bodyPr wrap="none" rtlCol="0">
            <a:spAutoFit/>
          </a:bodyPr>
          <a:lstStyle/>
          <a:p>
            <a:r>
              <a:rPr lang="de-DE" sz="3200" dirty="0">
                <a:solidFill>
                  <a:srgbClr val="FF0000"/>
                </a:solidFill>
              </a:rPr>
              <a:t>Die Wolken haben eine flockige, </a:t>
            </a:r>
          </a:p>
          <a:p>
            <a:r>
              <a:rPr lang="de-DE" sz="3200" dirty="0">
                <a:solidFill>
                  <a:srgbClr val="FF0000"/>
                </a:solidFill>
              </a:rPr>
              <a:t>büschelförmige Gestalt.</a:t>
            </a:r>
          </a:p>
        </p:txBody>
      </p:sp>
    </p:spTree>
  </p:cSld>
  <p:clrMapOvr>
    <a:masterClrMapping/>
  </p:clrMapOvr>
  <p:transition spd="slow" advClick="0" advTm="10000">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olken-online.de/images/wolken/altocumulus/altocumulus_floccus_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10000">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wolken-online.de/images/wolken/altostratus/altostratus_translucid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42844" y="142854"/>
            <a:ext cx="2910540" cy="830997"/>
          </a:xfrm>
          <a:prstGeom prst="rect">
            <a:avLst/>
          </a:prstGeom>
          <a:noFill/>
        </p:spPr>
        <p:txBody>
          <a:bodyPr wrap="none" rtlCol="0">
            <a:spAutoFit/>
          </a:bodyPr>
          <a:lstStyle/>
          <a:p>
            <a:r>
              <a:rPr lang="de-DE" sz="4800" dirty="0">
                <a:solidFill>
                  <a:srgbClr val="FF0000"/>
                </a:solidFill>
              </a:rPr>
              <a:t>Altostratus</a:t>
            </a:r>
          </a:p>
        </p:txBody>
      </p:sp>
      <p:sp>
        <p:nvSpPr>
          <p:cNvPr id="4" name="Textfeld 3"/>
          <p:cNvSpPr txBox="1"/>
          <p:nvPr/>
        </p:nvSpPr>
        <p:spPr>
          <a:xfrm>
            <a:off x="142844" y="5373218"/>
            <a:ext cx="9196044" cy="1323439"/>
          </a:xfrm>
          <a:prstGeom prst="rect">
            <a:avLst/>
          </a:prstGeom>
          <a:noFill/>
        </p:spPr>
        <p:txBody>
          <a:bodyPr wrap="none" rtlCol="0">
            <a:spAutoFit/>
          </a:bodyPr>
          <a:lstStyle/>
          <a:p>
            <a:r>
              <a:rPr lang="de-DE" sz="4000" dirty="0">
                <a:solidFill>
                  <a:srgbClr val="FF0000"/>
                </a:solidFill>
              </a:rPr>
              <a:t>Ganz schwach  scheint die Sonne durch die </a:t>
            </a:r>
          </a:p>
          <a:p>
            <a:r>
              <a:rPr lang="de-DE" sz="4000" dirty="0">
                <a:solidFill>
                  <a:srgbClr val="FF0000"/>
                </a:solidFill>
              </a:rPr>
              <a:t>Wolkendecke!</a:t>
            </a:r>
          </a:p>
        </p:txBody>
      </p:sp>
    </p:spTree>
  </p:cSld>
  <p:clrMapOvr>
    <a:masterClrMapping/>
  </p:clrMapOvr>
  <p:transition spd="slow" advClick="0" advTm="10000">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wolken-online.de/images/wolken/altostratus/altostratus_virg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611562" y="5373218"/>
            <a:ext cx="7449155" cy="1323439"/>
          </a:xfrm>
          <a:prstGeom prst="rect">
            <a:avLst/>
          </a:prstGeom>
          <a:noFill/>
        </p:spPr>
        <p:txBody>
          <a:bodyPr wrap="none" rtlCol="0">
            <a:spAutoFit/>
          </a:bodyPr>
          <a:lstStyle/>
          <a:p>
            <a:r>
              <a:rPr lang="de-DE" sz="4000" dirty="0">
                <a:solidFill>
                  <a:srgbClr val="FF0000"/>
                </a:solidFill>
              </a:rPr>
              <a:t>Dichte, gräuliche Schichtwolke, oft </a:t>
            </a:r>
          </a:p>
          <a:p>
            <a:r>
              <a:rPr lang="de-DE" sz="4000" dirty="0">
                <a:solidFill>
                  <a:srgbClr val="FF0000"/>
                </a:solidFill>
              </a:rPr>
              <a:t>gleichmäßig und undurchsichtig.</a:t>
            </a:r>
          </a:p>
        </p:txBody>
      </p:sp>
    </p:spTree>
  </p:cSld>
  <p:clrMapOvr>
    <a:masterClrMapping/>
  </p:clrMapOvr>
  <p:transition spd="slow" advClick="0" advTm="10000">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olken-online.de/images/wolken/altostratus/altostratus_radiat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395536" y="38102"/>
            <a:ext cx="9144000" cy="1200329"/>
          </a:xfrm>
          <a:prstGeom prst="rect">
            <a:avLst/>
          </a:prstGeom>
          <a:noFill/>
        </p:spPr>
        <p:txBody>
          <a:bodyPr wrap="square" rtlCol="0">
            <a:spAutoFit/>
          </a:bodyPr>
          <a:lstStyle/>
          <a:p>
            <a:r>
              <a:rPr lang="de-DE" sz="3600" b="1" dirty="0">
                <a:solidFill>
                  <a:srgbClr val="FF0000"/>
                </a:solidFill>
              </a:rPr>
              <a:t>Im Hintergrund sind die weichen streifenförmigen Konturen zu erkennen.</a:t>
            </a:r>
          </a:p>
        </p:txBody>
      </p:sp>
    </p:spTree>
  </p:cSld>
  <p:clrMapOvr>
    <a:masterClrMapping/>
  </p:clrMapOvr>
  <p:transition spd="slow" advClick="0" advTm="10000">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Wolkenklassifikationen</a:t>
            </a:r>
          </a:p>
        </p:txBody>
      </p:sp>
      <p:sp>
        <p:nvSpPr>
          <p:cNvPr id="3" name="Untertitel 2"/>
          <p:cNvSpPr>
            <a:spLocks noGrp="1"/>
          </p:cNvSpPr>
          <p:nvPr>
            <p:ph type="subTitle" idx="1"/>
          </p:nvPr>
        </p:nvSpPr>
        <p:spPr/>
        <p:txBody>
          <a:bodyPr/>
          <a:lstStyle/>
          <a:p>
            <a:r>
              <a:rPr lang="de-DE" b="1" dirty="0">
                <a:solidFill>
                  <a:schemeClr val="tx2">
                    <a:lumMod val="60000"/>
                    <a:lumOff val="40000"/>
                  </a:schemeClr>
                </a:solidFill>
              </a:rPr>
              <a:t>Tiefe Wolken in Höhen von 0-2 km</a:t>
            </a:r>
            <a:endParaRPr lang="de-DE" dirty="0">
              <a:solidFill>
                <a:schemeClr val="tx2">
                  <a:lumMod val="60000"/>
                  <a:lumOff val="40000"/>
                </a:schemeClr>
              </a:solidFill>
            </a:endParaRPr>
          </a:p>
        </p:txBody>
      </p:sp>
    </p:spTree>
  </p:cSld>
  <p:clrMapOvr>
    <a:masterClrMapping/>
  </p:clrMapOvr>
  <p:transition spd="slow" advClick="0" advTm="10000">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wolken-online.de/images/wolken/stratocumulus/stratocumulus_undulatus_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42844" y="142854"/>
            <a:ext cx="3800336" cy="830997"/>
          </a:xfrm>
          <a:prstGeom prst="rect">
            <a:avLst/>
          </a:prstGeom>
          <a:noFill/>
        </p:spPr>
        <p:txBody>
          <a:bodyPr wrap="none" rtlCol="0">
            <a:spAutoFit/>
          </a:bodyPr>
          <a:lstStyle/>
          <a:p>
            <a:r>
              <a:rPr lang="de-DE" sz="4800" dirty="0" err="1">
                <a:solidFill>
                  <a:srgbClr val="FF0000"/>
                </a:solidFill>
              </a:rPr>
              <a:t>Stratucumulus</a:t>
            </a:r>
            <a:endParaRPr lang="de-DE" sz="4800" dirty="0">
              <a:solidFill>
                <a:srgbClr val="FF0000"/>
              </a:solidFill>
            </a:endParaRPr>
          </a:p>
        </p:txBody>
      </p:sp>
      <p:sp>
        <p:nvSpPr>
          <p:cNvPr id="5" name="Textfeld 4"/>
          <p:cNvSpPr txBox="1"/>
          <p:nvPr/>
        </p:nvSpPr>
        <p:spPr>
          <a:xfrm>
            <a:off x="142844" y="5780782"/>
            <a:ext cx="8786874" cy="1077218"/>
          </a:xfrm>
          <a:prstGeom prst="rect">
            <a:avLst/>
          </a:prstGeom>
          <a:noFill/>
        </p:spPr>
        <p:txBody>
          <a:bodyPr wrap="square" rtlCol="0">
            <a:spAutoFit/>
          </a:bodyPr>
          <a:lstStyle/>
          <a:p>
            <a:pPr algn="ctr"/>
            <a:r>
              <a:rPr lang="de-DE" sz="3200" dirty="0">
                <a:solidFill>
                  <a:srgbClr val="FF0000"/>
                </a:solidFill>
              </a:rPr>
              <a:t>Aus Wolkenschollen, -ballen, -walzen oder -bänken zusammengesetzte dunkelgraue Schichtwolke.</a:t>
            </a:r>
          </a:p>
        </p:txBody>
      </p:sp>
    </p:spTree>
  </p:cSld>
  <p:clrMapOvr>
    <a:masterClrMapping/>
  </p:clrMapOvr>
  <p:transition spd="slow" advClick="0" advTm="10000">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lken-online.de/images/wolken/stratocumulus/stratocumulus_undulatus_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Textfeld 2"/>
          <p:cNvSpPr txBox="1"/>
          <p:nvPr/>
        </p:nvSpPr>
        <p:spPr>
          <a:xfrm>
            <a:off x="-36511" y="5877274"/>
            <a:ext cx="9536713" cy="769441"/>
          </a:xfrm>
          <a:prstGeom prst="rect">
            <a:avLst/>
          </a:prstGeom>
          <a:noFill/>
        </p:spPr>
        <p:txBody>
          <a:bodyPr wrap="none" rtlCol="0">
            <a:spAutoFit/>
          </a:bodyPr>
          <a:lstStyle/>
          <a:p>
            <a:r>
              <a:rPr lang="de-DE" sz="4400" dirty="0">
                <a:solidFill>
                  <a:srgbClr val="FF0000"/>
                </a:solidFill>
              </a:rPr>
              <a:t>Zwei Walzen in wellenförmiger Struktur! </a:t>
            </a:r>
          </a:p>
        </p:txBody>
      </p:sp>
    </p:spTree>
  </p:cSld>
  <p:clrMapOvr>
    <a:masterClrMapping/>
  </p:clrMapOvr>
  <p:transition spd="slow" advClick="0" advTm="10000">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olken-online.de/images/wolken/stratocumulus/stratocumulus_radiat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08520" y="4941168"/>
            <a:ext cx="9462206" cy="1569660"/>
          </a:xfrm>
          <a:prstGeom prst="rect">
            <a:avLst/>
          </a:prstGeom>
          <a:noFill/>
        </p:spPr>
        <p:txBody>
          <a:bodyPr wrap="none" rtlCol="0">
            <a:spAutoFit/>
          </a:bodyPr>
          <a:lstStyle/>
          <a:p>
            <a:r>
              <a:rPr lang="de-DE" sz="4800" dirty="0">
                <a:solidFill>
                  <a:srgbClr val="FF0000"/>
                </a:solidFill>
              </a:rPr>
              <a:t>Dieser </a:t>
            </a:r>
            <a:r>
              <a:rPr lang="de-DE" sz="4800" dirty="0" err="1">
                <a:solidFill>
                  <a:srgbClr val="FF0000"/>
                </a:solidFill>
              </a:rPr>
              <a:t>Stratocumulus</a:t>
            </a:r>
            <a:r>
              <a:rPr lang="de-DE" sz="4800" dirty="0">
                <a:solidFill>
                  <a:srgbClr val="FF0000"/>
                </a:solidFill>
              </a:rPr>
              <a:t> ist in parallelen</a:t>
            </a:r>
          </a:p>
          <a:p>
            <a:r>
              <a:rPr lang="de-DE" sz="4800" dirty="0">
                <a:solidFill>
                  <a:srgbClr val="FF0000"/>
                </a:solidFill>
              </a:rPr>
              <a:t>Streifen angeordnet!</a:t>
            </a:r>
            <a:endParaRPr lang="de-DE" sz="4800" dirty="0"/>
          </a:p>
        </p:txBody>
      </p:sp>
    </p:spTree>
  </p:cSld>
  <p:clrMapOvr>
    <a:masterClrMapping/>
  </p:clrMapOvr>
  <p:transition spd="slow" advClick="0" advTm="1000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www.wolken-online.de/images/wolken/cirrus/cirrus_vertebratus.jpg"/>
          <p:cNvPicPr>
            <a:picLocks noChangeAspect="1" noChangeArrowheads="1"/>
          </p:cNvPicPr>
          <p:nvPr/>
        </p:nvPicPr>
        <p:blipFill>
          <a:blip r:embed="rId2" cstate="print"/>
          <a:srcRect/>
          <a:stretch>
            <a:fillRect/>
          </a:stretch>
        </p:blipFill>
        <p:spPr bwMode="auto">
          <a:xfrm>
            <a:off x="0" y="0"/>
            <a:ext cx="9144000" cy="6875850"/>
          </a:xfrm>
          <a:prstGeom prst="rect">
            <a:avLst/>
          </a:prstGeom>
          <a:noFill/>
        </p:spPr>
      </p:pic>
      <p:sp>
        <p:nvSpPr>
          <p:cNvPr id="15" name="Textfeld 14"/>
          <p:cNvSpPr txBox="1"/>
          <p:nvPr/>
        </p:nvSpPr>
        <p:spPr>
          <a:xfrm>
            <a:off x="3203848" y="4653136"/>
            <a:ext cx="6357982" cy="1938992"/>
          </a:xfrm>
          <a:prstGeom prst="rect">
            <a:avLst/>
          </a:prstGeom>
          <a:noFill/>
        </p:spPr>
        <p:txBody>
          <a:bodyPr wrap="square" rtlCol="0">
            <a:spAutoFit/>
          </a:bodyPr>
          <a:lstStyle/>
          <a:p>
            <a:r>
              <a:rPr lang="de-DE" sz="4000" dirty="0">
                <a:solidFill>
                  <a:srgbClr val="FF0000"/>
                </a:solidFill>
              </a:rPr>
              <a:t>Wie eine Fischgräte oder Wirbelsäule sieht der Cirrus  aus. </a:t>
            </a:r>
          </a:p>
        </p:txBody>
      </p:sp>
      <p:sp>
        <p:nvSpPr>
          <p:cNvPr id="4" name="Textfeld 3"/>
          <p:cNvSpPr txBox="1"/>
          <p:nvPr/>
        </p:nvSpPr>
        <p:spPr>
          <a:xfrm>
            <a:off x="214282" y="142852"/>
            <a:ext cx="1404552" cy="707886"/>
          </a:xfrm>
          <a:prstGeom prst="rect">
            <a:avLst/>
          </a:prstGeom>
          <a:noFill/>
        </p:spPr>
        <p:txBody>
          <a:bodyPr wrap="none" rtlCol="0">
            <a:spAutoFit/>
          </a:bodyPr>
          <a:lstStyle/>
          <a:p>
            <a:r>
              <a:rPr lang="de-DE" sz="4000" dirty="0">
                <a:solidFill>
                  <a:srgbClr val="FF0000"/>
                </a:solidFill>
              </a:rPr>
              <a:t>Cirrus</a:t>
            </a: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olken-online.de/images/wolken/stratus/stratus_opacu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feld 2"/>
          <p:cNvSpPr txBox="1"/>
          <p:nvPr/>
        </p:nvSpPr>
        <p:spPr>
          <a:xfrm>
            <a:off x="142846" y="142854"/>
            <a:ext cx="3401509" cy="830997"/>
          </a:xfrm>
          <a:prstGeom prst="rect">
            <a:avLst/>
          </a:prstGeom>
          <a:noFill/>
        </p:spPr>
        <p:txBody>
          <a:bodyPr wrap="none" rtlCol="0">
            <a:spAutoFit/>
          </a:bodyPr>
          <a:lstStyle/>
          <a:p>
            <a:r>
              <a:rPr lang="de-DE" sz="4800" dirty="0">
                <a:solidFill>
                  <a:srgbClr val="FF0000"/>
                </a:solidFill>
              </a:rPr>
              <a:t>Stratuswolke</a:t>
            </a:r>
          </a:p>
        </p:txBody>
      </p:sp>
      <p:sp>
        <p:nvSpPr>
          <p:cNvPr id="4" name="Textfeld 3"/>
          <p:cNvSpPr txBox="1"/>
          <p:nvPr/>
        </p:nvSpPr>
        <p:spPr>
          <a:xfrm>
            <a:off x="172535" y="4807385"/>
            <a:ext cx="9252520" cy="1938992"/>
          </a:xfrm>
          <a:prstGeom prst="rect">
            <a:avLst/>
          </a:prstGeom>
          <a:noFill/>
        </p:spPr>
        <p:txBody>
          <a:bodyPr wrap="square" rtlCol="0">
            <a:spAutoFit/>
          </a:bodyPr>
          <a:lstStyle/>
          <a:p>
            <a:r>
              <a:rPr lang="de-DE" sz="4000" dirty="0">
                <a:solidFill>
                  <a:srgbClr val="FF0000"/>
                </a:solidFill>
              </a:rPr>
              <a:t>Gleichmäßig graue, niedrige Schichtwolke, die Nebel oder feine Niederschläge verursacht und manchmal zerfetzt ist. </a:t>
            </a:r>
          </a:p>
        </p:txBody>
      </p:sp>
    </p:spTree>
  </p:cSld>
  <p:clrMapOvr>
    <a:masterClrMapping/>
  </p:clrMapOvr>
  <p:transition spd="slow" advClick="0" advTm="10000">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wolken-online.de/images/wolken/stratus/stratus_fract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2101944" y="4941170"/>
            <a:ext cx="7042056" cy="1323439"/>
          </a:xfrm>
          <a:prstGeom prst="rect">
            <a:avLst/>
          </a:prstGeom>
          <a:noFill/>
        </p:spPr>
        <p:txBody>
          <a:bodyPr wrap="none" rtlCol="0">
            <a:spAutoFit/>
          </a:bodyPr>
          <a:lstStyle/>
          <a:p>
            <a:r>
              <a:rPr lang="de-DE" sz="4000" dirty="0">
                <a:solidFill>
                  <a:srgbClr val="FF0000"/>
                </a:solidFill>
              </a:rPr>
              <a:t>Diese nebelartigen Wolkenfetzen</a:t>
            </a:r>
          </a:p>
          <a:p>
            <a:r>
              <a:rPr lang="de-DE" sz="4000" dirty="0">
                <a:solidFill>
                  <a:srgbClr val="FF0000"/>
                </a:solidFill>
              </a:rPr>
              <a:t> entstanden nach Regenfällen!</a:t>
            </a:r>
          </a:p>
        </p:txBody>
      </p:sp>
    </p:spTree>
  </p:cSld>
  <p:clrMapOvr>
    <a:masterClrMapping/>
  </p:clrMapOvr>
  <p:transition spd="slow" advClick="0" advTm="10000">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wolken-online.de/images/wolken/stratus/stratus_nebulos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2231" y="5157192"/>
            <a:ext cx="9131771" cy="1569660"/>
          </a:xfrm>
          <a:prstGeom prst="rect">
            <a:avLst/>
          </a:prstGeom>
          <a:noFill/>
        </p:spPr>
        <p:txBody>
          <a:bodyPr wrap="square" rtlCol="0">
            <a:spAutoFit/>
          </a:bodyPr>
          <a:lstStyle/>
          <a:p>
            <a:r>
              <a:rPr lang="de-DE" sz="3200" dirty="0">
                <a:solidFill>
                  <a:srgbClr val="FF0000"/>
                </a:solidFill>
              </a:rPr>
              <a:t>Der Stratus  wird auch häufig als Hochnebel bezeichnet, der sich, wie in diesem Bild, häufig in Gebirgstälern bildet, in denen sich kalte Luft sammelt.</a:t>
            </a:r>
          </a:p>
        </p:txBody>
      </p:sp>
    </p:spTree>
  </p:cSld>
  <p:clrMapOvr>
    <a:masterClrMapping/>
  </p:clrMapOvr>
  <p:transition spd="slow" advClick="0" advTm="10000">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Wolkenklassifikationen</a:t>
            </a:r>
          </a:p>
        </p:txBody>
      </p:sp>
      <p:sp>
        <p:nvSpPr>
          <p:cNvPr id="3" name="Untertitel 2"/>
          <p:cNvSpPr>
            <a:spLocks noGrp="1"/>
          </p:cNvSpPr>
          <p:nvPr>
            <p:ph type="subTitle" idx="1"/>
          </p:nvPr>
        </p:nvSpPr>
        <p:spPr/>
        <p:txBody>
          <a:bodyPr/>
          <a:lstStyle/>
          <a:p>
            <a:r>
              <a:rPr lang="de-DE" b="1" dirty="0">
                <a:solidFill>
                  <a:schemeClr val="tx2">
                    <a:lumMod val="60000"/>
                    <a:lumOff val="40000"/>
                  </a:schemeClr>
                </a:solidFill>
              </a:rPr>
              <a:t>Wolken mit großer vertikaler Erstreckung in Höhen von 0-13 km</a:t>
            </a:r>
            <a:endParaRPr lang="de-DE" dirty="0">
              <a:solidFill>
                <a:schemeClr val="tx2">
                  <a:lumMod val="60000"/>
                  <a:lumOff val="40000"/>
                </a:schemeClr>
              </a:solidFill>
            </a:endParaRPr>
          </a:p>
        </p:txBody>
      </p:sp>
    </p:spTree>
  </p:cSld>
  <p:clrMapOvr>
    <a:masterClrMapping/>
  </p:clrMapOvr>
  <p:transition spd="slow" advClick="0" advTm="10000">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olken-online.de/images/wolken/cumulus/cumulus_mediocri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0" y="4825962"/>
            <a:ext cx="9144000" cy="2062103"/>
          </a:xfrm>
          <a:prstGeom prst="rect">
            <a:avLst/>
          </a:prstGeom>
          <a:noFill/>
        </p:spPr>
        <p:txBody>
          <a:bodyPr wrap="square" rtlCol="0">
            <a:spAutoFit/>
          </a:bodyPr>
          <a:lstStyle/>
          <a:p>
            <a:r>
              <a:rPr lang="de-DE" sz="3200" dirty="0">
                <a:solidFill>
                  <a:srgbClr val="FF0000"/>
                </a:solidFill>
              </a:rPr>
              <a:t>Haufenwolke mit flacher Basis im mittleren oder unteren Stockwerk, deren vertikale Entwicklung an die Form von Türmen, Blumenkohl oder Baumwolle erinnert.</a:t>
            </a:r>
          </a:p>
        </p:txBody>
      </p:sp>
      <p:sp>
        <p:nvSpPr>
          <p:cNvPr id="4" name="Textfeld 3"/>
          <p:cNvSpPr txBox="1"/>
          <p:nvPr/>
        </p:nvSpPr>
        <p:spPr>
          <a:xfrm>
            <a:off x="142844" y="142854"/>
            <a:ext cx="2358338" cy="830997"/>
          </a:xfrm>
          <a:prstGeom prst="rect">
            <a:avLst/>
          </a:prstGeom>
          <a:noFill/>
        </p:spPr>
        <p:txBody>
          <a:bodyPr wrap="none" rtlCol="0">
            <a:spAutoFit/>
          </a:bodyPr>
          <a:lstStyle/>
          <a:p>
            <a:r>
              <a:rPr lang="de-DE" sz="4800" dirty="0">
                <a:solidFill>
                  <a:srgbClr val="FF0000"/>
                </a:solidFill>
              </a:rPr>
              <a:t>Cumulus</a:t>
            </a:r>
          </a:p>
        </p:txBody>
      </p:sp>
    </p:spTree>
  </p:cSld>
  <p:clrMapOvr>
    <a:masterClrMapping/>
  </p:clrMapOvr>
  <p:transition spd="slow" advClick="0" advTm="10000">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wolken-online.de/images/wolken/cumulus/cumulus_humili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539554" y="5282982"/>
            <a:ext cx="5737083" cy="1569660"/>
          </a:xfrm>
          <a:prstGeom prst="rect">
            <a:avLst/>
          </a:prstGeom>
          <a:noFill/>
        </p:spPr>
        <p:txBody>
          <a:bodyPr wrap="none" rtlCol="0">
            <a:spAutoFit/>
          </a:bodyPr>
          <a:lstStyle/>
          <a:p>
            <a:r>
              <a:rPr lang="de-DE" sz="4800" dirty="0">
                <a:solidFill>
                  <a:srgbClr val="FF0000"/>
                </a:solidFill>
              </a:rPr>
              <a:t>Die wohl bekannteste </a:t>
            </a:r>
          </a:p>
          <a:p>
            <a:r>
              <a:rPr lang="de-DE" sz="4800" dirty="0">
                <a:solidFill>
                  <a:srgbClr val="FF0000"/>
                </a:solidFill>
              </a:rPr>
              <a:t>Schönwetterwolke!</a:t>
            </a:r>
          </a:p>
        </p:txBody>
      </p:sp>
    </p:spTree>
  </p:cSld>
  <p:clrMapOvr>
    <a:masterClrMapping/>
  </p:clrMapOvr>
  <p:transition spd="slow" advClick="0" advTm="10000">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wolken-online.de/images/wolken/cumulus/cumulus_congest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357158" y="142852"/>
            <a:ext cx="8358246" cy="1569660"/>
          </a:xfrm>
          <a:prstGeom prst="rect">
            <a:avLst/>
          </a:prstGeom>
          <a:noFill/>
        </p:spPr>
        <p:txBody>
          <a:bodyPr wrap="square" rtlCol="0">
            <a:spAutoFit/>
          </a:bodyPr>
          <a:lstStyle/>
          <a:p>
            <a:pPr algn="ctr"/>
            <a:r>
              <a:rPr lang="de-DE" sz="3200" dirty="0">
                <a:solidFill>
                  <a:srgbClr val="FF0000"/>
                </a:solidFill>
              </a:rPr>
              <a:t>Der Cumulus mit der größten vertikalen Erstreckung  stellt häufig eine Entwicklungsstufe zum Cumulonimbus dar.</a:t>
            </a:r>
          </a:p>
        </p:txBody>
      </p:sp>
    </p:spTree>
  </p:cSld>
  <p:clrMapOvr>
    <a:masterClrMapping/>
  </p:clrMapOvr>
  <p:transition spd="slow" advClick="0" advTm="10000">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wolken-online.de/images/wolken/cumulonimbus/cumulonimbus_inc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42846" y="142854"/>
            <a:ext cx="3964547" cy="830997"/>
          </a:xfrm>
          <a:prstGeom prst="rect">
            <a:avLst/>
          </a:prstGeom>
          <a:noFill/>
        </p:spPr>
        <p:txBody>
          <a:bodyPr wrap="none" rtlCol="0">
            <a:spAutoFit/>
          </a:bodyPr>
          <a:lstStyle/>
          <a:p>
            <a:r>
              <a:rPr lang="de-DE" sz="4800" dirty="0">
                <a:solidFill>
                  <a:srgbClr val="FF0000"/>
                </a:solidFill>
              </a:rPr>
              <a:t>Cumulonimbus</a:t>
            </a:r>
          </a:p>
        </p:txBody>
      </p:sp>
      <p:sp>
        <p:nvSpPr>
          <p:cNvPr id="4" name="Textfeld 3"/>
          <p:cNvSpPr txBox="1"/>
          <p:nvPr/>
        </p:nvSpPr>
        <p:spPr>
          <a:xfrm>
            <a:off x="-71732" y="4869162"/>
            <a:ext cx="9144000" cy="2062103"/>
          </a:xfrm>
          <a:prstGeom prst="rect">
            <a:avLst/>
          </a:prstGeom>
          <a:noFill/>
        </p:spPr>
        <p:txBody>
          <a:bodyPr wrap="square" rtlCol="0">
            <a:spAutoFit/>
          </a:bodyPr>
          <a:lstStyle/>
          <a:p>
            <a:r>
              <a:rPr lang="de-DE" sz="3200" dirty="0">
                <a:solidFill>
                  <a:srgbClr val="FF0000"/>
                </a:solidFill>
              </a:rPr>
              <a:t>Auf diesem Bild ist der Schirm eines Cumulonimbus zu erkennen, der dieser Wolke eine Ambossform verleiht. Diese Wolke stößt an die Tropopause (in ca. 11 km Höhe) und wächst darüber nicht hinaus.</a:t>
            </a:r>
          </a:p>
        </p:txBody>
      </p:sp>
    </p:spTree>
  </p:cSld>
  <p:clrMapOvr>
    <a:masterClrMapping/>
  </p:clrMapOvr>
  <p:transition spd="slow" advClick="0" advTm="10000">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wolken-online.de/images/wolken/cumulonimbus/cumulonimbus_praecipitatio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0" y="44624"/>
            <a:ext cx="9219896" cy="707886"/>
          </a:xfrm>
          <a:prstGeom prst="rect">
            <a:avLst/>
          </a:prstGeom>
          <a:noFill/>
        </p:spPr>
        <p:txBody>
          <a:bodyPr wrap="none" rtlCol="0">
            <a:spAutoFit/>
          </a:bodyPr>
          <a:lstStyle/>
          <a:p>
            <a:r>
              <a:rPr lang="de-DE" sz="4000" dirty="0">
                <a:solidFill>
                  <a:srgbClr val="FF0000"/>
                </a:solidFill>
              </a:rPr>
              <a:t>Regentropfen, die den Erdboden erreichen!</a:t>
            </a:r>
          </a:p>
        </p:txBody>
      </p:sp>
    </p:spTree>
  </p:cSld>
  <p:clrMapOvr>
    <a:masterClrMapping/>
  </p:clrMapOvr>
  <p:transition spd="slow" advClick="0" advTm="10000">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wolken-online.de/images/wolken/cumulonimbus/cumulonimbus_arcus_10.jpg"/>
          <p:cNvPicPr>
            <a:picLocks noChangeAspect="1" noChangeArrowheads="1"/>
          </p:cNvPicPr>
          <p:nvPr/>
        </p:nvPicPr>
        <p:blipFill>
          <a:blip r:embed="rId2" cstate="print"/>
          <a:srcRect l="1562" t="2083" r="2343" b="2083"/>
          <a:stretch>
            <a:fillRect/>
          </a:stretch>
        </p:blipFill>
        <p:spPr bwMode="auto">
          <a:xfrm>
            <a:off x="0" y="18587"/>
            <a:ext cx="9144000" cy="6839415"/>
          </a:xfrm>
          <a:prstGeom prst="rect">
            <a:avLst/>
          </a:prstGeom>
          <a:noFill/>
        </p:spPr>
      </p:pic>
      <p:sp>
        <p:nvSpPr>
          <p:cNvPr id="3" name="Textfeld 2"/>
          <p:cNvSpPr txBox="1"/>
          <p:nvPr/>
        </p:nvSpPr>
        <p:spPr>
          <a:xfrm>
            <a:off x="4343070" y="6381330"/>
            <a:ext cx="4800930" cy="584775"/>
          </a:xfrm>
          <a:prstGeom prst="rect">
            <a:avLst/>
          </a:prstGeom>
          <a:noFill/>
        </p:spPr>
        <p:txBody>
          <a:bodyPr wrap="none" rtlCol="0">
            <a:spAutoFit/>
          </a:bodyPr>
          <a:lstStyle/>
          <a:p>
            <a:r>
              <a:rPr lang="de-DE" sz="3200" dirty="0">
                <a:solidFill>
                  <a:srgbClr val="FF0000"/>
                </a:solidFill>
              </a:rPr>
              <a:t>Anrollender Gewitterregen!</a:t>
            </a:r>
          </a:p>
        </p:txBody>
      </p:sp>
      <p:sp>
        <p:nvSpPr>
          <p:cNvPr id="4" name="Textfeld 3"/>
          <p:cNvSpPr txBox="1"/>
          <p:nvPr/>
        </p:nvSpPr>
        <p:spPr>
          <a:xfrm>
            <a:off x="-167126" y="0"/>
            <a:ext cx="7000924" cy="2308324"/>
          </a:xfrm>
          <a:prstGeom prst="rect">
            <a:avLst/>
          </a:prstGeom>
          <a:noFill/>
        </p:spPr>
        <p:txBody>
          <a:bodyPr wrap="square" rtlCol="0">
            <a:spAutoFit/>
          </a:bodyPr>
          <a:lstStyle/>
          <a:p>
            <a:pPr algn="ctr"/>
            <a:r>
              <a:rPr lang="de-DE" sz="3600" dirty="0">
                <a:solidFill>
                  <a:srgbClr val="FF0000"/>
                </a:solidFill>
              </a:rPr>
              <a:t>Im mittleren oder unteren Stockwerk entstehende Gewitterwolke, die meistens bis in das obere Stockwerk hinaufragt.</a:t>
            </a:r>
          </a:p>
        </p:txBody>
      </p:sp>
    </p:spTree>
  </p:cSld>
  <p:clrMapOvr>
    <a:masterClrMapping/>
  </p:clrMapOvr>
  <p:transition spd="slow" advClick="0" advTm="10000">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olken-online.de/images/wolken/cirrus/cirrus_uncinus_2.jpg"/>
          <p:cNvPicPr>
            <a:picLocks noChangeAspect="1" noChangeArrowheads="1"/>
          </p:cNvPicPr>
          <p:nvPr/>
        </p:nvPicPr>
        <p:blipFill>
          <a:blip r:embed="rId2" cstate="print"/>
          <a:srcRect/>
          <a:stretch>
            <a:fillRect/>
          </a:stretch>
        </p:blipFill>
        <p:spPr bwMode="auto">
          <a:xfrm>
            <a:off x="0" y="2"/>
            <a:ext cx="9144000" cy="6858001"/>
          </a:xfrm>
          <a:prstGeom prst="rect">
            <a:avLst/>
          </a:prstGeom>
          <a:noFill/>
        </p:spPr>
      </p:pic>
      <p:sp>
        <p:nvSpPr>
          <p:cNvPr id="3" name="Textfeld 2"/>
          <p:cNvSpPr txBox="1"/>
          <p:nvPr/>
        </p:nvSpPr>
        <p:spPr>
          <a:xfrm>
            <a:off x="0" y="142854"/>
            <a:ext cx="8929718" cy="954107"/>
          </a:xfrm>
          <a:prstGeom prst="rect">
            <a:avLst/>
          </a:prstGeom>
          <a:noFill/>
        </p:spPr>
        <p:txBody>
          <a:bodyPr wrap="square" rtlCol="0">
            <a:spAutoFit/>
          </a:bodyPr>
          <a:lstStyle/>
          <a:p>
            <a:pPr algn="ctr"/>
            <a:r>
              <a:rPr lang="de-DE" sz="2800" dirty="0">
                <a:solidFill>
                  <a:srgbClr val="FF0000"/>
                </a:solidFill>
              </a:rPr>
              <a:t>Faserige, fadenförmige, weiße Federwolken aus Eiskristallen, deren Form Haarlocken ähnelt. </a:t>
            </a: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wolken-online.de/images/wolken/nimbostratus/nimbostratus_pann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42846" y="142854"/>
            <a:ext cx="3567387" cy="830997"/>
          </a:xfrm>
          <a:prstGeom prst="rect">
            <a:avLst/>
          </a:prstGeom>
          <a:noFill/>
        </p:spPr>
        <p:txBody>
          <a:bodyPr wrap="none" rtlCol="0">
            <a:spAutoFit/>
          </a:bodyPr>
          <a:lstStyle/>
          <a:p>
            <a:r>
              <a:rPr lang="de-DE" sz="4800" dirty="0">
                <a:solidFill>
                  <a:srgbClr val="FF0000"/>
                </a:solidFill>
              </a:rPr>
              <a:t>Nimbostratus</a:t>
            </a:r>
          </a:p>
        </p:txBody>
      </p:sp>
      <p:sp>
        <p:nvSpPr>
          <p:cNvPr id="4" name="Textfeld 3"/>
          <p:cNvSpPr txBox="1"/>
          <p:nvPr/>
        </p:nvSpPr>
        <p:spPr>
          <a:xfrm>
            <a:off x="136805" y="5445224"/>
            <a:ext cx="7885172" cy="1077218"/>
          </a:xfrm>
          <a:prstGeom prst="rect">
            <a:avLst/>
          </a:prstGeom>
          <a:noFill/>
        </p:spPr>
        <p:txBody>
          <a:bodyPr wrap="none" rtlCol="0">
            <a:spAutoFit/>
          </a:bodyPr>
          <a:lstStyle/>
          <a:p>
            <a:r>
              <a:rPr lang="de-DE" sz="3200" dirty="0">
                <a:solidFill>
                  <a:srgbClr val="FF0000"/>
                </a:solidFill>
              </a:rPr>
              <a:t>Graue, dunkle Schichtwolke (Regenwolke) mit </a:t>
            </a:r>
          </a:p>
          <a:p>
            <a:r>
              <a:rPr lang="de-DE" sz="3200" dirty="0">
                <a:solidFill>
                  <a:srgbClr val="FF0000"/>
                </a:solidFill>
              </a:rPr>
              <a:t>unscharfen Konturen.</a:t>
            </a:r>
          </a:p>
        </p:txBody>
      </p:sp>
    </p:spTree>
  </p:cSld>
  <p:clrMapOvr>
    <a:masterClrMapping/>
  </p:clrMapOvr>
  <p:transition spd="slow" advClick="0" advTm="10000">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wolken-online.de/images/wolken/nimbostratus/nimbostratus_pann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357160" y="5929332"/>
            <a:ext cx="8304261" cy="830997"/>
          </a:xfrm>
          <a:prstGeom prst="rect">
            <a:avLst/>
          </a:prstGeom>
          <a:noFill/>
        </p:spPr>
        <p:txBody>
          <a:bodyPr wrap="none" rtlCol="0">
            <a:spAutoFit/>
          </a:bodyPr>
          <a:lstStyle/>
          <a:p>
            <a:r>
              <a:rPr lang="de-DE" sz="4800" dirty="0">
                <a:solidFill>
                  <a:srgbClr val="FF0000"/>
                </a:solidFill>
              </a:rPr>
              <a:t>Nimbostratus mit Wolkenfetzen!</a:t>
            </a:r>
          </a:p>
        </p:txBody>
      </p:sp>
    </p:spTree>
  </p:cSld>
  <p:clrMapOvr>
    <a:masterClrMapping/>
  </p:clrMapOvr>
  <p:transition spd="slow" advClick="0" advTm="10000">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wolken-online.de/images/wolken/nimbostratus/nimbostratus_praecipitati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755576" y="5085184"/>
            <a:ext cx="7929618" cy="1569660"/>
          </a:xfrm>
          <a:prstGeom prst="rect">
            <a:avLst/>
          </a:prstGeom>
          <a:noFill/>
        </p:spPr>
        <p:txBody>
          <a:bodyPr wrap="square" rtlCol="0">
            <a:spAutoFit/>
          </a:bodyPr>
          <a:lstStyle/>
          <a:p>
            <a:pPr algn="ctr"/>
            <a:r>
              <a:rPr lang="de-DE" sz="3200" dirty="0">
                <a:solidFill>
                  <a:srgbClr val="FF0000"/>
                </a:solidFill>
              </a:rPr>
              <a:t>Die typische Regenwolke (</a:t>
            </a:r>
            <a:r>
              <a:rPr lang="de-DE" sz="3200" dirty="0" err="1">
                <a:solidFill>
                  <a:srgbClr val="FF0000"/>
                </a:solidFill>
              </a:rPr>
              <a:t>nimbus</a:t>
            </a:r>
            <a:r>
              <a:rPr lang="de-DE" sz="3200" dirty="0">
                <a:solidFill>
                  <a:srgbClr val="FF0000"/>
                </a:solidFill>
              </a:rPr>
              <a:t> (lat.): der Regen). Aus dieser Wolke auf diesem Bild fällt Regen, der den Erdboden erreicht.</a:t>
            </a:r>
          </a:p>
        </p:txBody>
      </p:sp>
    </p:spTree>
  </p:cSld>
  <p:clrMapOvr>
    <a:masterClrMapping/>
  </p:clrMapOvr>
  <p:transition spd="slow" advClick="0" advTm="10000">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4348" y="785796"/>
            <a:ext cx="7772400" cy="1470025"/>
          </a:xfrm>
        </p:spPr>
        <p:txBody>
          <a:bodyPr/>
          <a:lstStyle/>
          <a:p>
            <a:r>
              <a:rPr lang="de-DE" dirty="0"/>
              <a:t>Sonstige Himmelserscheinungen</a:t>
            </a:r>
          </a:p>
        </p:txBody>
      </p:sp>
      <p:sp>
        <p:nvSpPr>
          <p:cNvPr id="3" name="Untertitel 2"/>
          <p:cNvSpPr>
            <a:spLocks noGrp="1"/>
          </p:cNvSpPr>
          <p:nvPr>
            <p:ph type="subTitle" idx="1"/>
          </p:nvPr>
        </p:nvSpPr>
        <p:spPr>
          <a:xfrm>
            <a:off x="1357290" y="2285992"/>
            <a:ext cx="6400800" cy="3352808"/>
          </a:xfrm>
        </p:spPr>
        <p:txBody>
          <a:bodyPr>
            <a:normAutofit fontScale="47500" lnSpcReduction="20000"/>
          </a:bodyPr>
          <a:lstStyle/>
          <a:p>
            <a:r>
              <a:rPr lang="de-DE" sz="6700" dirty="0">
                <a:solidFill>
                  <a:schemeClr val="tx2">
                    <a:lumMod val="60000"/>
                    <a:lumOff val="40000"/>
                  </a:schemeClr>
                </a:solidFill>
              </a:rPr>
              <a:t>Regenbogen</a:t>
            </a:r>
          </a:p>
          <a:p>
            <a:r>
              <a:rPr lang="de-DE" sz="6700" dirty="0">
                <a:solidFill>
                  <a:schemeClr val="tx2">
                    <a:lumMod val="60000"/>
                    <a:lumOff val="40000"/>
                  </a:schemeClr>
                </a:solidFill>
              </a:rPr>
              <a:t>Blitz</a:t>
            </a:r>
          </a:p>
          <a:p>
            <a:r>
              <a:rPr lang="de-DE" sz="6700" dirty="0">
                <a:solidFill>
                  <a:schemeClr val="tx2">
                    <a:lumMod val="60000"/>
                    <a:lumOff val="40000"/>
                  </a:schemeClr>
                </a:solidFill>
              </a:rPr>
              <a:t>Morgenrot</a:t>
            </a:r>
          </a:p>
          <a:p>
            <a:r>
              <a:rPr lang="de-DE" sz="6700" dirty="0">
                <a:solidFill>
                  <a:schemeClr val="tx2">
                    <a:lumMod val="60000"/>
                    <a:lumOff val="40000"/>
                  </a:schemeClr>
                </a:solidFill>
              </a:rPr>
              <a:t>Dunst</a:t>
            </a:r>
          </a:p>
          <a:p>
            <a:r>
              <a:rPr lang="de-DE" sz="6700" dirty="0">
                <a:solidFill>
                  <a:schemeClr val="tx2">
                    <a:lumMod val="60000"/>
                    <a:lumOff val="40000"/>
                  </a:schemeClr>
                </a:solidFill>
              </a:rPr>
              <a:t>Polarlicht</a:t>
            </a:r>
          </a:p>
          <a:p>
            <a:r>
              <a:rPr lang="de-DE" sz="6700" dirty="0">
                <a:solidFill>
                  <a:schemeClr val="tx2">
                    <a:lumMod val="60000"/>
                    <a:lumOff val="40000"/>
                  </a:schemeClr>
                </a:solidFill>
              </a:rPr>
              <a:t>Halo</a:t>
            </a:r>
          </a:p>
          <a:p>
            <a:endParaRPr lang="de-DE" dirty="0">
              <a:solidFill>
                <a:schemeClr val="tx2">
                  <a:lumMod val="60000"/>
                  <a:lumOff val="40000"/>
                </a:schemeClr>
              </a:solidFill>
            </a:endParaRPr>
          </a:p>
          <a:p>
            <a:endParaRPr lang="de-DE" dirty="0">
              <a:solidFill>
                <a:schemeClr val="tx2">
                  <a:lumMod val="60000"/>
                  <a:lumOff val="40000"/>
                </a:schemeClr>
              </a:solidFill>
            </a:endParaRPr>
          </a:p>
          <a:p>
            <a:endParaRPr lang="de-DE" dirty="0">
              <a:solidFill>
                <a:schemeClr val="tx2">
                  <a:lumMod val="60000"/>
                  <a:lumOff val="40000"/>
                </a:schemeClr>
              </a:solidFill>
            </a:endParaRPr>
          </a:p>
          <a:p>
            <a:endParaRPr lang="de-DE" dirty="0"/>
          </a:p>
        </p:txBody>
      </p:sp>
    </p:spTree>
  </p:cSld>
  <p:clrMapOvr>
    <a:masterClrMapping/>
  </p:clrMapOvr>
  <p:transition spd="slow" advClick="0" advTm="10000">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wolken-online.de/images/wolken/sonstiges/regenbog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07504" y="4180344"/>
            <a:ext cx="9144000" cy="2677656"/>
          </a:xfrm>
          <a:prstGeom prst="rect">
            <a:avLst/>
          </a:prstGeom>
          <a:noFill/>
        </p:spPr>
        <p:txBody>
          <a:bodyPr wrap="square" rtlCol="0">
            <a:spAutoFit/>
          </a:bodyPr>
          <a:lstStyle/>
          <a:p>
            <a:r>
              <a:rPr lang="de-DE" sz="2400" dirty="0">
                <a:solidFill>
                  <a:srgbClr val="FFFF00"/>
                </a:solidFill>
              </a:rPr>
              <a:t>Ein Regenbogen entsteht durch Brechung des Sonnenlichtes an den Regentropfen. Dabei wird das Licht in seine einzelnen Spektralfarben aufgeteilt und es entsteht diese wunderschöne Farbphänomen. Wird das Sonnenlicht im Tropfen zweimal reflektiert, entsteht ein so genannter Nebenregenbogen, der auf dem Bild links neben dem Hauptregenbogen zu erkennen ist. Er ist von der Farbintensität wesentlich schwächer ausgeprägt.</a:t>
            </a:r>
          </a:p>
        </p:txBody>
      </p:sp>
    </p:spTree>
  </p:cSld>
  <p:clrMapOvr>
    <a:masterClrMapping/>
  </p:clrMapOvr>
  <p:transition spd="slow" advClick="0" advTm="10000">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wolken-online.de/images/wolken/sonstiges/blitz.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feld 2"/>
          <p:cNvSpPr txBox="1"/>
          <p:nvPr/>
        </p:nvSpPr>
        <p:spPr>
          <a:xfrm>
            <a:off x="0" y="0"/>
            <a:ext cx="9144000" cy="1938992"/>
          </a:xfrm>
          <a:prstGeom prst="rect">
            <a:avLst/>
          </a:prstGeom>
          <a:noFill/>
        </p:spPr>
        <p:txBody>
          <a:bodyPr wrap="square" rtlCol="0">
            <a:spAutoFit/>
          </a:bodyPr>
          <a:lstStyle/>
          <a:p>
            <a:r>
              <a:rPr lang="de-DE" sz="2400" dirty="0">
                <a:solidFill>
                  <a:srgbClr val="FFFF00"/>
                </a:solidFill>
              </a:rPr>
              <a:t>Blitze entstehen auf Grund von Spannungsunterschieden innerhalb einer Wolke, zwischen Wolken, zwischen Wolken und Erdoberfläche und zwischen Wolke und höheren Schichten der Atmosphäre. Diese Spannungsunterschiede erreichen einige 100 Millionen Volt. Bei einem Blitz treten Stromstärken von bis zu 200 000 Ampere auf.</a:t>
            </a:r>
          </a:p>
        </p:txBody>
      </p:sp>
    </p:spTree>
  </p:cSld>
  <p:clrMapOvr>
    <a:masterClrMapping/>
  </p:clrMapOvr>
  <p:transition spd="slow" advClick="0" advTm="10000">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D:\Dokumente und Einstellungen\Administrator\Eigene Dateien\Eigene Bilder\morgenrot.jpg"/>
          <p:cNvPicPr>
            <a:picLocks noChangeAspect="1" noChangeArrowheads="1"/>
          </p:cNvPicPr>
          <p:nvPr/>
        </p:nvPicPr>
        <p:blipFill>
          <a:blip r:embed="rId2" cstate="print"/>
          <a:srcRect/>
          <a:stretch>
            <a:fillRect/>
          </a:stretch>
        </p:blipFill>
        <p:spPr bwMode="auto">
          <a:xfrm>
            <a:off x="0" y="1429"/>
            <a:ext cx="9144000" cy="6856573"/>
          </a:xfrm>
          <a:prstGeom prst="rect">
            <a:avLst/>
          </a:prstGeom>
          <a:noFill/>
        </p:spPr>
      </p:pic>
      <p:sp>
        <p:nvSpPr>
          <p:cNvPr id="4" name="Textfeld 3"/>
          <p:cNvSpPr txBox="1"/>
          <p:nvPr/>
        </p:nvSpPr>
        <p:spPr>
          <a:xfrm>
            <a:off x="971600" y="4524127"/>
            <a:ext cx="7072362" cy="2308324"/>
          </a:xfrm>
          <a:prstGeom prst="rect">
            <a:avLst/>
          </a:prstGeom>
          <a:noFill/>
        </p:spPr>
        <p:txBody>
          <a:bodyPr wrap="square" rtlCol="0">
            <a:spAutoFit/>
          </a:bodyPr>
          <a:lstStyle/>
          <a:p>
            <a:r>
              <a:rPr lang="de-DE" sz="2400" dirty="0">
                <a:solidFill>
                  <a:srgbClr val="FFFF00"/>
                </a:solidFill>
              </a:rPr>
              <a:t>Ist die Sonne dem Horizont sehr nahe oder sogar noch "unter" dem Horizont, wird der blaue Anteil weggestreut, und der rote Anteil kommt zunehmend zur Geltung. Daher ist bei Sonnenauf- und Sonnenuntergang häufig rotes Dämmerungslicht zu erkennen.</a:t>
            </a:r>
          </a:p>
        </p:txBody>
      </p:sp>
    </p:spTree>
  </p:cSld>
  <p:clrMapOvr>
    <a:masterClrMapping/>
  </p:clrMapOvr>
  <p:transition spd="slow" advClick="0" advTm="10000">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wolken-online.de/images/wolken/sonstiges/duns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2555776" y="4941168"/>
            <a:ext cx="6012160" cy="1569660"/>
          </a:xfrm>
          <a:prstGeom prst="rect">
            <a:avLst/>
          </a:prstGeom>
          <a:noFill/>
        </p:spPr>
        <p:txBody>
          <a:bodyPr wrap="square" rtlCol="0">
            <a:spAutoFit/>
          </a:bodyPr>
          <a:lstStyle/>
          <a:p>
            <a:r>
              <a:rPr lang="de-DE" sz="2400" dirty="0">
                <a:solidFill>
                  <a:srgbClr val="FFFF00"/>
                </a:solidFill>
              </a:rPr>
              <a:t>Bei Trübungen der Luft durch Wassertröpfchen oder Partikeln und Sichtweiten über einem Kilometer spricht man von Dunst (unter einem Kilometer von Nebel).</a:t>
            </a:r>
          </a:p>
        </p:txBody>
      </p:sp>
    </p:spTree>
  </p:cSld>
  <p:clrMapOvr>
    <a:masterClrMapping/>
  </p:clrMapOvr>
  <p:transition spd="slow" advClick="0" advTm="10000">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wolken-online.de/images/wolken/sonstiges/polarlich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701824" y="260650"/>
            <a:ext cx="7740352" cy="1200329"/>
          </a:xfrm>
          <a:prstGeom prst="rect">
            <a:avLst/>
          </a:prstGeom>
          <a:noFill/>
        </p:spPr>
        <p:txBody>
          <a:bodyPr wrap="square" rtlCol="0">
            <a:spAutoFit/>
          </a:bodyPr>
          <a:lstStyle/>
          <a:p>
            <a:r>
              <a:rPr lang="de-DE" sz="2400" dirty="0">
                <a:solidFill>
                  <a:srgbClr val="FFFF00"/>
                </a:solidFill>
              </a:rPr>
              <a:t>Polarlichter entstehen, wenn elektrisch geladenen Teilchen des Sonnenwindes in die Atmosphäre gelangen und dort die Luftmoleküle zum Leuchten anregen.</a:t>
            </a:r>
          </a:p>
        </p:txBody>
      </p:sp>
    </p:spTree>
  </p:cSld>
  <p:clrMapOvr>
    <a:masterClrMapping/>
  </p:clrMapOvr>
  <p:transition spd="slow" advClick="0" advTm="10000">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wolken-online.de/images/wolken/sonstiges/hal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0" y="1"/>
            <a:ext cx="9001156" cy="1569660"/>
          </a:xfrm>
          <a:prstGeom prst="rect">
            <a:avLst/>
          </a:prstGeom>
          <a:noFill/>
        </p:spPr>
        <p:txBody>
          <a:bodyPr wrap="square" rtlCol="0">
            <a:spAutoFit/>
          </a:bodyPr>
          <a:lstStyle/>
          <a:p>
            <a:r>
              <a:rPr lang="de-DE" sz="2400" dirty="0">
                <a:solidFill>
                  <a:srgbClr val="FFFF00"/>
                </a:solidFill>
              </a:rPr>
              <a:t>Auf diesem Bild ist ein Kreis um die Sonne zu erkennen - ein sog. "Halo". Halos entstehen durch Brechung und Spiegelung des Sonnen- und Mondlichtes an Eiskristallen in der Atmosphäre. Halos treten daher häufig bei Cirrus- und </a:t>
            </a:r>
            <a:r>
              <a:rPr lang="de-DE" sz="2400" dirty="0" err="1">
                <a:solidFill>
                  <a:srgbClr val="FFFF00"/>
                </a:solidFill>
              </a:rPr>
              <a:t>Cirrostratus-Bewölkung</a:t>
            </a:r>
            <a:r>
              <a:rPr lang="de-DE" sz="2400" dirty="0">
                <a:solidFill>
                  <a:srgbClr val="FFFF00"/>
                </a:solidFill>
              </a:rPr>
              <a:t> auf.</a:t>
            </a:r>
          </a:p>
        </p:txBody>
      </p:sp>
    </p:spTree>
  </p:cSld>
  <p:clrMapOvr>
    <a:masterClrMapping/>
  </p:clrMapOvr>
  <p:transition spd="slow" advClick="0" advTm="10000">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lken-online.de/images/wolken/cirrostratus/cirrostratus_fibratus.jpg"/>
          <p:cNvPicPr>
            <a:picLocks noChangeAspect="1" noChangeArrowheads="1"/>
          </p:cNvPicPr>
          <p:nvPr/>
        </p:nvPicPr>
        <p:blipFill>
          <a:blip r:embed="rId2" cstate="print"/>
          <a:srcRect/>
          <a:stretch>
            <a:fillRect/>
          </a:stretch>
        </p:blipFill>
        <p:spPr bwMode="auto">
          <a:xfrm>
            <a:off x="0" y="2"/>
            <a:ext cx="9191668" cy="6893751"/>
          </a:xfrm>
          <a:prstGeom prst="rect">
            <a:avLst/>
          </a:prstGeom>
          <a:noFill/>
        </p:spPr>
      </p:pic>
      <p:sp>
        <p:nvSpPr>
          <p:cNvPr id="3" name="Textfeld 2"/>
          <p:cNvSpPr txBox="1"/>
          <p:nvPr/>
        </p:nvSpPr>
        <p:spPr>
          <a:xfrm>
            <a:off x="137114" y="5229202"/>
            <a:ext cx="9054554" cy="2062103"/>
          </a:xfrm>
          <a:prstGeom prst="rect">
            <a:avLst/>
          </a:prstGeom>
          <a:noFill/>
        </p:spPr>
        <p:txBody>
          <a:bodyPr wrap="square" rtlCol="0">
            <a:spAutoFit/>
          </a:bodyPr>
          <a:lstStyle/>
          <a:p>
            <a:r>
              <a:rPr lang="de-DE" sz="3200" dirty="0"/>
              <a:t>Milchiger, lichtdurchlässiger Wolkenschleier aus Eiskristallen, der manchmal Halo-Erscheinungen um Mond und Sonne hervorruft.</a:t>
            </a:r>
          </a:p>
          <a:p>
            <a:endParaRPr lang="de-DE" sz="3200" dirty="0"/>
          </a:p>
        </p:txBody>
      </p:sp>
      <p:sp>
        <p:nvSpPr>
          <p:cNvPr id="4" name="Textfeld 3"/>
          <p:cNvSpPr txBox="1"/>
          <p:nvPr/>
        </p:nvSpPr>
        <p:spPr>
          <a:xfrm>
            <a:off x="142844" y="0"/>
            <a:ext cx="2772972" cy="707886"/>
          </a:xfrm>
          <a:prstGeom prst="rect">
            <a:avLst/>
          </a:prstGeom>
          <a:noFill/>
        </p:spPr>
        <p:txBody>
          <a:bodyPr wrap="square" rtlCol="0">
            <a:spAutoFit/>
          </a:bodyPr>
          <a:lstStyle/>
          <a:p>
            <a:r>
              <a:rPr lang="de-DE" sz="4000" dirty="0" err="1">
                <a:solidFill>
                  <a:srgbClr val="FF0000"/>
                </a:solidFill>
              </a:rPr>
              <a:t>Cirrostratus</a:t>
            </a:r>
            <a:endParaRPr lang="de-DE" sz="4000" dirty="0">
              <a:solidFill>
                <a:srgbClr val="FF0000"/>
              </a:solidFill>
            </a:endParaRP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36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olken-online.de/images/wolken/cirrostratus/cirrostratus_fibratus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251520" y="5780782"/>
            <a:ext cx="8999580" cy="1077218"/>
          </a:xfrm>
          <a:prstGeom prst="rect">
            <a:avLst/>
          </a:prstGeom>
          <a:noFill/>
        </p:spPr>
        <p:txBody>
          <a:bodyPr wrap="none" rtlCol="0">
            <a:spAutoFit/>
          </a:bodyPr>
          <a:lstStyle/>
          <a:p>
            <a:r>
              <a:rPr lang="de-DE" sz="3200" dirty="0">
                <a:solidFill>
                  <a:srgbClr val="FF0000"/>
                </a:solidFill>
                <a:latin typeface="Times New Roman" pitchFamily="18" charset="0"/>
                <a:cs typeface="Times New Roman" pitchFamily="18" charset="0"/>
              </a:rPr>
              <a:t>Die Sonne scheint durch diese dünne, hohe Eiswolke,</a:t>
            </a:r>
          </a:p>
          <a:p>
            <a:r>
              <a:rPr lang="de-DE" sz="3200" dirty="0">
                <a:solidFill>
                  <a:srgbClr val="FF0000"/>
                </a:solidFill>
                <a:latin typeface="Times New Roman" pitchFamily="18" charset="0"/>
                <a:cs typeface="Times New Roman" pitchFamily="18" charset="0"/>
              </a:rPr>
              <a:t>die eine faserige Struktur aufweist.</a:t>
            </a:r>
          </a:p>
        </p:txBody>
      </p:sp>
    </p:spTree>
  </p:cSld>
  <p:clrMapOvr>
    <a:masterClrMapping/>
  </p:clrMapOvr>
  <p:transition spd="slow" advClick="0" advTm="1000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wolken-online.de/images/wolken/cirrocumulus/cirrocumulus_lacunos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142844" y="142854"/>
            <a:ext cx="3504164" cy="830997"/>
          </a:xfrm>
          <a:prstGeom prst="rect">
            <a:avLst/>
          </a:prstGeom>
          <a:noFill/>
        </p:spPr>
        <p:txBody>
          <a:bodyPr wrap="none" rtlCol="0">
            <a:spAutoFit/>
          </a:bodyPr>
          <a:lstStyle/>
          <a:p>
            <a:r>
              <a:rPr lang="de-DE" sz="4800" dirty="0" err="1">
                <a:solidFill>
                  <a:srgbClr val="FF0000"/>
                </a:solidFill>
              </a:rPr>
              <a:t>Cirrocumulus</a:t>
            </a:r>
            <a:endParaRPr lang="de-DE" sz="4800" dirty="0">
              <a:solidFill>
                <a:srgbClr val="FF0000"/>
              </a:solidFill>
            </a:endParaRPr>
          </a:p>
        </p:txBody>
      </p:sp>
      <p:sp>
        <p:nvSpPr>
          <p:cNvPr id="4" name="Textfeld 3"/>
          <p:cNvSpPr txBox="1"/>
          <p:nvPr/>
        </p:nvSpPr>
        <p:spPr>
          <a:xfrm>
            <a:off x="29346" y="6093296"/>
            <a:ext cx="9265613" cy="523220"/>
          </a:xfrm>
          <a:prstGeom prst="rect">
            <a:avLst/>
          </a:prstGeom>
          <a:noFill/>
        </p:spPr>
        <p:txBody>
          <a:bodyPr wrap="none" rtlCol="0">
            <a:spAutoFit/>
          </a:bodyPr>
          <a:lstStyle/>
          <a:p>
            <a:r>
              <a:rPr lang="de-DE" sz="2800" dirty="0">
                <a:solidFill>
                  <a:srgbClr val="FF0000"/>
                </a:solidFill>
              </a:rPr>
              <a:t>Schäfchenwolke; Wolkenbänke aus kleinen, weißen Flöckchen.</a:t>
            </a:r>
          </a:p>
        </p:txBody>
      </p:sp>
    </p:spTree>
  </p:cSld>
  <p:clrMapOvr>
    <a:masterClrMapping/>
  </p:clrMapOvr>
  <p:transition spd="slow" advClick="0" advTm="10000">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wolken-online.de/images/wolken/cirrocumulus/cirrocumulus_floccus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214282" y="571480"/>
            <a:ext cx="6229926" cy="1569660"/>
          </a:xfrm>
          <a:prstGeom prst="rect">
            <a:avLst/>
          </a:prstGeom>
          <a:noFill/>
          <a:scene3d>
            <a:camera prst="perspectiveContrastingRightFacing"/>
            <a:lightRig rig="threePt" dir="t"/>
          </a:scene3d>
        </p:spPr>
        <p:txBody>
          <a:bodyPr wrap="square" rtlCol="0">
            <a:spAutoFit/>
          </a:bodyPr>
          <a:lstStyle/>
          <a:p>
            <a:r>
              <a:rPr lang="de-DE" sz="4800" dirty="0">
                <a:solidFill>
                  <a:srgbClr val="FF0000"/>
                </a:solidFill>
              </a:rPr>
              <a:t>Wie Flocken wirkt diese hohe Eiswolke!</a:t>
            </a:r>
          </a:p>
        </p:txBody>
      </p:sp>
    </p:spTree>
  </p:cSld>
  <p:clrMapOvr>
    <a:masterClrMapping/>
  </p:clrMapOvr>
  <p:transition spd="slow" advClick="0" advTm="10000">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lken-online.de/images/wolken/cirrocumulus/cirrocumulus_floccus_5.jpg"/>
          <p:cNvPicPr>
            <a:picLocks noChangeAspect="1" noChangeArrowheads="1"/>
          </p:cNvPicPr>
          <p:nvPr/>
        </p:nvPicPr>
        <p:blipFill>
          <a:blip r:embed="rId2" cstate="print"/>
          <a:srcRect/>
          <a:stretch>
            <a:fillRect/>
          </a:stretch>
        </p:blipFill>
        <p:spPr bwMode="auto">
          <a:xfrm>
            <a:off x="0" y="22101"/>
            <a:ext cx="9144000" cy="6858000"/>
          </a:xfrm>
          <a:prstGeom prst="rect">
            <a:avLst/>
          </a:prstGeom>
          <a:noFill/>
        </p:spPr>
      </p:pic>
      <p:sp>
        <p:nvSpPr>
          <p:cNvPr id="3" name="Textfeld 2"/>
          <p:cNvSpPr txBox="1"/>
          <p:nvPr/>
        </p:nvSpPr>
        <p:spPr>
          <a:xfrm>
            <a:off x="35498" y="4581128"/>
            <a:ext cx="7791685" cy="1569660"/>
          </a:xfrm>
          <a:prstGeom prst="rect">
            <a:avLst/>
          </a:prstGeom>
          <a:noFill/>
          <a:scene3d>
            <a:camera prst="isometricOffAxis2Left"/>
            <a:lightRig rig="threePt" dir="t"/>
          </a:scene3d>
        </p:spPr>
        <p:txBody>
          <a:bodyPr wrap="none" rtlCol="0">
            <a:spAutoFit/>
          </a:bodyPr>
          <a:lstStyle/>
          <a:p>
            <a:r>
              <a:rPr lang="de-DE" sz="4800" b="1" dirty="0">
                <a:solidFill>
                  <a:srgbClr val="FF0000"/>
                </a:solidFill>
              </a:rPr>
              <a:t>Auch hier sind flockenförmige</a:t>
            </a:r>
          </a:p>
          <a:p>
            <a:r>
              <a:rPr lang="de-DE" sz="4800" b="1" dirty="0">
                <a:solidFill>
                  <a:srgbClr val="FF0000"/>
                </a:solidFill>
              </a:rPr>
              <a:t> Strukturen erkennbar!</a:t>
            </a:r>
          </a:p>
        </p:txBody>
      </p:sp>
    </p:spTree>
  </p:cSld>
  <p:clrMapOvr>
    <a:masterClrMapping/>
  </p:clrMapOvr>
  <p:transition spd="slow" advClick="0" advTm="1000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Wolkenklassifikationen</a:t>
            </a:r>
          </a:p>
        </p:txBody>
      </p:sp>
      <p:sp>
        <p:nvSpPr>
          <p:cNvPr id="3" name="Untertitel 2"/>
          <p:cNvSpPr>
            <a:spLocks noGrp="1"/>
          </p:cNvSpPr>
          <p:nvPr>
            <p:ph type="subTitle" idx="1"/>
          </p:nvPr>
        </p:nvSpPr>
        <p:spPr>
          <a:xfrm>
            <a:off x="714348" y="3886200"/>
            <a:ext cx="7643866" cy="1752600"/>
          </a:xfrm>
        </p:spPr>
        <p:txBody>
          <a:bodyPr/>
          <a:lstStyle/>
          <a:p>
            <a:r>
              <a:rPr lang="de-DE" b="1" dirty="0">
                <a:solidFill>
                  <a:schemeClr val="tx2">
                    <a:lumMod val="60000"/>
                    <a:lumOff val="40000"/>
                  </a:schemeClr>
                </a:solidFill>
              </a:rPr>
              <a:t>Mittelhohe Wolken in Höhen von 2-7 km</a:t>
            </a:r>
            <a:endParaRPr lang="de-DE" dirty="0">
              <a:solidFill>
                <a:schemeClr val="tx2">
                  <a:lumMod val="60000"/>
                  <a:lumOff val="40000"/>
                </a:schemeClr>
              </a:solidFill>
            </a:endParaRPr>
          </a:p>
        </p:txBody>
      </p:sp>
    </p:spTree>
  </p:cSld>
  <p:clrMapOvr>
    <a:masterClrMapping/>
  </p:clrMapOvr>
  <p:transition spd="slow" advClick="0" advTm="10000">
    <p:wedge/>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Bildschirmpräsentation (4:3)</PresentationFormat>
  <Paragraphs>72</Paragraphs>
  <Slides>39</Slides>
  <Notes>2</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Calibri</vt:lpstr>
      <vt:lpstr>Times New Roman</vt:lpstr>
      <vt:lpstr>Larissa-Design</vt:lpstr>
      <vt:lpstr>Wolkenklassifikationen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Wolkenklassifikationen</vt:lpstr>
      <vt:lpstr>PowerPoint-Präsentation</vt:lpstr>
      <vt:lpstr>PowerPoint-Präsentation</vt:lpstr>
      <vt:lpstr>PowerPoint-Präsentation</vt:lpstr>
      <vt:lpstr>PowerPoint-Präsentation</vt:lpstr>
      <vt:lpstr>PowerPoint-Präsentation</vt:lpstr>
      <vt:lpstr>PowerPoint-Präsentation</vt:lpstr>
      <vt:lpstr>Wolkenklassifikationen</vt:lpstr>
      <vt:lpstr>PowerPoint-Präsentation</vt:lpstr>
      <vt:lpstr>PowerPoint-Präsentation</vt:lpstr>
      <vt:lpstr>PowerPoint-Präsentation</vt:lpstr>
      <vt:lpstr>PowerPoint-Präsentation</vt:lpstr>
      <vt:lpstr>PowerPoint-Präsentation</vt:lpstr>
      <vt:lpstr>PowerPoint-Präsentation</vt:lpstr>
      <vt:lpstr>Wolkenklassifikationen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Sonstige Himmelserscheinungen</vt:lpstr>
      <vt:lpstr>PowerPoint-Präsentation</vt:lpstr>
      <vt:lpstr>PowerPoint-Präsentation</vt:lpstr>
      <vt:lpstr>PowerPoint-Präsentation</vt:lpstr>
      <vt:lpstr>PowerPoint-Präsentation</vt:lpstr>
      <vt:lpstr>PowerPoint-Präsentation</vt:lpstr>
      <vt:lpstr>PowerPoint-Präsentation</vt:lpstr>
    </vt:vector>
  </TitlesOfParts>
  <Company>privat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Wolkenklassifikationen</dc:title>
  <dc:creator>Siegfried Schmidt</dc:creator>
  <cp:lastModifiedBy>Siegfried Schmidt</cp:lastModifiedBy>
  <cp:revision>39</cp:revision>
  <dcterms:created xsi:type="dcterms:W3CDTF">2007-09-29T09:46:11Z</dcterms:created>
  <dcterms:modified xsi:type="dcterms:W3CDTF">2025-05-23T16:32:46Z</dcterms:modified>
</cp:coreProperties>
</file>