
<file path=[Content_Types].xml><?xml version="1.0" encoding="utf-8"?>
<Types xmlns="http://schemas.openxmlformats.org/package/2006/content-types">
  <Default Extension="bin" ContentType="application/vnd.openxmlformats-officedocument.oleObject"/>
  <Default Extension="emf" ContentType="image/x-emf"/>
  <Default Extension="mp4" ContentType="video/mp4"/>
  <Default Extension="png" ContentType="image/png"/>
  <Default Extension="pptx" ContentType="application/vnd.openxmlformats-officedocument.presentationml.presentation"/>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sldIdLst>
    <p:sldId id="256" r:id="rId2"/>
    <p:sldId id="267" r:id="rId3"/>
    <p:sldId id="321" r:id="rId4"/>
    <p:sldId id="322" r:id="rId5"/>
    <p:sldId id="258" r:id="rId6"/>
    <p:sldId id="260" r:id="rId7"/>
    <p:sldId id="268" r:id="rId8"/>
    <p:sldId id="257" r:id="rId9"/>
    <p:sldId id="261" r:id="rId10"/>
    <p:sldId id="259" r:id="rId11"/>
    <p:sldId id="263" r:id="rId12"/>
    <p:sldId id="262" r:id="rId13"/>
    <p:sldId id="274" r:id="rId14"/>
    <p:sldId id="264" r:id="rId15"/>
    <p:sldId id="265" r:id="rId16"/>
    <p:sldId id="266" r:id="rId17"/>
    <p:sldId id="273" r:id="rId18"/>
    <p:sldId id="270" r:id="rId19"/>
    <p:sldId id="271" r:id="rId20"/>
    <p:sldId id="275" r:id="rId21"/>
    <p:sldId id="277" r:id="rId22"/>
    <p:sldId id="278" r:id="rId23"/>
    <p:sldId id="279" r:id="rId24"/>
    <p:sldId id="276" r:id="rId25"/>
    <p:sldId id="280" r:id="rId26"/>
    <p:sldId id="294" r:id="rId27"/>
    <p:sldId id="272" r:id="rId28"/>
    <p:sldId id="281" r:id="rId29"/>
    <p:sldId id="283" r:id="rId30"/>
    <p:sldId id="282" r:id="rId31"/>
    <p:sldId id="284" r:id="rId32"/>
    <p:sldId id="285" r:id="rId33"/>
    <p:sldId id="288" r:id="rId34"/>
    <p:sldId id="286" r:id="rId35"/>
    <p:sldId id="291" r:id="rId36"/>
    <p:sldId id="287" r:id="rId37"/>
    <p:sldId id="290" r:id="rId38"/>
    <p:sldId id="292" r:id="rId39"/>
    <p:sldId id="293" r:id="rId40"/>
    <p:sldId id="295" r:id="rId41"/>
    <p:sldId id="323" r:id="rId42"/>
    <p:sldId id="297" r:id="rId43"/>
    <p:sldId id="303" r:id="rId44"/>
    <p:sldId id="298" r:id="rId45"/>
    <p:sldId id="301" r:id="rId46"/>
    <p:sldId id="296" r:id="rId47"/>
    <p:sldId id="304" r:id="rId48"/>
    <p:sldId id="305" r:id="rId49"/>
    <p:sldId id="306" r:id="rId50"/>
    <p:sldId id="307" r:id="rId51"/>
    <p:sldId id="308" r:id="rId52"/>
    <p:sldId id="309" r:id="rId53"/>
    <p:sldId id="310" r:id="rId54"/>
    <p:sldId id="312" r:id="rId55"/>
    <p:sldId id="311" r:id="rId56"/>
    <p:sldId id="313" r:id="rId57"/>
    <p:sldId id="314" r:id="rId58"/>
    <p:sldId id="317" r:id="rId59"/>
    <p:sldId id="316" r:id="rId60"/>
    <p:sldId id="315" r:id="rId61"/>
    <p:sldId id="318" r:id="rId62"/>
    <p:sldId id="319" r:id="rId63"/>
    <p:sldId id="320" r:id="rId6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505E3EF-67EA-436B-97B2-0124C06EBD24}" styleName="Mittlere Formatvorlage 4 - Akz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93296810-A885-4BE3-A3E7-6D5BEEA58F35}" styleName="Mittlere Formatvorlage 2 - Akz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1" autoAdjust="0"/>
    <p:restoredTop sz="94660"/>
  </p:normalViewPr>
  <p:slideViewPr>
    <p:cSldViewPr snapToGrid="0" showGuides="1">
      <p:cViewPr varScale="1">
        <p:scale>
          <a:sx n="112" d="100"/>
          <a:sy n="112" d="100"/>
        </p:scale>
        <p:origin x="762"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E34797-80E6-4FA5-A29F-443BAC68DED0}" type="doc">
      <dgm:prSet loTypeId="urn:microsoft.com/office/officeart/2005/8/layout/orgChart1" loCatId="hierarchy" qsTypeId="urn:microsoft.com/office/officeart/2005/8/quickstyle/simple1" qsCatId="simple" csTypeId="urn:microsoft.com/office/officeart/2005/8/colors/accent1_2" csCatId="accent1" phldr="1"/>
      <dgm:spPr/>
    </dgm:pt>
    <dgm:pt modelId="{D39EDBAB-217F-4D63-AC3F-5E45B912845A}">
      <dgm:prSet custT="1"/>
      <dgm:spPr/>
      <dgm:t>
        <a:bodyPr/>
        <a:lstStyle/>
        <a:p>
          <a:pPr marR="0" algn="ctr" rtl="0"/>
          <a:r>
            <a:rPr lang="de-DE" sz="1800" b="1" baseline="0" dirty="0">
              <a:latin typeface="Calibri"/>
            </a:rPr>
            <a:t>Niederschlag</a:t>
          </a:r>
          <a:endParaRPr lang="de-DE" sz="1800" b="1" baseline="0" dirty="0">
            <a:latin typeface="Times New Roman"/>
          </a:endParaRPr>
        </a:p>
        <a:p>
          <a:pPr marR="0" algn="ctr" rtl="0"/>
          <a:r>
            <a:rPr lang="de-DE" sz="1800" b="1" baseline="0" dirty="0">
              <a:latin typeface="Calibri"/>
            </a:rPr>
            <a:t>in</a:t>
          </a:r>
        </a:p>
        <a:p>
          <a:pPr marR="0" algn="ctr" rtl="0"/>
          <a:r>
            <a:rPr lang="de-DE" sz="1800" b="1" baseline="0" dirty="0">
              <a:latin typeface="Calibri"/>
            </a:rPr>
            <a:t>flüssiger Form</a:t>
          </a:r>
          <a:endParaRPr lang="de-DE" sz="1800" dirty="0"/>
        </a:p>
      </dgm:t>
    </dgm:pt>
    <dgm:pt modelId="{095734E7-23F7-413C-A092-8018203E6084}" type="parTrans" cxnId="{D357A613-E6B3-4490-921C-7EC31E1FFEAE}">
      <dgm:prSet/>
      <dgm:spPr/>
      <dgm:t>
        <a:bodyPr/>
        <a:lstStyle/>
        <a:p>
          <a:endParaRPr lang="de-DE" sz="1800"/>
        </a:p>
      </dgm:t>
    </dgm:pt>
    <dgm:pt modelId="{7302310C-6A94-4EBC-AD96-4FA7626A3B5A}" type="sibTrans" cxnId="{D357A613-E6B3-4490-921C-7EC31E1FFEAE}">
      <dgm:prSet/>
      <dgm:spPr/>
      <dgm:t>
        <a:bodyPr/>
        <a:lstStyle/>
        <a:p>
          <a:endParaRPr lang="de-DE" sz="1800"/>
        </a:p>
      </dgm:t>
    </dgm:pt>
    <dgm:pt modelId="{339C4AF7-1347-42A1-BEAA-A2DDED62637B}">
      <dgm:prSet custT="1"/>
      <dgm:spPr/>
      <dgm:t>
        <a:bodyPr/>
        <a:lstStyle/>
        <a:p>
          <a:pPr marR="0" algn="ctr" rtl="0"/>
          <a:r>
            <a:rPr lang="de-DE" sz="1800" b="1" baseline="0" dirty="0">
              <a:latin typeface="Calibri"/>
            </a:rPr>
            <a:t>Sprühregen</a:t>
          </a:r>
          <a:endParaRPr lang="de-DE" sz="1800" b="1" baseline="0" dirty="0">
            <a:latin typeface="Times New Roman"/>
          </a:endParaRPr>
        </a:p>
        <a:p>
          <a:pPr marR="0" algn="ctr" rtl="0"/>
          <a:r>
            <a:rPr lang="de-DE" sz="1800" baseline="0" dirty="0">
              <a:latin typeface="Calibri"/>
            </a:rPr>
            <a:t>Hat einen Tropfendurchmesser von &lt; 0,5mm</a:t>
          </a:r>
          <a:r>
            <a:rPr lang="de-DE" sz="1800" baseline="0" dirty="0">
              <a:latin typeface="Times New Roman"/>
            </a:rPr>
            <a:t>.</a:t>
          </a:r>
          <a:endParaRPr lang="de-DE" sz="1800" dirty="0"/>
        </a:p>
      </dgm:t>
    </dgm:pt>
    <dgm:pt modelId="{26CE8D93-B3BC-4262-B1F0-A262001A2ED7}" type="parTrans" cxnId="{A3415EFB-486C-4035-ABCC-98829B0554E9}">
      <dgm:prSet/>
      <dgm:spPr/>
      <dgm:t>
        <a:bodyPr/>
        <a:lstStyle/>
        <a:p>
          <a:endParaRPr lang="de-DE" sz="1800"/>
        </a:p>
      </dgm:t>
    </dgm:pt>
    <dgm:pt modelId="{EDC9BC0E-804B-4527-B874-E76D54127165}" type="sibTrans" cxnId="{A3415EFB-486C-4035-ABCC-98829B0554E9}">
      <dgm:prSet/>
      <dgm:spPr/>
      <dgm:t>
        <a:bodyPr/>
        <a:lstStyle/>
        <a:p>
          <a:endParaRPr lang="de-DE" sz="1800"/>
        </a:p>
      </dgm:t>
    </dgm:pt>
    <dgm:pt modelId="{6DF0773D-6DC0-47E0-9BC9-853791C75F0F}">
      <dgm:prSet custT="1"/>
      <dgm:spPr/>
      <dgm:t>
        <a:bodyPr/>
        <a:lstStyle/>
        <a:p>
          <a:pPr marR="0" algn="ctr" rtl="0"/>
          <a:r>
            <a:rPr lang="de-DE" sz="1800" b="1" baseline="0">
              <a:latin typeface="Calibri"/>
            </a:rPr>
            <a:t>Regen</a:t>
          </a:r>
          <a:endParaRPr lang="de-DE" sz="1800" b="1" baseline="0">
            <a:latin typeface="Times New Roman"/>
          </a:endParaRPr>
        </a:p>
        <a:p>
          <a:pPr marR="0" algn="ctr" rtl="0"/>
          <a:r>
            <a:rPr lang="de-DE" sz="1800" baseline="0">
              <a:latin typeface="Calibri"/>
            </a:rPr>
            <a:t>Hat einen Tropfendurchmesser von über 0,5 – 5mm.</a:t>
          </a:r>
          <a:endParaRPr lang="de-DE" sz="1800"/>
        </a:p>
      </dgm:t>
    </dgm:pt>
    <dgm:pt modelId="{EEC54E5F-75BE-485D-9E42-8EE7D061EE33}" type="parTrans" cxnId="{4DBF267E-29C3-4655-BB9E-CBA87DB8CA07}">
      <dgm:prSet/>
      <dgm:spPr/>
      <dgm:t>
        <a:bodyPr/>
        <a:lstStyle/>
        <a:p>
          <a:endParaRPr lang="de-DE" sz="1800"/>
        </a:p>
      </dgm:t>
    </dgm:pt>
    <dgm:pt modelId="{F95EFC5F-D1C3-40B7-B8A2-7438BDF67CF6}" type="sibTrans" cxnId="{4DBF267E-29C3-4655-BB9E-CBA87DB8CA07}">
      <dgm:prSet/>
      <dgm:spPr/>
      <dgm:t>
        <a:bodyPr/>
        <a:lstStyle/>
        <a:p>
          <a:endParaRPr lang="de-DE" sz="1800"/>
        </a:p>
      </dgm:t>
    </dgm:pt>
    <dgm:pt modelId="{7E8BC7FE-5589-44E3-9502-79B4D92C24AB}">
      <dgm:prSet custT="1"/>
      <dgm:spPr/>
      <dgm:t>
        <a:bodyPr/>
        <a:lstStyle/>
        <a:p>
          <a:pPr marR="0" algn="ctr" rtl="0"/>
          <a:r>
            <a:rPr lang="de-DE" sz="1800" b="1" baseline="0">
              <a:latin typeface="Calibri"/>
            </a:rPr>
            <a:t>Starkregen</a:t>
          </a:r>
          <a:endParaRPr lang="de-DE" sz="1800" b="1" baseline="0">
            <a:latin typeface="Times New Roman"/>
          </a:endParaRPr>
        </a:p>
        <a:p>
          <a:pPr marR="0" algn="ctr" rtl="0"/>
          <a:r>
            <a:rPr lang="de-DE" sz="1800" baseline="0">
              <a:latin typeface="Calibri"/>
            </a:rPr>
            <a:t>(Wolkenbruch)</a:t>
          </a:r>
        </a:p>
        <a:p>
          <a:pPr marR="0" algn="ctr" rtl="0"/>
          <a:r>
            <a:rPr lang="de-DE" sz="1800" baseline="0">
              <a:latin typeface="Calibri"/>
            </a:rPr>
            <a:t>Der Maximaldurchmesser </a:t>
          </a:r>
        </a:p>
        <a:p>
          <a:pPr marR="0" algn="ctr" rtl="0"/>
          <a:r>
            <a:rPr lang="de-DE" sz="1800" baseline="0">
              <a:latin typeface="Calibri"/>
            </a:rPr>
            <a:t>beträgt bis zu 8mm.</a:t>
          </a:r>
          <a:endParaRPr lang="de-DE" sz="1800"/>
        </a:p>
      </dgm:t>
    </dgm:pt>
    <dgm:pt modelId="{20E1640B-9481-4232-8555-962B5FF361D4}" type="parTrans" cxnId="{CC8523CE-030F-49FD-B009-50D60CBC1C0D}">
      <dgm:prSet/>
      <dgm:spPr/>
      <dgm:t>
        <a:bodyPr/>
        <a:lstStyle/>
        <a:p>
          <a:endParaRPr lang="de-DE" sz="1800"/>
        </a:p>
      </dgm:t>
    </dgm:pt>
    <dgm:pt modelId="{2A305DC4-C4CE-402C-B0DF-66056885C80A}" type="sibTrans" cxnId="{CC8523CE-030F-49FD-B009-50D60CBC1C0D}">
      <dgm:prSet/>
      <dgm:spPr/>
      <dgm:t>
        <a:bodyPr/>
        <a:lstStyle/>
        <a:p>
          <a:endParaRPr lang="de-DE" sz="1800"/>
        </a:p>
      </dgm:t>
    </dgm:pt>
    <dgm:pt modelId="{857A156D-9B6B-4C75-8437-9A4686686FB6}" type="pres">
      <dgm:prSet presAssocID="{A5E34797-80E6-4FA5-A29F-443BAC68DED0}" presName="hierChild1" presStyleCnt="0">
        <dgm:presLayoutVars>
          <dgm:orgChart val="1"/>
          <dgm:chPref val="1"/>
          <dgm:dir/>
          <dgm:animOne val="branch"/>
          <dgm:animLvl val="lvl"/>
          <dgm:resizeHandles/>
        </dgm:presLayoutVars>
      </dgm:prSet>
      <dgm:spPr/>
    </dgm:pt>
    <dgm:pt modelId="{01DFC997-DEA8-4D5D-ACD3-6D03F438AA09}" type="pres">
      <dgm:prSet presAssocID="{D39EDBAB-217F-4D63-AC3F-5E45B912845A}" presName="hierRoot1" presStyleCnt="0">
        <dgm:presLayoutVars>
          <dgm:hierBranch/>
        </dgm:presLayoutVars>
      </dgm:prSet>
      <dgm:spPr/>
    </dgm:pt>
    <dgm:pt modelId="{C6B8E918-EB22-459B-BC49-113369BFB04A}" type="pres">
      <dgm:prSet presAssocID="{D39EDBAB-217F-4D63-AC3F-5E45B912845A}" presName="rootComposite1" presStyleCnt="0"/>
      <dgm:spPr/>
    </dgm:pt>
    <dgm:pt modelId="{658332F4-9440-4247-94EE-09A840FF4861}" type="pres">
      <dgm:prSet presAssocID="{D39EDBAB-217F-4D63-AC3F-5E45B912845A}" presName="rootText1" presStyleLbl="node0" presStyleIdx="0" presStyleCnt="1">
        <dgm:presLayoutVars>
          <dgm:chPref val="3"/>
        </dgm:presLayoutVars>
      </dgm:prSet>
      <dgm:spPr/>
    </dgm:pt>
    <dgm:pt modelId="{31F17B7A-8F66-4B4C-83FD-C21A48A17381}" type="pres">
      <dgm:prSet presAssocID="{D39EDBAB-217F-4D63-AC3F-5E45B912845A}" presName="rootConnector1" presStyleLbl="node1" presStyleIdx="0" presStyleCnt="0"/>
      <dgm:spPr/>
    </dgm:pt>
    <dgm:pt modelId="{5B61AC71-951C-4F57-BEF0-7DC786370660}" type="pres">
      <dgm:prSet presAssocID="{D39EDBAB-217F-4D63-AC3F-5E45B912845A}" presName="hierChild2" presStyleCnt="0"/>
      <dgm:spPr/>
    </dgm:pt>
    <dgm:pt modelId="{C6546025-7DB5-4860-8056-FF4C6004679E}" type="pres">
      <dgm:prSet presAssocID="{26CE8D93-B3BC-4262-B1F0-A262001A2ED7}" presName="Name35" presStyleLbl="parChTrans1D2" presStyleIdx="0" presStyleCnt="3"/>
      <dgm:spPr/>
    </dgm:pt>
    <dgm:pt modelId="{9B226E99-3228-45C8-A3AB-F99C0C049074}" type="pres">
      <dgm:prSet presAssocID="{339C4AF7-1347-42A1-BEAA-A2DDED62637B}" presName="hierRoot2" presStyleCnt="0">
        <dgm:presLayoutVars>
          <dgm:hierBranch/>
        </dgm:presLayoutVars>
      </dgm:prSet>
      <dgm:spPr/>
    </dgm:pt>
    <dgm:pt modelId="{FA1D4E98-97DF-4C0A-ABF1-0D6BEC2D2C6C}" type="pres">
      <dgm:prSet presAssocID="{339C4AF7-1347-42A1-BEAA-A2DDED62637B}" presName="rootComposite" presStyleCnt="0"/>
      <dgm:spPr/>
    </dgm:pt>
    <dgm:pt modelId="{2FBD3BD9-FD0D-429E-AF52-688DC8A30D57}" type="pres">
      <dgm:prSet presAssocID="{339C4AF7-1347-42A1-BEAA-A2DDED62637B}" presName="rootText" presStyleLbl="node2" presStyleIdx="0" presStyleCnt="3">
        <dgm:presLayoutVars>
          <dgm:chPref val="3"/>
        </dgm:presLayoutVars>
      </dgm:prSet>
      <dgm:spPr/>
    </dgm:pt>
    <dgm:pt modelId="{B6B28AC3-9036-4AB8-98F9-F13FE65E4091}" type="pres">
      <dgm:prSet presAssocID="{339C4AF7-1347-42A1-BEAA-A2DDED62637B}" presName="rootConnector" presStyleLbl="node2" presStyleIdx="0" presStyleCnt="3"/>
      <dgm:spPr/>
    </dgm:pt>
    <dgm:pt modelId="{1AD7D1D0-0AB0-4F82-A157-A7CE2EE3EABF}" type="pres">
      <dgm:prSet presAssocID="{339C4AF7-1347-42A1-BEAA-A2DDED62637B}" presName="hierChild4" presStyleCnt="0"/>
      <dgm:spPr/>
    </dgm:pt>
    <dgm:pt modelId="{781CD638-F623-4BF2-B9B9-4BDE6FD566DB}" type="pres">
      <dgm:prSet presAssocID="{339C4AF7-1347-42A1-BEAA-A2DDED62637B}" presName="hierChild5" presStyleCnt="0"/>
      <dgm:spPr/>
    </dgm:pt>
    <dgm:pt modelId="{D01E47DE-F112-4262-8D58-5A22F81A1814}" type="pres">
      <dgm:prSet presAssocID="{EEC54E5F-75BE-485D-9E42-8EE7D061EE33}" presName="Name35" presStyleLbl="parChTrans1D2" presStyleIdx="1" presStyleCnt="3"/>
      <dgm:spPr/>
    </dgm:pt>
    <dgm:pt modelId="{0AE6F8E1-7CDE-46BD-94EF-6FF88F5FB9C1}" type="pres">
      <dgm:prSet presAssocID="{6DF0773D-6DC0-47E0-9BC9-853791C75F0F}" presName="hierRoot2" presStyleCnt="0">
        <dgm:presLayoutVars>
          <dgm:hierBranch/>
        </dgm:presLayoutVars>
      </dgm:prSet>
      <dgm:spPr/>
    </dgm:pt>
    <dgm:pt modelId="{82685308-77B2-46C6-B7F7-F2BE9F6DD309}" type="pres">
      <dgm:prSet presAssocID="{6DF0773D-6DC0-47E0-9BC9-853791C75F0F}" presName="rootComposite" presStyleCnt="0"/>
      <dgm:spPr/>
    </dgm:pt>
    <dgm:pt modelId="{62295F21-D1F8-46AC-9272-37EE64D9244C}" type="pres">
      <dgm:prSet presAssocID="{6DF0773D-6DC0-47E0-9BC9-853791C75F0F}" presName="rootText" presStyleLbl="node2" presStyleIdx="1" presStyleCnt="3">
        <dgm:presLayoutVars>
          <dgm:chPref val="3"/>
        </dgm:presLayoutVars>
      </dgm:prSet>
      <dgm:spPr/>
    </dgm:pt>
    <dgm:pt modelId="{3ACC0F9C-BAF4-4B2A-8889-6340CF9298D1}" type="pres">
      <dgm:prSet presAssocID="{6DF0773D-6DC0-47E0-9BC9-853791C75F0F}" presName="rootConnector" presStyleLbl="node2" presStyleIdx="1" presStyleCnt="3"/>
      <dgm:spPr/>
    </dgm:pt>
    <dgm:pt modelId="{2EA76470-5CB5-460D-89A8-0E59E417A2B4}" type="pres">
      <dgm:prSet presAssocID="{6DF0773D-6DC0-47E0-9BC9-853791C75F0F}" presName="hierChild4" presStyleCnt="0"/>
      <dgm:spPr/>
    </dgm:pt>
    <dgm:pt modelId="{AD694817-C07D-49E8-977A-40858AEB1CBB}" type="pres">
      <dgm:prSet presAssocID="{6DF0773D-6DC0-47E0-9BC9-853791C75F0F}" presName="hierChild5" presStyleCnt="0"/>
      <dgm:spPr/>
    </dgm:pt>
    <dgm:pt modelId="{3DFD156A-542E-48F3-A3F9-C1EBCE17502A}" type="pres">
      <dgm:prSet presAssocID="{20E1640B-9481-4232-8555-962B5FF361D4}" presName="Name35" presStyleLbl="parChTrans1D2" presStyleIdx="2" presStyleCnt="3"/>
      <dgm:spPr/>
    </dgm:pt>
    <dgm:pt modelId="{61DA5DED-3CC9-43A4-BD54-CDCC38DEF907}" type="pres">
      <dgm:prSet presAssocID="{7E8BC7FE-5589-44E3-9502-79B4D92C24AB}" presName="hierRoot2" presStyleCnt="0">
        <dgm:presLayoutVars>
          <dgm:hierBranch/>
        </dgm:presLayoutVars>
      </dgm:prSet>
      <dgm:spPr/>
    </dgm:pt>
    <dgm:pt modelId="{6EBEF336-27F6-464D-9DBF-0241F3FAE477}" type="pres">
      <dgm:prSet presAssocID="{7E8BC7FE-5589-44E3-9502-79B4D92C24AB}" presName="rootComposite" presStyleCnt="0"/>
      <dgm:spPr/>
    </dgm:pt>
    <dgm:pt modelId="{C2C55BB7-34A3-437B-AE80-4B683A63C378}" type="pres">
      <dgm:prSet presAssocID="{7E8BC7FE-5589-44E3-9502-79B4D92C24AB}" presName="rootText" presStyleLbl="node2" presStyleIdx="2" presStyleCnt="3">
        <dgm:presLayoutVars>
          <dgm:chPref val="3"/>
        </dgm:presLayoutVars>
      </dgm:prSet>
      <dgm:spPr/>
    </dgm:pt>
    <dgm:pt modelId="{C6C158F4-8FC8-4315-98C0-215AE4F5A811}" type="pres">
      <dgm:prSet presAssocID="{7E8BC7FE-5589-44E3-9502-79B4D92C24AB}" presName="rootConnector" presStyleLbl="node2" presStyleIdx="2" presStyleCnt="3"/>
      <dgm:spPr/>
    </dgm:pt>
    <dgm:pt modelId="{02996DD2-7E8D-4D93-93B0-CF983E322FFC}" type="pres">
      <dgm:prSet presAssocID="{7E8BC7FE-5589-44E3-9502-79B4D92C24AB}" presName="hierChild4" presStyleCnt="0"/>
      <dgm:spPr/>
    </dgm:pt>
    <dgm:pt modelId="{EAF1FF99-1484-4B73-8BF2-7AC10D410F9E}" type="pres">
      <dgm:prSet presAssocID="{7E8BC7FE-5589-44E3-9502-79B4D92C24AB}" presName="hierChild5" presStyleCnt="0"/>
      <dgm:spPr/>
    </dgm:pt>
    <dgm:pt modelId="{5240EC3E-9E45-46FB-932D-11CE2ADAA4BB}" type="pres">
      <dgm:prSet presAssocID="{D39EDBAB-217F-4D63-AC3F-5E45B912845A}" presName="hierChild3" presStyleCnt="0"/>
      <dgm:spPr/>
    </dgm:pt>
  </dgm:ptLst>
  <dgm:cxnLst>
    <dgm:cxn modelId="{D357A613-E6B3-4490-921C-7EC31E1FFEAE}" srcId="{A5E34797-80E6-4FA5-A29F-443BAC68DED0}" destId="{D39EDBAB-217F-4D63-AC3F-5E45B912845A}" srcOrd="0" destOrd="0" parTransId="{095734E7-23F7-413C-A092-8018203E6084}" sibTransId="{7302310C-6A94-4EBC-AD96-4FA7626A3B5A}"/>
    <dgm:cxn modelId="{0F213360-E33E-4245-94A4-7191DE16CF28}" type="presOf" srcId="{26CE8D93-B3BC-4262-B1F0-A262001A2ED7}" destId="{C6546025-7DB5-4860-8056-FF4C6004679E}" srcOrd="0" destOrd="0" presId="urn:microsoft.com/office/officeart/2005/8/layout/orgChart1"/>
    <dgm:cxn modelId="{A854E068-6EC2-4C83-A165-F91559FCF0B9}" type="presOf" srcId="{A5E34797-80E6-4FA5-A29F-443BAC68DED0}" destId="{857A156D-9B6B-4C75-8437-9A4686686FB6}" srcOrd="0" destOrd="0" presId="urn:microsoft.com/office/officeart/2005/8/layout/orgChart1"/>
    <dgm:cxn modelId="{DC9CF568-128E-4779-98F8-6A22C2B5F111}" type="presOf" srcId="{6DF0773D-6DC0-47E0-9BC9-853791C75F0F}" destId="{3ACC0F9C-BAF4-4B2A-8889-6340CF9298D1}" srcOrd="1" destOrd="0" presId="urn:microsoft.com/office/officeart/2005/8/layout/orgChart1"/>
    <dgm:cxn modelId="{5F3F4170-7488-429F-8399-5BF13C71EB8F}" type="presOf" srcId="{20E1640B-9481-4232-8555-962B5FF361D4}" destId="{3DFD156A-542E-48F3-A3F9-C1EBCE17502A}" srcOrd="0" destOrd="0" presId="urn:microsoft.com/office/officeart/2005/8/layout/orgChart1"/>
    <dgm:cxn modelId="{4DBF267E-29C3-4655-BB9E-CBA87DB8CA07}" srcId="{D39EDBAB-217F-4D63-AC3F-5E45B912845A}" destId="{6DF0773D-6DC0-47E0-9BC9-853791C75F0F}" srcOrd="1" destOrd="0" parTransId="{EEC54E5F-75BE-485D-9E42-8EE7D061EE33}" sibTransId="{F95EFC5F-D1C3-40B7-B8A2-7438BDF67CF6}"/>
    <dgm:cxn modelId="{62174D99-D5CD-4446-A97C-96DE03E939F2}" type="presOf" srcId="{7E8BC7FE-5589-44E3-9502-79B4D92C24AB}" destId="{C6C158F4-8FC8-4315-98C0-215AE4F5A811}" srcOrd="1" destOrd="0" presId="urn:microsoft.com/office/officeart/2005/8/layout/orgChart1"/>
    <dgm:cxn modelId="{A5888D9A-192C-48D4-BA05-85698CDE91BE}" type="presOf" srcId="{339C4AF7-1347-42A1-BEAA-A2DDED62637B}" destId="{B6B28AC3-9036-4AB8-98F9-F13FE65E4091}" srcOrd="1" destOrd="0" presId="urn:microsoft.com/office/officeart/2005/8/layout/orgChart1"/>
    <dgm:cxn modelId="{9DAA18AF-E1A7-4FFB-A0D5-A64426B153C4}" type="presOf" srcId="{D39EDBAB-217F-4D63-AC3F-5E45B912845A}" destId="{658332F4-9440-4247-94EE-09A840FF4861}" srcOrd="0" destOrd="0" presId="urn:microsoft.com/office/officeart/2005/8/layout/orgChart1"/>
    <dgm:cxn modelId="{06EC91B0-C2D3-40B3-8D4C-9816CB835537}" type="presOf" srcId="{339C4AF7-1347-42A1-BEAA-A2DDED62637B}" destId="{2FBD3BD9-FD0D-429E-AF52-688DC8A30D57}" srcOrd="0" destOrd="0" presId="urn:microsoft.com/office/officeart/2005/8/layout/orgChart1"/>
    <dgm:cxn modelId="{B12AC2BD-2F74-4A42-99D5-556AA53A8A31}" type="presOf" srcId="{6DF0773D-6DC0-47E0-9BC9-853791C75F0F}" destId="{62295F21-D1F8-46AC-9272-37EE64D9244C}" srcOrd="0" destOrd="0" presId="urn:microsoft.com/office/officeart/2005/8/layout/orgChart1"/>
    <dgm:cxn modelId="{EE39B7C4-F78A-45EA-93B8-F987F21F5C79}" type="presOf" srcId="{D39EDBAB-217F-4D63-AC3F-5E45B912845A}" destId="{31F17B7A-8F66-4B4C-83FD-C21A48A17381}" srcOrd="1" destOrd="0" presId="urn:microsoft.com/office/officeart/2005/8/layout/orgChart1"/>
    <dgm:cxn modelId="{CC8523CE-030F-49FD-B009-50D60CBC1C0D}" srcId="{D39EDBAB-217F-4D63-AC3F-5E45B912845A}" destId="{7E8BC7FE-5589-44E3-9502-79B4D92C24AB}" srcOrd="2" destOrd="0" parTransId="{20E1640B-9481-4232-8555-962B5FF361D4}" sibTransId="{2A305DC4-C4CE-402C-B0DF-66056885C80A}"/>
    <dgm:cxn modelId="{C91CAFE5-B02F-4677-9886-6A118FB55416}" type="presOf" srcId="{EEC54E5F-75BE-485D-9E42-8EE7D061EE33}" destId="{D01E47DE-F112-4262-8D58-5A22F81A1814}" srcOrd="0" destOrd="0" presId="urn:microsoft.com/office/officeart/2005/8/layout/orgChart1"/>
    <dgm:cxn modelId="{12CF5FE7-9016-4F9C-8AD8-737F3C4564E5}" type="presOf" srcId="{7E8BC7FE-5589-44E3-9502-79B4D92C24AB}" destId="{C2C55BB7-34A3-437B-AE80-4B683A63C378}" srcOrd="0" destOrd="0" presId="urn:microsoft.com/office/officeart/2005/8/layout/orgChart1"/>
    <dgm:cxn modelId="{A3415EFB-486C-4035-ABCC-98829B0554E9}" srcId="{D39EDBAB-217F-4D63-AC3F-5E45B912845A}" destId="{339C4AF7-1347-42A1-BEAA-A2DDED62637B}" srcOrd="0" destOrd="0" parTransId="{26CE8D93-B3BC-4262-B1F0-A262001A2ED7}" sibTransId="{EDC9BC0E-804B-4527-B874-E76D54127165}"/>
    <dgm:cxn modelId="{88DDF7CA-06C4-4E1E-8567-EABF0AA54478}" type="presParOf" srcId="{857A156D-9B6B-4C75-8437-9A4686686FB6}" destId="{01DFC997-DEA8-4D5D-ACD3-6D03F438AA09}" srcOrd="0" destOrd="0" presId="urn:microsoft.com/office/officeart/2005/8/layout/orgChart1"/>
    <dgm:cxn modelId="{6FA6CFA8-A44F-48D0-95BD-F905D1966AB8}" type="presParOf" srcId="{01DFC997-DEA8-4D5D-ACD3-6D03F438AA09}" destId="{C6B8E918-EB22-459B-BC49-113369BFB04A}" srcOrd="0" destOrd="0" presId="urn:microsoft.com/office/officeart/2005/8/layout/orgChart1"/>
    <dgm:cxn modelId="{68125DAC-EFAC-4378-B035-C3D6158A7813}" type="presParOf" srcId="{C6B8E918-EB22-459B-BC49-113369BFB04A}" destId="{658332F4-9440-4247-94EE-09A840FF4861}" srcOrd="0" destOrd="0" presId="urn:microsoft.com/office/officeart/2005/8/layout/orgChart1"/>
    <dgm:cxn modelId="{2DDE233F-452B-40EB-A6B1-4D78F9C58DE1}" type="presParOf" srcId="{C6B8E918-EB22-459B-BC49-113369BFB04A}" destId="{31F17B7A-8F66-4B4C-83FD-C21A48A17381}" srcOrd="1" destOrd="0" presId="urn:microsoft.com/office/officeart/2005/8/layout/orgChart1"/>
    <dgm:cxn modelId="{E0EF39CA-9E6D-4171-BCBE-76329234903F}" type="presParOf" srcId="{01DFC997-DEA8-4D5D-ACD3-6D03F438AA09}" destId="{5B61AC71-951C-4F57-BEF0-7DC786370660}" srcOrd="1" destOrd="0" presId="urn:microsoft.com/office/officeart/2005/8/layout/orgChart1"/>
    <dgm:cxn modelId="{13E51DF8-E9B5-4759-A255-20AD47F73A55}" type="presParOf" srcId="{5B61AC71-951C-4F57-BEF0-7DC786370660}" destId="{C6546025-7DB5-4860-8056-FF4C6004679E}" srcOrd="0" destOrd="0" presId="urn:microsoft.com/office/officeart/2005/8/layout/orgChart1"/>
    <dgm:cxn modelId="{30960CBF-0CAB-4873-A2DB-51B011B9233B}" type="presParOf" srcId="{5B61AC71-951C-4F57-BEF0-7DC786370660}" destId="{9B226E99-3228-45C8-A3AB-F99C0C049074}" srcOrd="1" destOrd="0" presId="urn:microsoft.com/office/officeart/2005/8/layout/orgChart1"/>
    <dgm:cxn modelId="{2720FEFD-6751-4AF6-9DFF-0FA21D567739}" type="presParOf" srcId="{9B226E99-3228-45C8-A3AB-F99C0C049074}" destId="{FA1D4E98-97DF-4C0A-ABF1-0D6BEC2D2C6C}" srcOrd="0" destOrd="0" presId="urn:microsoft.com/office/officeart/2005/8/layout/orgChart1"/>
    <dgm:cxn modelId="{9B3E90C3-6F6A-470F-BE62-3A9EC5B7A6F9}" type="presParOf" srcId="{FA1D4E98-97DF-4C0A-ABF1-0D6BEC2D2C6C}" destId="{2FBD3BD9-FD0D-429E-AF52-688DC8A30D57}" srcOrd="0" destOrd="0" presId="urn:microsoft.com/office/officeart/2005/8/layout/orgChart1"/>
    <dgm:cxn modelId="{60E10929-4FEC-4D0D-971F-C595253868D8}" type="presParOf" srcId="{FA1D4E98-97DF-4C0A-ABF1-0D6BEC2D2C6C}" destId="{B6B28AC3-9036-4AB8-98F9-F13FE65E4091}" srcOrd="1" destOrd="0" presId="urn:microsoft.com/office/officeart/2005/8/layout/orgChart1"/>
    <dgm:cxn modelId="{4F7BEC69-7DCC-49EF-8605-24EF0BEBA846}" type="presParOf" srcId="{9B226E99-3228-45C8-A3AB-F99C0C049074}" destId="{1AD7D1D0-0AB0-4F82-A157-A7CE2EE3EABF}" srcOrd="1" destOrd="0" presId="urn:microsoft.com/office/officeart/2005/8/layout/orgChart1"/>
    <dgm:cxn modelId="{D5074274-BE46-4A05-9859-189AED709399}" type="presParOf" srcId="{9B226E99-3228-45C8-A3AB-F99C0C049074}" destId="{781CD638-F623-4BF2-B9B9-4BDE6FD566DB}" srcOrd="2" destOrd="0" presId="urn:microsoft.com/office/officeart/2005/8/layout/orgChart1"/>
    <dgm:cxn modelId="{9B23D13B-E3B7-4B48-9526-3213DC5D74CF}" type="presParOf" srcId="{5B61AC71-951C-4F57-BEF0-7DC786370660}" destId="{D01E47DE-F112-4262-8D58-5A22F81A1814}" srcOrd="2" destOrd="0" presId="urn:microsoft.com/office/officeart/2005/8/layout/orgChart1"/>
    <dgm:cxn modelId="{C098C391-0B22-4FEB-85B6-0BC23FD1F124}" type="presParOf" srcId="{5B61AC71-951C-4F57-BEF0-7DC786370660}" destId="{0AE6F8E1-7CDE-46BD-94EF-6FF88F5FB9C1}" srcOrd="3" destOrd="0" presId="urn:microsoft.com/office/officeart/2005/8/layout/orgChart1"/>
    <dgm:cxn modelId="{8D3FBACA-2390-4CF0-922F-FACDD67C25F9}" type="presParOf" srcId="{0AE6F8E1-7CDE-46BD-94EF-6FF88F5FB9C1}" destId="{82685308-77B2-46C6-B7F7-F2BE9F6DD309}" srcOrd="0" destOrd="0" presId="urn:microsoft.com/office/officeart/2005/8/layout/orgChart1"/>
    <dgm:cxn modelId="{54EEF121-D010-4683-8081-CEE1D46E576B}" type="presParOf" srcId="{82685308-77B2-46C6-B7F7-F2BE9F6DD309}" destId="{62295F21-D1F8-46AC-9272-37EE64D9244C}" srcOrd="0" destOrd="0" presId="urn:microsoft.com/office/officeart/2005/8/layout/orgChart1"/>
    <dgm:cxn modelId="{D5A70C54-D05B-49F9-A6D9-3BC5CAC45DC1}" type="presParOf" srcId="{82685308-77B2-46C6-B7F7-F2BE9F6DD309}" destId="{3ACC0F9C-BAF4-4B2A-8889-6340CF9298D1}" srcOrd="1" destOrd="0" presId="urn:microsoft.com/office/officeart/2005/8/layout/orgChart1"/>
    <dgm:cxn modelId="{8D1BF8F7-D5A0-4FA3-A9B8-39A2C9A88271}" type="presParOf" srcId="{0AE6F8E1-7CDE-46BD-94EF-6FF88F5FB9C1}" destId="{2EA76470-5CB5-460D-89A8-0E59E417A2B4}" srcOrd="1" destOrd="0" presId="urn:microsoft.com/office/officeart/2005/8/layout/orgChart1"/>
    <dgm:cxn modelId="{77B091D2-B915-4748-B02B-36CD202A20D7}" type="presParOf" srcId="{0AE6F8E1-7CDE-46BD-94EF-6FF88F5FB9C1}" destId="{AD694817-C07D-49E8-977A-40858AEB1CBB}" srcOrd="2" destOrd="0" presId="urn:microsoft.com/office/officeart/2005/8/layout/orgChart1"/>
    <dgm:cxn modelId="{11B764D3-F3AD-49B2-8B25-BE6CBC90399A}" type="presParOf" srcId="{5B61AC71-951C-4F57-BEF0-7DC786370660}" destId="{3DFD156A-542E-48F3-A3F9-C1EBCE17502A}" srcOrd="4" destOrd="0" presId="urn:microsoft.com/office/officeart/2005/8/layout/orgChart1"/>
    <dgm:cxn modelId="{02A97F80-92BD-4CBE-ADCB-A63D57DD6F93}" type="presParOf" srcId="{5B61AC71-951C-4F57-BEF0-7DC786370660}" destId="{61DA5DED-3CC9-43A4-BD54-CDCC38DEF907}" srcOrd="5" destOrd="0" presId="urn:microsoft.com/office/officeart/2005/8/layout/orgChart1"/>
    <dgm:cxn modelId="{265DE7F4-939B-43A2-84EC-A6CA3CA4FB37}" type="presParOf" srcId="{61DA5DED-3CC9-43A4-BD54-CDCC38DEF907}" destId="{6EBEF336-27F6-464D-9DBF-0241F3FAE477}" srcOrd="0" destOrd="0" presId="urn:microsoft.com/office/officeart/2005/8/layout/orgChart1"/>
    <dgm:cxn modelId="{7AC9B5B3-EFF8-46EF-9208-7EB43266D639}" type="presParOf" srcId="{6EBEF336-27F6-464D-9DBF-0241F3FAE477}" destId="{C2C55BB7-34A3-437B-AE80-4B683A63C378}" srcOrd="0" destOrd="0" presId="urn:microsoft.com/office/officeart/2005/8/layout/orgChart1"/>
    <dgm:cxn modelId="{226F9E62-5631-4A2B-BC1F-5CDA896039D7}" type="presParOf" srcId="{6EBEF336-27F6-464D-9DBF-0241F3FAE477}" destId="{C6C158F4-8FC8-4315-98C0-215AE4F5A811}" srcOrd="1" destOrd="0" presId="urn:microsoft.com/office/officeart/2005/8/layout/orgChart1"/>
    <dgm:cxn modelId="{D3353374-700D-412B-BE6A-A3C3694E34AE}" type="presParOf" srcId="{61DA5DED-3CC9-43A4-BD54-CDCC38DEF907}" destId="{02996DD2-7E8D-4D93-93B0-CF983E322FFC}" srcOrd="1" destOrd="0" presId="urn:microsoft.com/office/officeart/2005/8/layout/orgChart1"/>
    <dgm:cxn modelId="{CA26DDCA-DF07-4E17-BEB8-823B79AD47DA}" type="presParOf" srcId="{61DA5DED-3CC9-43A4-BD54-CDCC38DEF907}" destId="{EAF1FF99-1484-4B73-8BF2-7AC10D410F9E}" srcOrd="2" destOrd="0" presId="urn:microsoft.com/office/officeart/2005/8/layout/orgChart1"/>
    <dgm:cxn modelId="{E86F91A3-29BA-49D8-A217-96043208F34E}" type="presParOf" srcId="{01DFC997-DEA8-4D5D-ACD3-6D03F438AA09}" destId="{5240EC3E-9E45-46FB-932D-11CE2ADAA4B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0E2FCF-28CC-4230-A7FE-5BA4FCDFEF79}" type="doc">
      <dgm:prSet loTypeId="urn:microsoft.com/office/officeart/2005/8/layout/orgChart1" loCatId="hierarchy" qsTypeId="urn:microsoft.com/office/officeart/2005/8/quickstyle/simple1" qsCatId="simple" csTypeId="urn:microsoft.com/office/officeart/2005/8/colors/accent1_2" csCatId="accent1"/>
      <dgm:spPr/>
    </dgm:pt>
    <dgm:pt modelId="{8281EE71-E55E-403E-9E0D-7B4D9E9EECB5}">
      <dgm:prSet/>
      <dgm:spPr/>
      <dgm:t>
        <a:bodyPr/>
        <a:lstStyle/>
        <a:p>
          <a:pPr marR="0" algn="ctr" rtl="0"/>
          <a:r>
            <a:rPr lang="de-DE" b="1" baseline="0" dirty="0">
              <a:latin typeface="Calibri"/>
            </a:rPr>
            <a:t>Weitere Formen des Niederschlags, die sich </a:t>
          </a:r>
          <a:r>
            <a:rPr lang="de-DE" b="1" u="sng" baseline="0" dirty="0">
              <a:latin typeface="Calibri"/>
            </a:rPr>
            <a:t>nicht in der Atmosphäre bilden!</a:t>
          </a:r>
          <a:endParaRPr lang="de-DE" dirty="0"/>
        </a:p>
      </dgm:t>
    </dgm:pt>
    <dgm:pt modelId="{47A3D44E-7623-49FE-BAD9-FFD588F17A0D}" type="parTrans" cxnId="{181CA98D-D092-4CF9-A9E3-4D02A2CFAB62}">
      <dgm:prSet/>
      <dgm:spPr/>
      <dgm:t>
        <a:bodyPr/>
        <a:lstStyle/>
        <a:p>
          <a:endParaRPr lang="de-DE"/>
        </a:p>
      </dgm:t>
    </dgm:pt>
    <dgm:pt modelId="{20CEECAA-B641-4DDF-A872-DBA9FA26E7B9}" type="sibTrans" cxnId="{181CA98D-D092-4CF9-A9E3-4D02A2CFAB62}">
      <dgm:prSet/>
      <dgm:spPr/>
      <dgm:t>
        <a:bodyPr/>
        <a:lstStyle/>
        <a:p>
          <a:endParaRPr lang="de-DE"/>
        </a:p>
      </dgm:t>
    </dgm:pt>
    <dgm:pt modelId="{0A8B20EB-BE0F-4ECC-B8C0-CB372C8DCEBA}">
      <dgm:prSet/>
      <dgm:spPr/>
      <dgm:t>
        <a:bodyPr/>
        <a:lstStyle/>
        <a:p>
          <a:pPr marR="0" algn="ctr" rtl="0"/>
          <a:r>
            <a:rPr lang="de-DE" b="1" baseline="0">
              <a:latin typeface="Calibri"/>
            </a:rPr>
            <a:t>Tau</a:t>
          </a:r>
          <a:endParaRPr lang="de-DE" b="1" baseline="0">
            <a:latin typeface="Times New Roman"/>
          </a:endParaRPr>
        </a:p>
        <a:p>
          <a:pPr marR="0" algn="ctr" rtl="0"/>
          <a:r>
            <a:rPr lang="de-DE" baseline="0">
              <a:latin typeface="Calibri"/>
            </a:rPr>
            <a:t>Bildet sich z. B. an Pflanzen, wenn sich bodennahe Luftschichten stark abkühlen</a:t>
          </a:r>
          <a:r>
            <a:rPr lang="de-DE" baseline="0">
              <a:latin typeface="Times New Roman"/>
            </a:rPr>
            <a:t>.</a:t>
          </a:r>
          <a:endParaRPr lang="de-DE"/>
        </a:p>
      </dgm:t>
    </dgm:pt>
    <dgm:pt modelId="{87D47555-F9FE-40B4-8182-64DCA03E9AEF}" type="parTrans" cxnId="{6399535E-9C5F-4515-9665-0FFDF89BFBA6}">
      <dgm:prSet/>
      <dgm:spPr/>
      <dgm:t>
        <a:bodyPr/>
        <a:lstStyle/>
        <a:p>
          <a:endParaRPr lang="de-DE"/>
        </a:p>
      </dgm:t>
    </dgm:pt>
    <dgm:pt modelId="{91CA5442-D94D-4427-A439-21FA3F30914B}" type="sibTrans" cxnId="{6399535E-9C5F-4515-9665-0FFDF89BFBA6}">
      <dgm:prSet/>
      <dgm:spPr/>
      <dgm:t>
        <a:bodyPr/>
        <a:lstStyle/>
        <a:p>
          <a:endParaRPr lang="de-DE"/>
        </a:p>
      </dgm:t>
    </dgm:pt>
    <dgm:pt modelId="{5CAA9011-06F6-4FD2-B71C-B305C8CB90D6}">
      <dgm:prSet/>
      <dgm:spPr/>
      <dgm:t>
        <a:bodyPr/>
        <a:lstStyle/>
        <a:p>
          <a:pPr marR="0" algn="ctr" rtl="0"/>
          <a:r>
            <a:rPr lang="de-DE" b="1" baseline="0" dirty="0">
              <a:latin typeface="Calibri"/>
            </a:rPr>
            <a:t>Reif</a:t>
          </a:r>
          <a:endParaRPr lang="de-DE" b="1" baseline="0" dirty="0">
            <a:latin typeface="Times New Roman"/>
          </a:endParaRPr>
        </a:p>
        <a:p>
          <a:pPr marR="0" algn="ctr" rtl="0"/>
          <a:r>
            <a:rPr lang="de-DE" baseline="0" dirty="0">
              <a:latin typeface="Calibri"/>
            </a:rPr>
            <a:t>Entsteht, wenn sich die Abkühlung bis zum Taupunkt bei Temperaturen unterhalb des Gefrierpunkts vollzieht</a:t>
          </a:r>
          <a:r>
            <a:rPr lang="de-DE" baseline="0" dirty="0">
              <a:latin typeface="Times New Roman"/>
            </a:rPr>
            <a:t>.</a:t>
          </a:r>
          <a:endParaRPr lang="de-DE" dirty="0"/>
        </a:p>
      </dgm:t>
    </dgm:pt>
    <dgm:pt modelId="{2AEDDFD4-29B4-45C0-AD28-895E7C0E9676}" type="parTrans" cxnId="{86D36BB4-56B7-406B-8559-8CD9FC5EB0AB}">
      <dgm:prSet/>
      <dgm:spPr/>
      <dgm:t>
        <a:bodyPr/>
        <a:lstStyle/>
        <a:p>
          <a:endParaRPr lang="de-DE"/>
        </a:p>
      </dgm:t>
    </dgm:pt>
    <dgm:pt modelId="{86A5BEF5-BC83-4A63-AF8D-848A94D65AA9}" type="sibTrans" cxnId="{86D36BB4-56B7-406B-8559-8CD9FC5EB0AB}">
      <dgm:prSet/>
      <dgm:spPr/>
      <dgm:t>
        <a:bodyPr/>
        <a:lstStyle/>
        <a:p>
          <a:endParaRPr lang="de-DE"/>
        </a:p>
      </dgm:t>
    </dgm:pt>
    <dgm:pt modelId="{76A0C23C-BA41-47F6-8DCB-C06764ED7479}" type="pres">
      <dgm:prSet presAssocID="{930E2FCF-28CC-4230-A7FE-5BA4FCDFEF79}" presName="hierChild1" presStyleCnt="0">
        <dgm:presLayoutVars>
          <dgm:orgChart val="1"/>
          <dgm:chPref val="1"/>
          <dgm:dir/>
          <dgm:animOne val="branch"/>
          <dgm:animLvl val="lvl"/>
          <dgm:resizeHandles/>
        </dgm:presLayoutVars>
      </dgm:prSet>
      <dgm:spPr/>
    </dgm:pt>
    <dgm:pt modelId="{AE5BAA10-3F00-43C1-B8EF-40DCABBCF819}" type="pres">
      <dgm:prSet presAssocID="{8281EE71-E55E-403E-9E0D-7B4D9E9EECB5}" presName="hierRoot1" presStyleCnt="0">
        <dgm:presLayoutVars>
          <dgm:hierBranch/>
        </dgm:presLayoutVars>
      </dgm:prSet>
      <dgm:spPr/>
    </dgm:pt>
    <dgm:pt modelId="{9EE02D16-047B-4F6E-B49A-B56DF86D4918}" type="pres">
      <dgm:prSet presAssocID="{8281EE71-E55E-403E-9E0D-7B4D9E9EECB5}" presName="rootComposite1" presStyleCnt="0"/>
      <dgm:spPr/>
    </dgm:pt>
    <dgm:pt modelId="{21B0E3F2-30EE-4A16-AD19-09C974859D7D}" type="pres">
      <dgm:prSet presAssocID="{8281EE71-E55E-403E-9E0D-7B4D9E9EECB5}" presName="rootText1" presStyleLbl="node0" presStyleIdx="0" presStyleCnt="1">
        <dgm:presLayoutVars>
          <dgm:chPref val="3"/>
        </dgm:presLayoutVars>
      </dgm:prSet>
      <dgm:spPr/>
    </dgm:pt>
    <dgm:pt modelId="{62CDE719-BBE3-4C23-B0F0-F70C70E7763A}" type="pres">
      <dgm:prSet presAssocID="{8281EE71-E55E-403E-9E0D-7B4D9E9EECB5}" presName="rootConnector1" presStyleLbl="node1" presStyleIdx="0" presStyleCnt="0"/>
      <dgm:spPr/>
    </dgm:pt>
    <dgm:pt modelId="{9E9FD17B-B062-4F2D-9470-08AA4AF5E444}" type="pres">
      <dgm:prSet presAssocID="{8281EE71-E55E-403E-9E0D-7B4D9E9EECB5}" presName="hierChild2" presStyleCnt="0"/>
      <dgm:spPr/>
    </dgm:pt>
    <dgm:pt modelId="{7C3B9AF1-C403-47A0-9E85-3F8903DF025C}" type="pres">
      <dgm:prSet presAssocID="{87D47555-F9FE-40B4-8182-64DCA03E9AEF}" presName="Name35" presStyleLbl="parChTrans1D2" presStyleIdx="0" presStyleCnt="2"/>
      <dgm:spPr/>
    </dgm:pt>
    <dgm:pt modelId="{35DF77ED-2D5F-40A4-AD05-47B826D6B1CC}" type="pres">
      <dgm:prSet presAssocID="{0A8B20EB-BE0F-4ECC-B8C0-CB372C8DCEBA}" presName="hierRoot2" presStyleCnt="0">
        <dgm:presLayoutVars>
          <dgm:hierBranch/>
        </dgm:presLayoutVars>
      </dgm:prSet>
      <dgm:spPr/>
    </dgm:pt>
    <dgm:pt modelId="{3CBEA322-D814-45C0-8C51-81E54F11E809}" type="pres">
      <dgm:prSet presAssocID="{0A8B20EB-BE0F-4ECC-B8C0-CB372C8DCEBA}" presName="rootComposite" presStyleCnt="0"/>
      <dgm:spPr/>
    </dgm:pt>
    <dgm:pt modelId="{50AB3E70-50F8-4725-A750-D69D352891D3}" type="pres">
      <dgm:prSet presAssocID="{0A8B20EB-BE0F-4ECC-B8C0-CB372C8DCEBA}" presName="rootText" presStyleLbl="node2" presStyleIdx="0" presStyleCnt="2">
        <dgm:presLayoutVars>
          <dgm:chPref val="3"/>
        </dgm:presLayoutVars>
      </dgm:prSet>
      <dgm:spPr/>
    </dgm:pt>
    <dgm:pt modelId="{A3187511-8DAD-4DD1-8414-61B6813CF040}" type="pres">
      <dgm:prSet presAssocID="{0A8B20EB-BE0F-4ECC-B8C0-CB372C8DCEBA}" presName="rootConnector" presStyleLbl="node2" presStyleIdx="0" presStyleCnt="2"/>
      <dgm:spPr/>
    </dgm:pt>
    <dgm:pt modelId="{08D8A974-2024-4574-B19C-376BB57ECB4D}" type="pres">
      <dgm:prSet presAssocID="{0A8B20EB-BE0F-4ECC-B8C0-CB372C8DCEBA}" presName="hierChild4" presStyleCnt="0"/>
      <dgm:spPr/>
    </dgm:pt>
    <dgm:pt modelId="{3CE8F7E3-AE18-4661-A52F-C2CDFEC1172F}" type="pres">
      <dgm:prSet presAssocID="{0A8B20EB-BE0F-4ECC-B8C0-CB372C8DCEBA}" presName="hierChild5" presStyleCnt="0"/>
      <dgm:spPr/>
    </dgm:pt>
    <dgm:pt modelId="{E55FA18D-BAFB-403B-8A19-B1A9D09CBB53}" type="pres">
      <dgm:prSet presAssocID="{2AEDDFD4-29B4-45C0-AD28-895E7C0E9676}" presName="Name35" presStyleLbl="parChTrans1D2" presStyleIdx="1" presStyleCnt="2"/>
      <dgm:spPr/>
    </dgm:pt>
    <dgm:pt modelId="{2128FF55-1160-46CE-9018-8798A437D317}" type="pres">
      <dgm:prSet presAssocID="{5CAA9011-06F6-4FD2-B71C-B305C8CB90D6}" presName="hierRoot2" presStyleCnt="0">
        <dgm:presLayoutVars>
          <dgm:hierBranch/>
        </dgm:presLayoutVars>
      </dgm:prSet>
      <dgm:spPr/>
    </dgm:pt>
    <dgm:pt modelId="{B0C35754-F1C5-435C-973D-C51EB99293E3}" type="pres">
      <dgm:prSet presAssocID="{5CAA9011-06F6-4FD2-B71C-B305C8CB90D6}" presName="rootComposite" presStyleCnt="0"/>
      <dgm:spPr/>
    </dgm:pt>
    <dgm:pt modelId="{2339875F-068F-42D1-B099-37A3429D88E0}" type="pres">
      <dgm:prSet presAssocID="{5CAA9011-06F6-4FD2-B71C-B305C8CB90D6}" presName="rootText" presStyleLbl="node2" presStyleIdx="1" presStyleCnt="2">
        <dgm:presLayoutVars>
          <dgm:chPref val="3"/>
        </dgm:presLayoutVars>
      </dgm:prSet>
      <dgm:spPr/>
    </dgm:pt>
    <dgm:pt modelId="{70BB593D-5B7F-4798-BC14-35B9A3160DCE}" type="pres">
      <dgm:prSet presAssocID="{5CAA9011-06F6-4FD2-B71C-B305C8CB90D6}" presName="rootConnector" presStyleLbl="node2" presStyleIdx="1" presStyleCnt="2"/>
      <dgm:spPr/>
    </dgm:pt>
    <dgm:pt modelId="{1CD7BD72-2C24-4CE2-9E36-70AD96B87055}" type="pres">
      <dgm:prSet presAssocID="{5CAA9011-06F6-4FD2-B71C-B305C8CB90D6}" presName="hierChild4" presStyleCnt="0"/>
      <dgm:spPr/>
    </dgm:pt>
    <dgm:pt modelId="{32790D52-77EC-4C43-8B4C-886E6691023E}" type="pres">
      <dgm:prSet presAssocID="{5CAA9011-06F6-4FD2-B71C-B305C8CB90D6}" presName="hierChild5" presStyleCnt="0"/>
      <dgm:spPr/>
    </dgm:pt>
    <dgm:pt modelId="{6F42C2A1-A432-4C0B-A79F-92A26D667193}" type="pres">
      <dgm:prSet presAssocID="{8281EE71-E55E-403E-9E0D-7B4D9E9EECB5}" presName="hierChild3" presStyleCnt="0"/>
      <dgm:spPr/>
    </dgm:pt>
  </dgm:ptLst>
  <dgm:cxnLst>
    <dgm:cxn modelId="{C2D93F02-3604-40E2-A217-12DA97E2DC26}" type="presOf" srcId="{0A8B20EB-BE0F-4ECC-B8C0-CB372C8DCEBA}" destId="{A3187511-8DAD-4DD1-8414-61B6813CF040}" srcOrd="1" destOrd="0" presId="urn:microsoft.com/office/officeart/2005/8/layout/orgChart1"/>
    <dgm:cxn modelId="{689E4102-C1C7-4B7C-B25A-29233A437894}" type="presOf" srcId="{2AEDDFD4-29B4-45C0-AD28-895E7C0E9676}" destId="{E55FA18D-BAFB-403B-8A19-B1A9D09CBB53}" srcOrd="0" destOrd="0" presId="urn:microsoft.com/office/officeart/2005/8/layout/orgChart1"/>
    <dgm:cxn modelId="{37FEF22D-20B8-4CC3-8F66-CDFCBFA13A68}" type="presOf" srcId="{930E2FCF-28CC-4230-A7FE-5BA4FCDFEF79}" destId="{76A0C23C-BA41-47F6-8DCB-C06764ED7479}" srcOrd="0" destOrd="0" presId="urn:microsoft.com/office/officeart/2005/8/layout/orgChart1"/>
    <dgm:cxn modelId="{44DA2630-2D59-48D2-8265-A8A1BCFDD7AD}" type="presOf" srcId="{5CAA9011-06F6-4FD2-B71C-B305C8CB90D6}" destId="{2339875F-068F-42D1-B099-37A3429D88E0}" srcOrd="0" destOrd="0" presId="urn:microsoft.com/office/officeart/2005/8/layout/orgChart1"/>
    <dgm:cxn modelId="{6399535E-9C5F-4515-9665-0FFDF89BFBA6}" srcId="{8281EE71-E55E-403E-9E0D-7B4D9E9EECB5}" destId="{0A8B20EB-BE0F-4ECC-B8C0-CB372C8DCEBA}" srcOrd="0" destOrd="0" parTransId="{87D47555-F9FE-40B4-8182-64DCA03E9AEF}" sibTransId="{91CA5442-D94D-4427-A439-21FA3F30914B}"/>
    <dgm:cxn modelId="{8D425C86-1721-479B-BCB9-E8F81B3C099F}" type="presOf" srcId="{5CAA9011-06F6-4FD2-B71C-B305C8CB90D6}" destId="{70BB593D-5B7F-4798-BC14-35B9A3160DCE}" srcOrd="1" destOrd="0" presId="urn:microsoft.com/office/officeart/2005/8/layout/orgChart1"/>
    <dgm:cxn modelId="{181CA98D-D092-4CF9-A9E3-4D02A2CFAB62}" srcId="{930E2FCF-28CC-4230-A7FE-5BA4FCDFEF79}" destId="{8281EE71-E55E-403E-9E0D-7B4D9E9EECB5}" srcOrd="0" destOrd="0" parTransId="{47A3D44E-7623-49FE-BAD9-FFD588F17A0D}" sibTransId="{20CEECAA-B641-4DDF-A872-DBA9FA26E7B9}"/>
    <dgm:cxn modelId="{E47D579B-E1C4-4349-96FA-DC661D18C49A}" type="presOf" srcId="{87D47555-F9FE-40B4-8182-64DCA03E9AEF}" destId="{7C3B9AF1-C403-47A0-9E85-3F8903DF025C}" srcOrd="0" destOrd="0" presId="urn:microsoft.com/office/officeart/2005/8/layout/orgChart1"/>
    <dgm:cxn modelId="{423DBAA0-5CA3-42B6-9D00-D6E7B282127D}" type="presOf" srcId="{0A8B20EB-BE0F-4ECC-B8C0-CB372C8DCEBA}" destId="{50AB3E70-50F8-4725-A750-D69D352891D3}" srcOrd="0" destOrd="0" presId="urn:microsoft.com/office/officeart/2005/8/layout/orgChart1"/>
    <dgm:cxn modelId="{86D36BB4-56B7-406B-8559-8CD9FC5EB0AB}" srcId="{8281EE71-E55E-403E-9E0D-7B4D9E9EECB5}" destId="{5CAA9011-06F6-4FD2-B71C-B305C8CB90D6}" srcOrd="1" destOrd="0" parTransId="{2AEDDFD4-29B4-45C0-AD28-895E7C0E9676}" sibTransId="{86A5BEF5-BC83-4A63-AF8D-848A94D65AA9}"/>
    <dgm:cxn modelId="{1E6BBCED-FF3F-4B24-9345-82C8CD562515}" type="presOf" srcId="{8281EE71-E55E-403E-9E0D-7B4D9E9EECB5}" destId="{62CDE719-BBE3-4C23-B0F0-F70C70E7763A}" srcOrd="1" destOrd="0" presId="urn:microsoft.com/office/officeart/2005/8/layout/orgChart1"/>
    <dgm:cxn modelId="{BE3CA2FA-903B-4D2F-B60E-52476A5D96EA}" type="presOf" srcId="{8281EE71-E55E-403E-9E0D-7B4D9E9EECB5}" destId="{21B0E3F2-30EE-4A16-AD19-09C974859D7D}" srcOrd="0" destOrd="0" presId="urn:microsoft.com/office/officeart/2005/8/layout/orgChart1"/>
    <dgm:cxn modelId="{55F51772-FB19-4C58-8922-EFC3B4D64932}" type="presParOf" srcId="{76A0C23C-BA41-47F6-8DCB-C06764ED7479}" destId="{AE5BAA10-3F00-43C1-B8EF-40DCABBCF819}" srcOrd="0" destOrd="0" presId="urn:microsoft.com/office/officeart/2005/8/layout/orgChart1"/>
    <dgm:cxn modelId="{AA7BF1F9-29CA-4A34-9A29-12F43F26F0DA}" type="presParOf" srcId="{AE5BAA10-3F00-43C1-B8EF-40DCABBCF819}" destId="{9EE02D16-047B-4F6E-B49A-B56DF86D4918}" srcOrd="0" destOrd="0" presId="urn:microsoft.com/office/officeart/2005/8/layout/orgChart1"/>
    <dgm:cxn modelId="{7CE50198-7023-4E0C-87E0-7C78090211BE}" type="presParOf" srcId="{9EE02D16-047B-4F6E-B49A-B56DF86D4918}" destId="{21B0E3F2-30EE-4A16-AD19-09C974859D7D}" srcOrd="0" destOrd="0" presId="urn:microsoft.com/office/officeart/2005/8/layout/orgChart1"/>
    <dgm:cxn modelId="{70409C69-B9E5-4842-A14D-A0B86F4A54D1}" type="presParOf" srcId="{9EE02D16-047B-4F6E-B49A-B56DF86D4918}" destId="{62CDE719-BBE3-4C23-B0F0-F70C70E7763A}" srcOrd="1" destOrd="0" presId="urn:microsoft.com/office/officeart/2005/8/layout/orgChart1"/>
    <dgm:cxn modelId="{B7D5F60A-712D-40C9-BA22-E4E6503DC3E8}" type="presParOf" srcId="{AE5BAA10-3F00-43C1-B8EF-40DCABBCF819}" destId="{9E9FD17B-B062-4F2D-9470-08AA4AF5E444}" srcOrd="1" destOrd="0" presId="urn:microsoft.com/office/officeart/2005/8/layout/orgChart1"/>
    <dgm:cxn modelId="{6A385D4A-1E80-49D7-A158-1CAE005CB285}" type="presParOf" srcId="{9E9FD17B-B062-4F2D-9470-08AA4AF5E444}" destId="{7C3B9AF1-C403-47A0-9E85-3F8903DF025C}" srcOrd="0" destOrd="0" presId="urn:microsoft.com/office/officeart/2005/8/layout/orgChart1"/>
    <dgm:cxn modelId="{33523614-C37F-4341-BEAF-8ADDCE48EF1E}" type="presParOf" srcId="{9E9FD17B-B062-4F2D-9470-08AA4AF5E444}" destId="{35DF77ED-2D5F-40A4-AD05-47B826D6B1CC}" srcOrd="1" destOrd="0" presId="urn:microsoft.com/office/officeart/2005/8/layout/orgChart1"/>
    <dgm:cxn modelId="{7BFF1D6B-C89E-4EB8-910E-0F7D5D012688}" type="presParOf" srcId="{35DF77ED-2D5F-40A4-AD05-47B826D6B1CC}" destId="{3CBEA322-D814-45C0-8C51-81E54F11E809}" srcOrd="0" destOrd="0" presId="urn:microsoft.com/office/officeart/2005/8/layout/orgChart1"/>
    <dgm:cxn modelId="{0C0C8E6F-6CBE-4A2B-A8DA-EC08F5139E40}" type="presParOf" srcId="{3CBEA322-D814-45C0-8C51-81E54F11E809}" destId="{50AB3E70-50F8-4725-A750-D69D352891D3}" srcOrd="0" destOrd="0" presId="urn:microsoft.com/office/officeart/2005/8/layout/orgChart1"/>
    <dgm:cxn modelId="{EA7779CE-70C6-42A7-A0F0-943D7A61B2CB}" type="presParOf" srcId="{3CBEA322-D814-45C0-8C51-81E54F11E809}" destId="{A3187511-8DAD-4DD1-8414-61B6813CF040}" srcOrd="1" destOrd="0" presId="urn:microsoft.com/office/officeart/2005/8/layout/orgChart1"/>
    <dgm:cxn modelId="{6BFD25AF-69B2-46AC-813F-F24E86E5129A}" type="presParOf" srcId="{35DF77ED-2D5F-40A4-AD05-47B826D6B1CC}" destId="{08D8A974-2024-4574-B19C-376BB57ECB4D}" srcOrd="1" destOrd="0" presId="urn:microsoft.com/office/officeart/2005/8/layout/orgChart1"/>
    <dgm:cxn modelId="{C33FBBD1-6F10-4C58-BF9E-C793D28AEED2}" type="presParOf" srcId="{35DF77ED-2D5F-40A4-AD05-47B826D6B1CC}" destId="{3CE8F7E3-AE18-4661-A52F-C2CDFEC1172F}" srcOrd="2" destOrd="0" presId="urn:microsoft.com/office/officeart/2005/8/layout/orgChart1"/>
    <dgm:cxn modelId="{2F29088E-0ED0-40C1-BD42-7FE7FBF67EFE}" type="presParOf" srcId="{9E9FD17B-B062-4F2D-9470-08AA4AF5E444}" destId="{E55FA18D-BAFB-403B-8A19-B1A9D09CBB53}" srcOrd="2" destOrd="0" presId="urn:microsoft.com/office/officeart/2005/8/layout/orgChart1"/>
    <dgm:cxn modelId="{CEFB2D3B-5DE8-4E41-AFFC-7248AB412884}" type="presParOf" srcId="{9E9FD17B-B062-4F2D-9470-08AA4AF5E444}" destId="{2128FF55-1160-46CE-9018-8798A437D317}" srcOrd="3" destOrd="0" presId="urn:microsoft.com/office/officeart/2005/8/layout/orgChart1"/>
    <dgm:cxn modelId="{D4FE41E1-9BF6-4EDC-9B2C-E10352463FD0}" type="presParOf" srcId="{2128FF55-1160-46CE-9018-8798A437D317}" destId="{B0C35754-F1C5-435C-973D-C51EB99293E3}" srcOrd="0" destOrd="0" presId="urn:microsoft.com/office/officeart/2005/8/layout/orgChart1"/>
    <dgm:cxn modelId="{C20E47EE-6DCD-4F94-8CEE-CB5C3B128FFF}" type="presParOf" srcId="{B0C35754-F1C5-435C-973D-C51EB99293E3}" destId="{2339875F-068F-42D1-B099-37A3429D88E0}" srcOrd="0" destOrd="0" presId="urn:microsoft.com/office/officeart/2005/8/layout/orgChart1"/>
    <dgm:cxn modelId="{34A5C141-0FA8-4A05-ACAE-0D2336A8D470}" type="presParOf" srcId="{B0C35754-F1C5-435C-973D-C51EB99293E3}" destId="{70BB593D-5B7F-4798-BC14-35B9A3160DCE}" srcOrd="1" destOrd="0" presId="urn:microsoft.com/office/officeart/2005/8/layout/orgChart1"/>
    <dgm:cxn modelId="{1D52D07D-4472-41C5-B092-1603C603BEA8}" type="presParOf" srcId="{2128FF55-1160-46CE-9018-8798A437D317}" destId="{1CD7BD72-2C24-4CE2-9E36-70AD96B87055}" srcOrd="1" destOrd="0" presId="urn:microsoft.com/office/officeart/2005/8/layout/orgChart1"/>
    <dgm:cxn modelId="{8534AEF1-1E98-49E9-BBE1-285F4D39A239}" type="presParOf" srcId="{2128FF55-1160-46CE-9018-8798A437D317}" destId="{32790D52-77EC-4C43-8B4C-886E6691023E}" srcOrd="2" destOrd="0" presId="urn:microsoft.com/office/officeart/2005/8/layout/orgChart1"/>
    <dgm:cxn modelId="{6273CAF5-D471-4EA4-B4EE-7F95AF97A612}" type="presParOf" srcId="{AE5BAA10-3F00-43C1-B8EF-40DCABBCF819}" destId="{6F42C2A1-A432-4C0B-A79F-92A26D667193}"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D156A-542E-48F3-A3F9-C1EBCE17502A}">
      <dsp:nvSpPr>
        <dsp:cNvPr id="0" name=""/>
        <dsp:cNvSpPr/>
      </dsp:nvSpPr>
      <dsp:spPr>
        <a:xfrm>
          <a:off x="4525433" y="2030329"/>
          <a:ext cx="3201777" cy="555680"/>
        </a:xfrm>
        <a:custGeom>
          <a:avLst/>
          <a:gdLst/>
          <a:ahLst/>
          <a:cxnLst/>
          <a:rect l="0" t="0" r="0" b="0"/>
          <a:pathLst>
            <a:path>
              <a:moveTo>
                <a:pt x="0" y="0"/>
              </a:moveTo>
              <a:lnTo>
                <a:pt x="0" y="277840"/>
              </a:lnTo>
              <a:lnTo>
                <a:pt x="3201777" y="277840"/>
              </a:lnTo>
              <a:lnTo>
                <a:pt x="3201777" y="555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1E47DE-F112-4262-8D58-5A22F81A1814}">
      <dsp:nvSpPr>
        <dsp:cNvPr id="0" name=""/>
        <dsp:cNvSpPr/>
      </dsp:nvSpPr>
      <dsp:spPr>
        <a:xfrm>
          <a:off x="4479713" y="2030329"/>
          <a:ext cx="91440" cy="555680"/>
        </a:xfrm>
        <a:custGeom>
          <a:avLst/>
          <a:gdLst/>
          <a:ahLst/>
          <a:cxnLst/>
          <a:rect l="0" t="0" r="0" b="0"/>
          <a:pathLst>
            <a:path>
              <a:moveTo>
                <a:pt x="45720" y="0"/>
              </a:moveTo>
              <a:lnTo>
                <a:pt x="45720" y="555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6546025-7DB5-4860-8056-FF4C6004679E}">
      <dsp:nvSpPr>
        <dsp:cNvPr id="0" name=""/>
        <dsp:cNvSpPr/>
      </dsp:nvSpPr>
      <dsp:spPr>
        <a:xfrm>
          <a:off x="1323656" y="2030329"/>
          <a:ext cx="3201777" cy="555680"/>
        </a:xfrm>
        <a:custGeom>
          <a:avLst/>
          <a:gdLst/>
          <a:ahLst/>
          <a:cxnLst/>
          <a:rect l="0" t="0" r="0" b="0"/>
          <a:pathLst>
            <a:path>
              <a:moveTo>
                <a:pt x="3201777" y="0"/>
              </a:moveTo>
              <a:lnTo>
                <a:pt x="3201777" y="277840"/>
              </a:lnTo>
              <a:lnTo>
                <a:pt x="0" y="277840"/>
              </a:lnTo>
              <a:lnTo>
                <a:pt x="0" y="555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58332F4-9440-4247-94EE-09A840FF4861}">
      <dsp:nvSpPr>
        <dsp:cNvPr id="0" name=""/>
        <dsp:cNvSpPr/>
      </dsp:nvSpPr>
      <dsp:spPr>
        <a:xfrm>
          <a:off x="3202385" y="707281"/>
          <a:ext cx="2646096" cy="1323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800100" rtl="0">
            <a:lnSpc>
              <a:spcPct val="90000"/>
            </a:lnSpc>
            <a:spcBef>
              <a:spcPct val="0"/>
            </a:spcBef>
            <a:spcAft>
              <a:spcPct val="35000"/>
            </a:spcAft>
            <a:buNone/>
          </a:pPr>
          <a:r>
            <a:rPr lang="de-DE" sz="1800" b="1" kern="1200" baseline="0" dirty="0">
              <a:latin typeface="Calibri"/>
            </a:rPr>
            <a:t>Niederschlag</a:t>
          </a:r>
          <a:endParaRPr lang="de-DE" sz="1800" b="1" kern="1200" baseline="0" dirty="0">
            <a:latin typeface="Times New Roman"/>
          </a:endParaRPr>
        </a:p>
        <a:p>
          <a:pPr marL="0" marR="0" lvl="0" indent="0" algn="ctr" defTabSz="800100" rtl="0">
            <a:lnSpc>
              <a:spcPct val="90000"/>
            </a:lnSpc>
            <a:spcBef>
              <a:spcPct val="0"/>
            </a:spcBef>
            <a:spcAft>
              <a:spcPct val="35000"/>
            </a:spcAft>
            <a:buNone/>
          </a:pPr>
          <a:r>
            <a:rPr lang="de-DE" sz="1800" b="1" kern="1200" baseline="0" dirty="0">
              <a:latin typeface="Calibri"/>
            </a:rPr>
            <a:t>in</a:t>
          </a:r>
        </a:p>
        <a:p>
          <a:pPr marL="0" marR="0" lvl="0" indent="0" algn="ctr" defTabSz="800100" rtl="0">
            <a:lnSpc>
              <a:spcPct val="90000"/>
            </a:lnSpc>
            <a:spcBef>
              <a:spcPct val="0"/>
            </a:spcBef>
            <a:spcAft>
              <a:spcPct val="35000"/>
            </a:spcAft>
            <a:buNone/>
          </a:pPr>
          <a:r>
            <a:rPr lang="de-DE" sz="1800" b="1" kern="1200" baseline="0" dirty="0">
              <a:latin typeface="Calibri"/>
            </a:rPr>
            <a:t>flüssiger Form</a:t>
          </a:r>
          <a:endParaRPr lang="de-DE" sz="1800" kern="1200" dirty="0"/>
        </a:p>
      </dsp:txBody>
      <dsp:txXfrm>
        <a:off x="3202385" y="707281"/>
        <a:ext cx="2646096" cy="1323048"/>
      </dsp:txXfrm>
    </dsp:sp>
    <dsp:sp modelId="{2FBD3BD9-FD0D-429E-AF52-688DC8A30D57}">
      <dsp:nvSpPr>
        <dsp:cNvPr id="0" name=""/>
        <dsp:cNvSpPr/>
      </dsp:nvSpPr>
      <dsp:spPr>
        <a:xfrm>
          <a:off x="607" y="2586010"/>
          <a:ext cx="2646096" cy="1323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800100" rtl="0">
            <a:lnSpc>
              <a:spcPct val="90000"/>
            </a:lnSpc>
            <a:spcBef>
              <a:spcPct val="0"/>
            </a:spcBef>
            <a:spcAft>
              <a:spcPct val="35000"/>
            </a:spcAft>
            <a:buNone/>
          </a:pPr>
          <a:r>
            <a:rPr lang="de-DE" sz="1800" b="1" kern="1200" baseline="0" dirty="0">
              <a:latin typeface="Calibri"/>
            </a:rPr>
            <a:t>Sprühregen</a:t>
          </a:r>
          <a:endParaRPr lang="de-DE" sz="1800" b="1" kern="1200" baseline="0" dirty="0">
            <a:latin typeface="Times New Roman"/>
          </a:endParaRPr>
        </a:p>
        <a:p>
          <a:pPr marL="0" marR="0" lvl="0" indent="0" algn="ctr" defTabSz="800100" rtl="0">
            <a:lnSpc>
              <a:spcPct val="90000"/>
            </a:lnSpc>
            <a:spcBef>
              <a:spcPct val="0"/>
            </a:spcBef>
            <a:spcAft>
              <a:spcPct val="35000"/>
            </a:spcAft>
            <a:buNone/>
          </a:pPr>
          <a:r>
            <a:rPr lang="de-DE" sz="1800" kern="1200" baseline="0" dirty="0">
              <a:latin typeface="Calibri"/>
            </a:rPr>
            <a:t>Hat einen Tropfendurchmesser von &lt; 0,5mm</a:t>
          </a:r>
          <a:r>
            <a:rPr lang="de-DE" sz="1800" kern="1200" baseline="0" dirty="0">
              <a:latin typeface="Times New Roman"/>
            </a:rPr>
            <a:t>.</a:t>
          </a:r>
          <a:endParaRPr lang="de-DE" sz="1800" kern="1200" dirty="0"/>
        </a:p>
      </dsp:txBody>
      <dsp:txXfrm>
        <a:off x="607" y="2586010"/>
        <a:ext cx="2646096" cy="1323048"/>
      </dsp:txXfrm>
    </dsp:sp>
    <dsp:sp modelId="{62295F21-D1F8-46AC-9272-37EE64D9244C}">
      <dsp:nvSpPr>
        <dsp:cNvPr id="0" name=""/>
        <dsp:cNvSpPr/>
      </dsp:nvSpPr>
      <dsp:spPr>
        <a:xfrm>
          <a:off x="3202385" y="2586010"/>
          <a:ext cx="2646096" cy="1323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800100" rtl="0">
            <a:lnSpc>
              <a:spcPct val="90000"/>
            </a:lnSpc>
            <a:spcBef>
              <a:spcPct val="0"/>
            </a:spcBef>
            <a:spcAft>
              <a:spcPct val="35000"/>
            </a:spcAft>
            <a:buNone/>
          </a:pPr>
          <a:r>
            <a:rPr lang="de-DE" sz="1800" b="1" kern="1200" baseline="0">
              <a:latin typeface="Calibri"/>
            </a:rPr>
            <a:t>Regen</a:t>
          </a:r>
          <a:endParaRPr lang="de-DE" sz="1800" b="1" kern="1200" baseline="0">
            <a:latin typeface="Times New Roman"/>
          </a:endParaRPr>
        </a:p>
        <a:p>
          <a:pPr marL="0" marR="0" lvl="0" indent="0" algn="ctr" defTabSz="800100" rtl="0">
            <a:lnSpc>
              <a:spcPct val="90000"/>
            </a:lnSpc>
            <a:spcBef>
              <a:spcPct val="0"/>
            </a:spcBef>
            <a:spcAft>
              <a:spcPct val="35000"/>
            </a:spcAft>
            <a:buNone/>
          </a:pPr>
          <a:r>
            <a:rPr lang="de-DE" sz="1800" kern="1200" baseline="0">
              <a:latin typeface="Calibri"/>
            </a:rPr>
            <a:t>Hat einen Tropfendurchmesser von über 0,5 – 5mm.</a:t>
          </a:r>
          <a:endParaRPr lang="de-DE" sz="1800" kern="1200"/>
        </a:p>
      </dsp:txBody>
      <dsp:txXfrm>
        <a:off x="3202385" y="2586010"/>
        <a:ext cx="2646096" cy="1323048"/>
      </dsp:txXfrm>
    </dsp:sp>
    <dsp:sp modelId="{C2C55BB7-34A3-437B-AE80-4B683A63C378}">
      <dsp:nvSpPr>
        <dsp:cNvPr id="0" name=""/>
        <dsp:cNvSpPr/>
      </dsp:nvSpPr>
      <dsp:spPr>
        <a:xfrm>
          <a:off x="6404162" y="2586010"/>
          <a:ext cx="2646096" cy="1323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800100" rtl="0">
            <a:lnSpc>
              <a:spcPct val="90000"/>
            </a:lnSpc>
            <a:spcBef>
              <a:spcPct val="0"/>
            </a:spcBef>
            <a:spcAft>
              <a:spcPct val="35000"/>
            </a:spcAft>
            <a:buNone/>
          </a:pPr>
          <a:r>
            <a:rPr lang="de-DE" sz="1800" b="1" kern="1200" baseline="0">
              <a:latin typeface="Calibri"/>
            </a:rPr>
            <a:t>Starkregen</a:t>
          </a:r>
          <a:endParaRPr lang="de-DE" sz="1800" b="1" kern="1200" baseline="0">
            <a:latin typeface="Times New Roman"/>
          </a:endParaRPr>
        </a:p>
        <a:p>
          <a:pPr marL="0" marR="0" lvl="0" indent="0" algn="ctr" defTabSz="800100" rtl="0">
            <a:lnSpc>
              <a:spcPct val="90000"/>
            </a:lnSpc>
            <a:spcBef>
              <a:spcPct val="0"/>
            </a:spcBef>
            <a:spcAft>
              <a:spcPct val="35000"/>
            </a:spcAft>
            <a:buNone/>
          </a:pPr>
          <a:r>
            <a:rPr lang="de-DE" sz="1800" kern="1200" baseline="0">
              <a:latin typeface="Calibri"/>
            </a:rPr>
            <a:t>(Wolkenbruch)</a:t>
          </a:r>
        </a:p>
        <a:p>
          <a:pPr marL="0" marR="0" lvl="0" indent="0" algn="ctr" defTabSz="800100" rtl="0">
            <a:lnSpc>
              <a:spcPct val="90000"/>
            </a:lnSpc>
            <a:spcBef>
              <a:spcPct val="0"/>
            </a:spcBef>
            <a:spcAft>
              <a:spcPct val="35000"/>
            </a:spcAft>
            <a:buNone/>
          </a:pPr>
          <a:r>
            <a:rPr lang="de-DE" sz="1800" kern="1200" baseline="0">
              <a:latin typeface="Calibri"/>
            </a:rPr>
            <a:t>Der Maximaldurchmesser </a:t>
          </a:r>
        </a:p>
        <a:p>
          <a:pPr marL="0" marR="0" lvl="0" indent="0" algn="ctr" defTabSz="800100" rtl="0">
            <a:lnSpc>
              <a:spcPct val="90000"/>
            </a:lnSpc>
            <a:spcBef>
              <a:spcPct val="0"/>
            </a:spcBef>
            <a:spcAft>
              <a:spcPct val="35000"/>
            </a:spcAft>
            <a:buNone/>
          </a:pPr>
          <a:r>
            <a:rPr lang="de-DE" sz="1800" kern="1200" baseline="0">
              <a:latin typeface="Calibri"/>
            </a:rPr>
            <a:t>beträgt bis zu 8mm.</a:t>
          </a:r>
          <a:endParaRPr lang="de-DE" sz="1800" kern="1200"/>
        </a:p>
      </dsp:txBody>
      <dsp:txXfrm>
        <a:off x="6404162" y="2586010"/>
        <a:ext cx="2646096" cy="13230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FA18D-BAFB-403B-8A19-B1A9D09CBB53}">
      <dsp:nvSpPr>
        <dsp:cNvPr id="0" name=""/>
        <dsp:cNvSpPr/>
      </dsp:nvSpPr>
      <dsp:spPr>
        <a:xfrm>
          <a:off x="3105798" y="1331905"/>
          <a:ext cx="1610184" cy="558907"/>
        </a:xfrm>
        <a:custGeom>
          <a:avLst/>
          <a:gdLst/>
          <a:ahLst/>
          <a:cxnLst/>
          <a:rect l="0" t="0" r="0" b="0"/>
          <a:pathLst>
            <a:path>
              <a:moveTo>
                <a:pt x="0" y="0"/>
              </a:moveTo>
              <a:lnTo>
                <a:pt x="0" y="279453"/>
              </a:lnTo>
              <a:lnTo>
                <a:pt x="1610184" y="279453"/>
              </a:lnTo>
              <a:lnTo>
                <a:pt x="1610184" y="558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C3B9AF1-C403-47A0-9E85-3F8903DF025C}">
      <dsp:nvSpPr>
        <dsp:cNvPr id="0" name=""/>
        <dsp:cNvSpPr/>
      </dsp:nvSpPr>
      <dsp:spPr>
        <a:xfrm>
          <a:off x="1495613" y="1331905"/>
          <a:ext cx="1610184" cy="558907"/>
        </a:xfrm>
        <a:custGeom>
          <a:avLst/>
          <a:gdLst/>
          <a:ahLst/>
          <a:cxnLst/>
          <a:rect l="0" t="0" r="0" b="0"/>
          <a:pathLst>
            <a:path>
              <a:moveTo>
                <a:pt x="1610184" y="0"/>
              </a:moveTo>
              <a:lnTo>
                <a:pt x="1610184" y="279453"/>
              </a:lnTo>
              <a:lnTo>
                <a:pt x="0" y="279453"/>
              </a:lnTo>
              <a:lnTo>
                <a:pt x="0" y="558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B0E3F2-30EE-4A16-AD19-09C974859D7D}">
      <dsp:nvSpPr>
        <dsp:cNvPr id="0" name=""/>
        <dsp:cNvSpPr/>
      </dsp:nvSpPr>
      <dsp:spPr>
        <a:xfrm>
          <a:off x="1775066" y="1174"/>
          <a:ext cx="2661462" cy="13307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755650" rtl="0">
            <a:lnSpc>
              <a:spcPct val="90000"/>
            </a:lnSpc>
            <a:spcBef>
              <a:spcPct val="0"/>
            </a:spcBef>
            <a:spcAft>
              <a:spcPct val="35000"/>
            </a:spcAft>
            <a:buNone/>
          </a:pPr>
          <a:r>
            <a:rPr lang="de-DE" sz="1700" b="1" kern="1200" baseline="0" dirty="0">
              <a:latin typeface="Calibri"/>
            </a:rPr>
            <a:t>Weitere Formen des Niederschlags, die sich </a:t>
          </a:r>
          <a:r>
            <a:rPr lang="de-DE" sz="1700" b="1" u="sng" kern="1200" baseline="0" dirty="0">
              <a:latin typeface="Calibri"/>
            </a:rPr>
            <a:t>nicht in der Atmosphäre bilden!</a:t>
          </a:r>
          <a:endParaRPr lang="de-DE" sz="1700" kern="1200" dirty="0"/>
        </a:p>
      </dsp:txBody>
      <dsp:txXfrm>
        <a:off x="1775066" y="1174"/>
        <a:ext cx="2661462" cy="1330731"/>
      </dsp:txXfrm>
    </dsp:sp>
    <dsp:sp modelId="{50AB3E70-50F8-4725-A750-D69D352891D3}">
      <dsp:nvSpPr>
        <dsp:cNvPr id="0" name=""/>
        <dsp:cNvSpPr/>
      </dsp:nvSpPr>
      <dsp:spPr>
        <a:xfrm>
          <a:off x="164881" y="1890813"/>
          <a:ext cx="2661462" cy="13307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755650" rtl="0">
            <a:lnSpc>
              <a:spcPct val="90000"/>
            </a:lnSpc>
            <a:spcBef>
              <a:spcPct val="0"/>
            </a:spcBef>
            <a:spcAft>
              <a:spcPct val="35000"/>
            </a:spcAft>
            <a:buNone/>
          </a:pPr>
          <a:r>
            <a:rPr lang="de-DE" sz="1700" b="1" kern="1200" baseline="0">
              <a:latin typeface="Calibri"/>
            </a:rPr>
            <a:t>Tau</a:t>
          </a:r>
          <a:endParaRPr lang="de-DE" sz="1700" b="1" kern="1200" baseline="0">
            <a:latin typeface="Times New Roman"/>
          </a:endParaRPr>
        </a:p>
        <a:p>
          <a:pPr marL="0" marR="0" lvl="0" indent="0" algn="ctr" defTabSz="755650" rtl="0">
            <a:lnSpc>
              <a:spcPct val="90000"/>
            </a:lnSpc>
            <a:spcBef>
              <a:spcPct val="0"/>
            </a:spcBef>
            <a:spcAft>
              <a:spcPct val="35000"/>
            </a:spcAft>
            <a:buNone/>
          </a:pPr>
          <a:r>
            <a:rPr lang="de-DE" sz="1700" kern="1200" baseline="0">
              <a:latin typeface="Calibri"/>
            </a:rPr>
            <a:t>Bildet sich z. B. an Pflanzen, wenn sich bodennahe Luftschichten stark abkühlen</a:t>
          </a:r>
          <a:r>
            <a:rPr lang="de-DE" sz="1700" kern="1200" baseline="0">
              <a:latin typeface="Times New Roman"/>
            </a:rPr>
            <a:t>.</a:t>
          </a:r>
          <a:endParaRPr lang="de-DE" sz="1700" kern="1200"/>
        </a:p>
      </dsp:txBody>
      <dsp:txXfrm>
        <a:off x="164881" y="1890813"/>
        <a:ext cx="2661462" cy="1330731"/>
      </dsp:txXfrm>
    </dsp:sp>
    <dsp:sp modelId="{2339875F-068F-42D1-B099-37A3429D88E0}">
      <dsp:nvSpPr>
        <dsp:cNvPr id="0" name=""/>
        <dsp:cNvSpPr/>
      </dsp:nvSpPr>
      <dsp:spPr>
        <a:xfrm>
          <a:off x="3385251" y="1890813"/>
          <a:ext cx="2661462" cy="13307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755650" rtl="0">
            <a:lnSpc>
              <a:spcPct val="90000"/>
            </a:lnSpc>
            <a:spcBef>
              <a:spcPct val="0"/>
            </a:spcBef>
            <a:spcAft>
              <a:spcPct val="35000"/>
            </a:spcAft>
            <a:buNone/>
          </a:pPr>
          <a:r>
            <a:rPr lang="de-DE" sz="1700" b="1" kern="1200" baseline="0" dirty="0">
              <a:latin typeface="Calibri"/>
            </a:rPr>
            <a:t>Reif</a:t>
          </a:r>
          <a:endParaRPr lang="de-DE" sz="1700" b="1" kern="1200" baseline="0" dirty="0">
            <a:latin typeface="Times New Roman"/>
          </a:endParaRPr>
        </a:p>
        <a:p>
          <a:pPr marL="0" marR="0" lvl="0" indent="0" algn="ctr" defTabSz="755650" rtl="0">
            <a:lnSpc>
              <a:spcPct val="90000"/>
            </a:lnSpc>
            <a:spcBef>
              <a:spcPct val="0"/>
            </a:spcBef>
            <a:spcAft>
              <a:spcPct val="35000"/>
            </a:spcAft>
            <a:buNone/>
          </a:pPr>
          <a:r>
            <a:rPr lang="de-DE" sz="1700" kern="1200" baseline="0" dirty="0">
              <a:latin typeface="Calibri"/>
            </a:rPr>
            <a:t>Entsteht, wenn sich die Abkühlung bis zum Taupunkt bei Temperaturen unterhalb des Gefrierpunkts vollzieht</a:t>
          </a:r>
          <a:r>
            <a:rPr lang="de-DE" sz="1700" kern="1200" baseline="0" dirty="0">
              <a:latin typeface="Times New Roman"/>
            </a:rPr>
            <a:t>.</a:t>
          </a:r>
          <a:endParaRPr lang="de-DE" sz="1700" kern="1200" dirty="0"/>
        </a:p>
      </dsp:txBody>
      <dsp:txXfrm>
        <a:off x="3385251" y="1890813"/>
        <a:ext cx="2661462" cy="1330731"/>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A7CAAE8-A5E3-44D6-8149-4616A7E080A8}"/>
              </a:ext>
            </a:extLst>
          </p:cNvPr>
          <p:cNvSpPr>
            <a:spLocks noGrp="1"/>
          </p:cNvSpPr>
          <p:nvPr>
            <p:ph type="ctrTitle"/>
          </p:nvPr>
        </p:nvSpPr>
        <p:spPr>
          <a:xfrm>
            <a:off x="1143000" y="1122363"/>
            <a:ext cx="6858000" cy="2387600"/>
          </a:xfrm>
        </p:spPr>
        <p:txBody>
          <a:bodyPr anchor="b"/>
          <a:lstStyle>
            <a:lvl1pPr algn="ctr">
              <a:defRPr sz="4500"/>
            </a:lvl1pPr>
          </a:lstStyle>
          <a:p>
            <a:r>
              <a:rPr lang="de-DE"/>
              <a:t>Titelmasterformat durch Klicken bearbeiten</a:t>
            </a:r>
          </a:p>
        </p:txBody>
      </p:sp>
      <p:sp>
        <p:nvSpPr>
          <p:cNvPr id="3" name="Untertitel 2">
            <a:extLst>
              <a:ext uri="{FF2B5EF4-FFF2-40B4-BE49-F238E27FC236}">
                <a16:creationId xmlns:a16="http://schemas.microsoft.com/office/drawing/2014/main" id="{73FC3B5C-4C6A-4FBD-8F15-E586282E2DDC}"/>
              </a:ext>
            </a:extLst>
          </p:cNvPr>
          <p:cNvSpPr>
            <a:spLocks noGrp="1"/>
          </p:cNvSpPr>
          <p:nvPr>
            <p:ph type="subTitle" idx="1"/>
          </p:nvPr>
        </p:nvSpPr>
        <p:spPr>
          <a:xfrm>
            <a:off x="1143000" y="3602038"/>
            <a:ext cx="6858000" cy="1655762"/>
          </a:xfrm>
        </p:spPr>
        <p:txBody>
          <a:bodyPr/>
          <a:lstStyle>
            <a:lvl1pPr marL="0" indent="0" algn="ctr">
              <a:buNone/>
              <a:defRPr sz="1800"/>
            </a:lvl1pPr>
            <a:lvl2pPr marL="342905" indent="0" algn="ctr">
              <a:buNone/>
              <a:defRPr sz="1500"/>
            </a:lvl2pPr>
            <a:lvl3pPr marL="685808" indent="0" algn="ctr">
              <a:buNone/>
              <a:defRPr sz="1351"/>
            </a:lvl3pPr>
            <a:lvl4pPr marL="1028713" indent="0" algn="ctr">
              <a:buNone/>
              <a:defRPr sz="1200"/>
            </a:lvl4pPr>
            <a:lvl5pPr marL="1371617" indent="0" algn="ctr">
              <a:buNone/>
              <a:defRPr sz="1200"/>
            </a:lvl5pPr>
            <a:lvl6pPr marL="1714522" indent="0" algn="ctr">
              <a:buNone/>
              <a:defRPr sz="1200"/>
            </a:lvl6pPr>
            <a:lvl7pPr marL="2057426" indent="0" algn="ctr">
              <a:buNone/>
              <a:defRPr sz="1200"/>
            </a:lvl7pPr>
            <a:lvl8pPr marL="2400330" indent="0" algn="ctr">
              <a:buNone/>
              <a:defRPr sz="1200"/>
            </a:lvl8pPr>
            <a:lvl9pPr marL="2743235" indent="0" algn="ctr">
              <a:buNone/>
              <a:defRPr sz="1200"/>
            </a:lvl9pPr>
          </a:lstStyle>
          <a:p>
            <a:r>
              <a:rPr lang="de-DE"/>
              <a:t>Formatvorlage des Untertitelmasters durch Klicken bearbeiten</a:t>
            </a:r>
          </a:p>
        </p:txBody>
      </p:sp>
      <p:sp>
        <p:nvSpPr>
          <p:cNvPr id="4" name="Datumsplatzhalter 3">
            <a:extLst>
              <a:ext uri="{FF2B5EF4-FFF2-40B4-BE49-F238E27FC236}">
                <a16:creationId xmlns:a16="http://schemas.microsoft.com/office/drawing/2014/main" id="{B1D2C90F-200E-439D-9EA3-4916FD80A67B}"/>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5" name="Fußzeilenplatzhalter 4">
            <a:extLst>
              <a:ext uri="{FF2B5EF4-FFF2-40B4-BE49-F238E27FC236}">
                <a16:creationId xmlns:a16="http://schemas.microsoft.com/office/drawing/2014/main" id="{B0471B1A-798B-447F-8963-2E8CCAFD3225}"/>
              </a:ext>
            </a:extLst>
          </p:cNvPr>
          <p:cNvSpPr>
            <a:spLocks noGrp="1"/>
          </p:cNvSpPr>
          <p:nvPr>
            <p:ph type="ftr" sz="quarter" idx="11"/>
          </p:nvPr>
        </p:nvSpPr>
        <p:spPr/>
        <p:txBody>
          <a:bodyPr/>
          <a:lstStyle/>
          <a:p>
            <a:endParaRPr lang="de-DE" dirty="0"/>
          </a:p>
        </p:txBody>
      </p:sp>
      <p:sp>
        <p:nvSpPr>
          <p:cNvPr id="6" name="Foliennummernplatzhalter 5">
            <a:extLst>
              <a:ext uri="{FF2B5EF4-FFF2-40B4-BE49-F238E27FC236}">
                <a16:creationId xmlns:a16="http://schemas.microsoft.com/office/drawing/2014/main" id="{0956E048-EB3F-4F4B-9A9A-EAF14180E906}"/>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1816338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09E6285-D1BC-4E1E-A04B-869F5ADC2865}"/>
              </a:ext>
            </a:extLst>
          </p:cNvPr>
          <p:cNvSpPr>
            <a:spLocks noGrp="1"/>
          </p:cNvSpPr>
          <p:nvPr>
            <p:ph type="title"/>
          </p:nvPr>
        </p:nvSpPr>
        <p:spPr/>
        <p:txBody>
          <a:bodyPr/>
          <a:lstStyle/>
          <a:p>
            <a:r>
              <a:rPr lang="de-DE"/>
              <a:t>Titelmasterformat durch Klicken bearbeiten</a:t>
            </a:r>
          </a:p>
        </p:txBody>
      </p:sp>
      <p:sp>
        <p:nvSpPr>
          <p:cNvPr id="3" name="Inhaltsplatzhalter 2">
            <a:extLst>
              <a:ext uri="{FF2B5EF4-FFF2-40B4-BE49-F238E27FC236}">
                <a16:creationId xmlns:a16="http://schemas.microsoft.com/office/drawing/2014/main" id="{D2FE0650-FDDA-4C4D-9500-DD7CF9EA04AD}"/>
              </a:ext>
            </a:extLst>
          </p:cNvPr>
          <p:cNvSpPr>
            <a:spLocks noGrp="1"/>
          </p:cNvSpPr>
          <p:nvPr>
            <p:ph idx="1"/>
          </p:nvPr>
        </p:nvSpPr>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a:extLst>
              <a:ext uri="{FF2B5EF4-FFF2-40B4-BE49-F238E27FC236}">
                <a16:creationId xmlns:a16="http://schemas.microsoft.com/office/drawing/2014/main" id="{EBD9E967-1DA1-4286-A2D2-E860D5AA9FC4}"/>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5" name="Fußzeilenplatzhalter 4">
            <a:extLst>
              <a:ext uri="{FF2B5EF4-FFF2-40B4-BE49-F238E27FC236}">
                <a16:creationId xmlns:a16="http://schemas.microsoft.com/office/drawing/2014/main" id="{9EDE8200-0C43-4055-AE5D-F7C0FA033017}"/>
              </a:ext>
            </a:extLst>
          </p:cNvPr>
          <p:cNvSpPr>
            <a:spLocks noGrp="1"/>
          </p:cNvSpPr>
          <p:nvPr>
            <p:ph type="ftr" sz="quarter" idx="11"/>
          </p:nvPr>
        </p:nvSpPr>
        <p:spPr/>
        <p:txBody>
          <a:bodyPr/>
          <a:lstStyle/>
          <a:p>
            <a:endParaRPr lang="de-DE" dirty="0"/>
          </a:p>
        </p:txBody>
      </p:sp>
      <p:sp>
        <p:nvSpPr>
          <p:cNvPr id="6" name="Foliennummernplatzhalter 5">
            <a:extLst>
              <a:ext uri="{FF2B5EF4-FFF2-40B4-BE49-F238E27FC236}">
                <a16:creationId xmlns:a16="http://schemas.microsoft.com/office/drawing/2014/main" id="{FC032981-107F-4615-B7EC-700F06E5DDD6}"/>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2131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FA3964B-CD49-432E-B770-EA520183658E}"/>
              </a:ext>
            </a:extLst>
          </p:cNvPr>
          <p:cNvSpPr>
            <a:spLocks noGrp="1"/>
          </p:cNvSpPr>
          <p:nvPr>
            <p:ph type="title"/>
          </p:nvPr>
        </p:nvSpPr>
        <p:spPr>
          <a:xfrm>
            <a:off x="623889" y="1709739"/>
            <a:ext cx="7886700" cy="2852737"/>
          </a:xfrm>
        </p:spPr>
        <p:txBody>
          <a:bodyPr anchor="b"/>
          <a:lstStyle>
            <a:lvl1pPr>
              <a:defRPr sz="4500"/>
            </a:lvl1pPr>
          </a:lstStyle>
          <a:p>
            <a:r>
              <a:rPr lang="de-DE"/>
              <a:t>Titelmasterformat durch Klicken bearbeiten</a:t>
            </a:r>
          </a:p>
        </p:txBody>
      </p:sp>
      <p:sp>
        <p:nvSpPr>
          <p:cNvPr id="3" name="Textplatzhalter 2">
            <a:extLst>
              <a:ext uri="{FF2B5EF4-FFF2-40B4-BE49-F238E27FC236}">
                <a16:creationId xmlns:a16="http://schemas.microsoft.com/office/drawing/2014/main" id="{AD2DD34D-DBA9-4EEB-A68A-0E6456EC8C47}"/>
              </a:ext>
            </a:extLst>
          </p:cNvPr>
          <p:cNvSpPr>
            <a:spLocks noGrp="1"/>
          </p:cNvSpPr>
          <p:nvPr>
            <p:ph type="body" idx="1"/>
          </p:nvPr>
        </p:nvSpPr>
        <p:spPr>
          <a:xfrm>
            <a:off x="623889" y="4589465"/>
            <a:ext cx="7886700" cy="1500187"/>
          </a:xfrm>
        </p:spPr>
        <p:txBody>
          <a:bodyPr/>
          <a:lstStyle>
            <a:lvl1pPr marL="0" indent="0">
              <a:buNone/>
              <a:defRPr sz="1800">
                <a:solidFill>
                  <a:schemeClr val="tx1">
                    <a:tint val="75000"/>
                  </a:schemeClr>
                </a:solidFill>
              </a:defRPr>
            </a:lvl1pPr>
            <a:lvl2pPr marL="342905" indent="0">
              <a:buNone/>
              <a:defRPr sz="1500">
                <a:solidFill>
                  <a:schemeClr val="tx1">
                    <a:tint val="75000"/>
                  </a:schemeClr>
                </a:solidFill>
              </a:defRPr>
            </a:lvl2pPr>
            <a:lvl3pPr marL="685808" indent="0">
              <a:buNone/>
              <a:defRPr sz="1351">
                <a:solidFill>
                  <a:schemeClr val="tx1">
                    <a:tint val="75000"/>
                  </a:schemeClr>
                </a:solidFill>
              </a:defRPr>
            </a:lvl3pPr>
            <a:lvl4pPr marL="1028713" indent="0">
              <a:buNone/>
              <a:defRPr sz="1200">
                <a:solidFill>
                  <a:schemeClr val="tx1">
                    <a:tint val="75000"/>
                  </a:schemeClr>
                </a:solidFill>
              </a:defRPr>
            </a:lvl4pPr>
            <a:lvl5pPr marL="1371617" indent="0">
              <a:buNone/>
              <a:defRPr sz="1200">
                <a:solidFill>
                  <a:schemeClr val="tx1">
                    <a:tint val="75000"/>
                  </a:schemeClr>
                </a:solidFill>
              </a:defRPr>
            </a:lvl5pPr>
            <a:lvl6pPr marL="1714522" indent="0">
              <a:buNone/>
              <a:defRPr sz="1200">
                <a:solidFill>
                  <a:schemeClr val="tx1">
                    <a:tint val="75000"/>
                  </a:schemeClr>
                </a:solidFill>
              </a:defRPr>
            </a:lvl6pPr>
            <a:lvl7pPr marL="2057426" indent="0">
              <a:buNone/>
              <a:defRPr sz="1200">
                <a:solidFill>
                  <a:schemeClr val="tx1">
                    <a:tint val="75000"/>
                  </a:schemeClr>
                </a:solidFill>
              </a:defRPr>
            </a:lvl7pPr>
            <a:lvl8pPr marL="2400330" indent="0">
              <a:buNone/>
              <a:defRPr sz="1200">
                <a:solidFill>
                  <a:schemeClr val="tx1">
                    <a:tint val="75000"/>
                  </a:schemeClr>
                </a:solidFill>
              </a:defRPr>
            </a:lvl8pPr>
            <a:lvl9pPr marL="2743235" indent="0">
              <a:buNone/>
              <a:defRPr sz="1200">
                <a:solidFill>
                  <a:schemeClr val="tx1">
                    <a:tint val="75000"/>
                  </a:schemeClr>
                </a:solidFill>
              </a:defRPr>
            </a:lvl9pPr>
          </a:lstStyle>
          <a:p>
            <a:pPr lvl="0"/>
            <a:r>
              <a:rPr lang="de-DE"/>
              <a:t>Formatvorlagen des Textmasters bearbeiten</a:t>
            </a:r>
          </a:p>
        </p:txBody>
      </p:sp>
      <p:sp>
        <p:nvSpPr>
          <p:cNvPr id="4" name="Datumsplatzhalter 3">
            <a:extLst>
              <a:ext uri="{FF2B5EF4-FFF2-40B4-BE49-F238E27FC236}">
                <a16:creationId xmlns:a16="http://schemas.microsoft.com/office/drawing/2014/main" id="{1174EAE6-671D-47F8-AA00-A0B4AF5CB6C3}"/>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5" name="Fußzeilenplatzhalter 4">
            <a:extLst>
              <a:ext uri="{FF2B5EF4-FFF2-40B4-BE49-F238E27FC236}">
                <a16:creationId xmlns:a16="http://schemas.microsoft.com/office/drawing/2014/main" id="{3044C9BB-4CCC-492D-B241-59EE047510D1}"/>
              </a:ext>
            </a:extLst>
          </p:cNvPr>
          <p:cNvSpPr>
            <a:spLocks noGrp="1"/>
          </p:cNvSpPr>
          <p:nvPr>
            <p:ph type="ftr" sz="quarter" idx="11"/>
          </p:nvPr>
        </p:nvSpPr>
        <p:spPr/>
        <p:txBody>
          <a:bodyPr/>
          <a:lstStyle/>
          <a:p>
            <a:endParaRPr lang="de-DE" dirty="0"/>
          </a:p>
        </p:txBody>
      </p:sp>
      <p:sp>
        <p:nvSpPr>
          <p:cNvPr id="6" name="Foliennummernplatzhalter 5">
            <a:extLst>
              <a:ext uri="{FF2B5EF4-FFF2-40B4-BE49-F238E27FC236}">
                <a16:creationId xmlns:a16="http://schemas.microsoft.com/office/drawing/2014/main" id="{AF85986C-F808-4664-B76A-D2E1D3C48806}"/>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1973153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D8ED035-AEA4-4F15-A37B-D0F15E743780}"/>
              </a:ext>
            </a:extLst>
          </p:cNvPr>
          <p:cNvSpPr>
            <a:spLocks noGrp="1"/>
          </p:cNvSpPr>
          <p:nvPr>
            <p:ph type="title"/>
          </p:nvPr>
        </p:nvSpPr>
        <p:spPr/>
        <p:txBody>
          <a:bodyPr/>
          <a:lstStyle/>
          <a:p>
            <a:r>
              <a:rPr lang="de-DE"/>
              <a:t>Titelmasterformat durch Klicken bearbeiten</a:t>
            </a:r>
          </a:p>
        </p:txBody>
      </p:sp>
      <p:sp>
        <p:nvSpPr>
          <p:cNvPr id="3" name="Inhaltsplatzhalter 2">
            <a:extLst>
              <a:ext uri="{FF2B5EF4-FFF2-40B4-BE49-F238E27FC236}">
                <a16:creationId xmlns:a16="http://schemas.microsoft.com/office/drawing/2014/main" id="{619DC687-0F40-4DB2-91AD-3FBFCD6D8A9E}"/>
              </a:ext>
            </a:extLst>
          </p:cNvPr>
          <p:cNvSpPr>
            <a:spLocks noGrp="1"/>
          </p:cNvSpPr>
          <p:nvPr>
            <p:ph sz="half" idx="1"/>
          </p:nvPr>
        </p:nvSpPr>
        <p:spPr>
          <a:xfrm>
            <a:off x="628651" y="1825625"/>
            <a:ext cx="3886200" cy="435133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Inhaltsplatzhalter 3">
            <a:extLst>
              <a:ext uri="{FF2B5EF4-FFF2-40B4-BE49-F238E27FC236}">
                <a16:creationId xmlns:a16="http://schemas.microsoft.com/office/drawing/2014/main" id="{6194BCEF-1F1A-42A7-830C-52254DCF4359}"/>
              </a:ext>
            </a:extLst>
          </p:cNvPr>
          <p:cNvSpPr>
            <a:spLocks noGrp="1"/>
          </p:cNvSpPr>
          <p:nvPr>
            <p:ph sz="half" idx="2"/>
          </p:nvPr>
        </p:nvSpPr>
        <p:spPr>
          <a:xfrm>
            <a:off x="4629151" y="1825625"/>
            <a:ext cx="3886200" cy="435133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5" name="Datumsplatzhalter 4">
            <a:extLst>
              <a:ext uri="{FF2B5EF4-FFF2-40B4-BE49-F238E27FC236}">
                <a16:creationId xmlns:a16="http://schemas.microsoft.com/office/drawing/2014/main" id="{47298FA1-C934-4516-9937-98A95E3B5872}"/>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6" name="Fußzeilenplatzhalter 5">
            <a:extLst>
              <a:ext uri="{FF2B5EF4-FFF2-40B4-BE49-F238E27FC236}">
                <a16:creationId xmlns:a16="http://schemas.microsoft.com/office/drawing/2014/main" id="{62291D3C-A818-4A86-97BF-EAF14BD19532}"/>
              </a:ext>
            </a:extLst>
          </p:cNvPr>
          <p:cNvSpPr>
            <a:spLocks noGrp="1"/>
          </p:cNvSpPr>
          <p:nvPr>
            <p:ph type="ftr" sz="quarter" idx="11"/>
          </p:nvPr>
        </p:nvSpPr>
        <p:spPr/>
        <p:txBody>
          <a:bodyPr/>
          <a:lstStyle/>
          <a:p>
            <a:endParaRPr lang="de-DE" dirty="0"/>
          </a:p>
        </p:txBody>
      </p:sp>
      <p:sp>
        <p:nvSpPr>
          <p:cNvPr id="7" name="Foliennummernplatzhalter 6">
            <a:extLst>
              <a:ext uri="{FF2B5EF4-FFF2-40B4-BE49-F238E27FC236}">
                <a16:creationId xmlns:a16="http://schemas.microsoft.com/office/drawing/2014/main" id="{0E1F2849-D1EE-4368-BE39-D49623F3E8ED}"/>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2449974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7BB567C-E195-41D1-BB67-54009003ADBB}"/>
              </a:ext>
            </a:extLst>
          </p:cNvPr>
          <p:cNvSpPr>
            <a:spLocks noGrp="1"/>
          </p:cNvSpPr>
          <p:nvPr>
            <p:ph type="title"/>
          </p:nvPr>
        </p:nvSpPr>
        <p:spPr>
          <a:xfrm>
            <a:off x="629842" y="365126"/>
            <a:ext cx="7886700" cy="1325563"/>
          </a:xfrm>
        </p:spPr>
        <p:txBody>
          <a:bodyPr/>
          <a:lstStyle/>
          <a:p>
            <a:r>
              <a:rPr lang="de-DE"/>
              <a:t>Titelmasterformat durch Klicken bearbeiten</a:t>
            </a:r>
          </a:p>
        </p:txBody>
      </p:sp>
      <p:sp>
        <p:nvSpPr>
          <p:cNvPr id="3" name="Textplatzhalter 2">
            <a:extLst>
              <a:ext uri="{FF2B5EF4-FFF2-40B4-BE49-F238E27FC236}">
                <a16:creationId xmlns:a16="http://schemas.microsoft.com/office/drawing/2014/main" id="{8722F0EC-33A4-4BDD-BC68-BE92B700AF41}"/>
              </a:ext>
            </a:extLst>
          </p:cNvPr>
          <p:cNvSpPr>
            <a:spLocks noGrp="1"/>
          </p:cNvSpPr>
          <p:nvPr>
            <p:ph type="body" idx="1"/>
          </p:nvPr>
        </p:nvSpPr>
        <p:spPr>
          <a:xfrm>
            <a:off x="629842" y="1681163"/>
            <a:ext cx="3868340" cy="823912"/>
          </a:xfrm>
        </p:spPr>
        <p:txBody>
          <a:bodyPr anchor="b"/>
          <a:lstStyle>
            <a:lvl1pPr marL="0" indent="0">
              <a:buNone/>
              <a:defRPr sz="1800" b="1"/>
            </a:lvl1pPr>
            <a:lvl2pPr marL="342905" indent="0">
              <a:buNone/>
              <a:defRPr sz="1500" b="1"/>
            </a:lvl2pPr>
            <a:lvl3pPr marL="685808" indent="0">
              <a:buNone/>
              <a:defRPr sz="1351" b="1"/>
            </a:lvl3pPr>
            <a:lvl4pPr marL="1028713" indent="0">
              <a:buNone/>
              <a:defRPr sz="1200" b="1"/>
            </a:lvl4pPr>
            <a:lvl5pPr marL="1371617" indent="0">
              <a:buNone/>
              <a:defRPr sz="1200" b="1"/>
            </a:lvl5pPr>
            <a:lvl6pPr marL="1714522" indent="0">
              <a:buNone/>
              <a:defRPr sz="1200" b="1"/>
            </a:lvl6pPr>
            <a:lvl7pPr marL="2057426" indent="0">
              <a:buNone/>
              <a:defRPr sz="1200" b="1"/>
            </a:lvl7pPr>
            <a:lvl8pPr marL="2400330" indent="0">
              <a:buNone/>
              <a:defRPr sz="1200" b="1"/>
            </a:lvl8pPr>
            <a:lvl9pPr marL="2743235" indent="0">
              <a:buNone/>
              <a:defRPr sz="1200" b="1"/>
            </a:lvl9pPr>
          </a:lstStyle>
          <a:p>
            <a:pPr lvl="0"/>
            <a:r>
              <a:rPr lang="de-DE"/>
              <a:t>Formatvorlagen des Textmasters bearbeiten</a:t>
            </a:r>
          </a:p>
        </p:txBody>
      </p:sp>
      <p:sp>
        <p:nvSpPr>
          <p:cNvPr id="4" name="Inhaltsplatzhalter 3">
            <a:extLst>
              <a:ext uri="{FF2B5EF4-FFF2-40B4-BE49-F238E27FC236}">
                <a16:creationId xmlns:a16="http://schemas.microsoft.com/office/drawing/2014/main" id="{4102CDE4-D300-428E-9CFB-463A5315DCE7}"/>
              </a:ext>
            </a:extLst>
          </p:cNvPr>
          <p:cNvSpPr>
            <a:spLocks noGrp="1"/>
          </p:cNvSpPr>
          <p:nvPr>
            <p:ph sz="half" idx="2"/>
          </p:nvPr>
        </p:nvSpPr>
        <p:spPr>
          <a:xfrm>
            <a:off x="629842" y="2505076"/>
            <a:ext cx="3868340" cy="368458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5" name="Textplatzhalter 4">
            <a:extLst>
              <a:ext uri="{FF2B5EF4-FFF2-40B4-BE49-F238E27FC236}">
                <a16:creationId xmlns:a16="http://schemas.microsoft.com/office/drawing/2014/main" id="{AB43C589-4E3F-41B4-ABCF-D067B4E317A1}"/>
              </a:ext>
            </a:extLst>
          </p:cNvPr>
          <p:cNvSpPr>
            <a:spLocks noGrp="1"/>
          </p:cNvSpPr>
          <p:nvPr>
            <p:ph type="body" sz="quarter" idx="3"/>
          </p:nvPr>
        </p:nvSpPr>
        <p:spPr>
          <a:xfrm>
            <a:off x="4629152" y="1681163"/>
            <a:ext cx="3887391" cy="823912"/>
          </a:xfrm>
        </p:spPr>
        <p:txBody>
          <a:bodyPr anchor="b"/>
          <a:lstStyle>
            <a:lvl1pPr marL="0" indent="0">
              <a:buNone/>
              <a:defRPr sz="1800" b="1"/>
            </a:lvl1pPr>
            <a:lvl2pPr marL="342905" indent="0">
              <a:buNone/>
              <a:defRPr sz="1500" b="1"/>
            </a:lvl2pPr>
            <a:lvl3pPr marL="685808" indent="0">
              <a:buNone/>
              <a:defRPr sz="1351" b="1"/>
            </a:lvl3pPr>
            <a:lvl4pPr marL="1028713" indent="0">
              <a:buNone/>
              <a:defRPr sz="1200" b="1"/>
            </a:lvl4pPr>
            <a:lvl5pPr marL="1371617" indent="0">
              <a:buNone/>
              <a:defRPr sz="1200" b="1"/>
            </a:lvl5pPr>
            <a:lvl6pPr marL="1714522" indent="0">
              <a:buNone/>
              <a:defRPr sz="1200" b="1"/>
            </a:lvl6pPr>
            <a:lvl7pPr marL="2057426" indent="0">
              <a:buNone/>
              <a:defRPr sz="1200" b="1"/>
            </a:lvl7pPr>
            <a:lvl8pPr marL="2400330" indent="0">
              <a:buNone/>
              <a:defRPr sz="1200" b="1"/>
            </a:lvl8pPr>
            <a:lvl9pPr marL="2743235" indent="0">
              <a:buNone/>
              <a:defRPr sz="1200" b="1"/>
            </a:lvl9pPr>
          </a:lstStyle>
          <a:p>
            <a:pPr lvl="0"/>
            <a:r>
              <a:rPr lang="de-DE"/>
              <a:t>Formatvorlagen des Textmasters bearbeiten</a:t>
            </a:r>
          </a:p>
        </p:txBody>
      </p:sp>
      <p:sp>
        <p:nvSpPr>
          <p:cNvPr id="6" name="Inhaltsplatzhalter 5">
            <a:extLst>
              <a:ext uri="{FF2B5EF4-FFF2-40B4-BE49-F238E27FC236}">
                <a16:creationId xmlns:a16="http://schemas.microsoft.com/office/drawing/2014/main" id="{8DD1F59D-5D8C-4F4D-8F34-A6149A549E36}"/>
              </a:ext>
            </a:extLst>
          </p:cNvPr>
          <p:cNvSpPr>
            <a:spLocks noGrp="1"/>
          </p:cNvSpPr>
          <p:nvPr>
            <p:ph sz="quarter" idx="4"/>
          </p:nvPr>
        </p:nvSpPr>
        <p:spPr>
          <a:xfrm>
            <a:off x="4629152" y="2505076"/>
            <a:ext cx="3887391" cy="3684588"/>
          </a:xfrm>
        </p:spPr>
        <p:txBody>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7" name="Datumsplatzhalter 6">
            <a:extLst>
              <a:ext uri="{FF2B5EF4-FFF2-40B4-BE49-F238E27FC236}">
                <a16:creationId xmlns:a16="http://schemas.microsoft.com/office/drawing/2014/main" id="{1EBA9614-0F2E-404F-94CD-C0648D54A5F0}"/>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8" name="Fußzeilenplatzhalter 7">
            <a:extLst>
              <a:ext uri="{FF2B5EF4-FFF2-40B4-BE49-F238E27FC236}">
                <a16:creationId xmlns:a16="http://schemas.microsoft.com/office/drawing/2014/main" id="{E6414774-AE0F-4CEC-930C-A59458EA147A}"/>
              </a:ext>
            </a:extLst>
          </p:cNvPr>
          <p:cNvSpPr>
            <a:spLocks noGrp="1"/>
          </p:cNvSpPr>
          <p:nvPr>
            <p:ph type="ftr" sz="quarter" idx="11"/>
          </p:nvPr>
        </p:nvSpPr>
        <p:spPr/>
        <p:txBody>
          <a:bodyPr/>
          <a:lstStyle/>
          <a:p>
            <a:endParaRPr lang="de-DE" dirty="0"/>
          </a:p>
        </p:txBody>
      </p:sp>
      <p:sp>
        <p:nvSpPr>
          <p:cNvPr id="9" name="Foliennummernplatzhalter 8">
            <a:extLst>
              <a:ext uri="{FF2B5EF4-FFF2-40B4-BE49-F238E27FC236}">
                <a16:creationId xmlns:a16="http://schemas.microsoft.com/office/drawing/2014/main" id="{9998F170-ADE6-4ABD-9C4A-04D6FC1B6296}"/>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2912783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B9127E8-3EB0-4DAC-B936-9A1C98712961}"/>
              </a:ext>
            </a:extLst>
          </p:cNvPr>
          <p:cNvSpPr>
            <a:spLocks noGrp="1"/>
          </p:cNvSpPr>
          <p:nvPr>
            <p:ph type="title"/>
          </p:nvPr>
        </p:nvSpPr>
        <p:spPr/>
        <p:txBody>
          <a:bodyPr/>
          <a:lstStyle/>
          <a:p>
            <a:r>
              <a:rPr lang="de-DE"/>
              <a:t>Titelmasterformat durch Klicken bearbeiten</a:t>
            </a:r>
          </a:p>
        </p:txBody>
      </p:sp>
      <p:sp>
        <p:nvSpPr>
          <p:cNvPr id="3" name="Datumsplatzhalter 2">
            <a:extLst>
              <a:ext uri="{FF2B5EF4-FFF2-40B4-BE49-F238E27FC236}">
                <a16:creationId xmlns:a16="http://schemas.microsoft.com/office/drawing/2014/main" id="{3D1C2D0C-4E49-4C0F-9481-73DEEAE9248C}"/>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4" name="Fußzeilenplatzhalter 3">
            <a:extLst>
              <a:ext uri="{FF2B5EF4-FFF2-40B4-BE49-F238E27FC236}">
                <a16:creationId xmlns:a16="http://schemas.microsoft.com/office/drawing/2014/main" id="{DF1D4D42-9A77-45A3-985E-FD92A0F0A84A}"/>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AE7D16E0-D002-4BFE-890C-6A6172F22F71}"/>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652376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79B65037-94EB-406E-847F-3037BE2B1762}"/>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3" name="Fußzeilenplatzhalter 2">
            <a:extLst>
              <a:ext uri="{FF2B5EF4-FFF2-40B4-BE49-F238E27FC236}">
                <a16:creationId xmlns:a16="http://schemas.microsoft.com/office/drawing/2014/main" id="{D162F6A5-B918-4EEA-A407-6C54A29F67B4}"/>
              </a:ext>
            </a:extLst>
          </p:cNvPr>
          <p:cNvSpPr>
            <a:spLocks noGrp="1"/>
          </p:cNvSpPr>
          <p:nvPr>
            <p:ph type="ftr" sz="quarter" idx="11"/>
          </p:nvPr>
        </p:nvSpPr>
        <p:spPr/>
        <p:txBody>
          <a:bodyPr/>
          <a:lstStyle/>
          <a:p>
            <a:endParaRPr lang="de-DE" dirty="0"/>
          </a:p>
        </p:txBody>
      </p:sp>
      <p:sp>
        <p:nvSpPr>
          <p:cNvPr id="4" name="Foliennummernplatzhalter 3">
            <a:extLst>
              <a:ext uri="{FF2B5EF4-FFF2-40B4-BE49-F238E27FC236}">
                <a16:creationId xmlns:a16="http://schemas.microsoft.com/office/drawing/2014/main" id="{42155BF1-5732-451D-9EFF-8B4D42817C64}"/>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1296192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130F043-1983-44B2-8F2C-8AF3321A2443}"/>
              </a:ext>
            </a:extLst>
          </p:cNvPr>
          <p:cNvSpPr>
            <a:spLocks noGrp="1"/>
          </p:cNvSpPr>
          <p:nvPr>
            <p:ph type="title"/>
          </p:nvPr>
        </p:nvSpPr>
        <p:spPr>
          <a:xfrm>
            <a:off x="629843" y="457200"/>
            <a:ext cx="2949177" cy="1600200"/>
          </a:xfrm>
        </p:spPr>
        <p:txBody>
          <a:bodyPr anchor="b"/>
          <a:lstStyle>
            <a:lvl1pPr>
              <a:defRPr sz="2400"/>
            </a:lvl1pPr>
          </a:lstStyle>
          <a:p>
            <a:r>
              <a:rPr lang="de-DE"/>
              <a:t>Titelmasterformat durch Klicken bearbeiten</a:t>
            </a:r>
          </a:p>
        </p:txBody>
      </p:sp>
      <p:sp>
        <p:nvSpPr>
          <p:cNvPr id="3" name="Inhaltsplatzhalter 2">
            <a:extLst>
              <a:ext uri="{FF2B5EF4-FFF2-40B4-BE49-F238E27FC236}">
                <a16:creationId xmlns:a16="http://schemas.microsoft.com/office/drawing/2014/main" id="{C878133D-E467-47F8-A458-0C778B3355B5}"/>
              </a:ext>
            </a:extLst>
          </p:cNvPr>
          <p:cNvSpPr>
            <a:spLocks noGrp="1"/>
          </p:cNvSpPr>
          <p:nvPr>
            <p:ph idx="1"/>
          </p:nvPr>
        </p:nvSpPr>
        <p:spPr>
          <a:xfrm>
            <a:off x="3887391" y="987426"/>
            <a:ext cx="4629151"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a:extLst>
              <a:ext uri="{FF2B5EF4-FFF2-40B4-BE49-F238E27FC236}">
                <a16:creationId xmlns:a16="http://schemas.microsoft.com/office/drawing/2014/main" id="{DF59A25D-149B-425E-9250-4C67B8A897DB}"/>
              </a:ext>
            </a:extLst>
          </p:cNvPr>
          <p:cNvSpPr>
            <a:spLocks noGrp="1"/>
          </p:cNvSpPr>
          <p:nvPr>
            <p:ph type="body" sz="half" idx="2"/>
          </p:nvPr>
        </p:nvSpPr>
        <p:spPr>
          <a:xfrm>
            <a:off x="629843" y="2057400"/>
            <a:ext cx="2949177" cy="3811588"/>
          </a:xfrm>
        </p:spPr>
        <p:txBody>
          <a:bodyPr/>
          <a:lstStyle>
            <a:lvl1pPr marL="0" indent="0">
              <a:buNone/>
              <a:defRPr sz="1200"/>
            </a:lvl1pPr>
            <a:lvl2pPr marL="342905" indent="0">
              <a:buNone/>
              <a:defRPr sz="1051"/>
            </a:lvl2pPr>
            <a:lvl3pPr marL="685808" indent="0">
              <a:buNone/>
              <a:defRPr sz="900"/>
            </a:lvl3pPr>
            <a:lvl4pPr marL="1028713" indent="0">
              <a:buNone/>
              <a:defRPr sz="751"/>
            </a:lvl4pPr>
            <a:lvl5pPr marL="1371617" indent="0">
              <a:buNone/>
              <a:defRPr sz="751"/>
            </a:lvl5pPr>
            <a:lvl6pPr marL="1714522" indent="0">
              <a:buNone/>
              <a:defRPr sz="751"/>
            </a:lvl6pPr>
            <a:lvl7pPr marL="2057426" indent="0">
              <a:buNone/>
              <a:defRPr sz="751"/>
            </a:lvl7pPr>
            <a:lvl8pPr marL="2400330" indent="0">
              <a:buNone/>
              <a:defRPr sz="751"/>
            </a:lvl8pPr>
            <a:lvl9pPr marL="2743235" indent="0">
              <a:buNone/>
              <a:defRPr sz="751"/>
            </a:lvl9pPr>
          </a:lstStyle>
          <a:p>
            <a:pPr lvl="0"/>
            <a:r>
              <a:rPr lang="de-DE"/>
              <a:t>Formatvorlagen des Textmasters bearbeiten</a:t>
            </a:r>
          </a:p>
        </p:txBody>
      </p:sp>
      <p:sp>
        <p:nvSpPr>
          <p:cNvPr id="5" name="Datumsplatzhalter 4">
            <a:extLst>
              <a:ext uri="{FF2B5EF4-FFF2-40B4-BE49-F238E27FC236}">
                <a16:creationId xmlns:a16="http://schemas.microsoft.com/office/drawing/2014/main" id="{748E6E7E-9F24-4949-A205-D7BD5C3CC5B7}"/>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6" name="Fußzeilenplatzhalter 5">
            <a:extLst>
              <a:ext uri="{FF2B5EF4-FFF2-40B4-BE49-F238E27FC236}">
                <a16:creationId xmlns:a16="http://schemas.microsoft.com/office/drawing/2014/main" id="{0A17174C-3C5A-43CD-8CBA-575113802F31}"/>
              </a:ext>
            </a:extLst>
          </p:cNvPr>
          <p:cNvSpPr>
            <a:spLocks noGrp="1"/>
          </p:cNvSpPr>
          <p:nvPr>
            <p:ph type="ftr" sz="quarter" idx="11"/>
          </p:nvPr>
        </p:nvSpPr>
        <p:spPr/>
        <p:txBody>
          <a:bodyPr/>
          <a:lstStyle/>
          <a:p>
            <a:endParaRPr lang="de-DE" dirty="0"/>
          </a:p>
        </p:txBody>
      </p:sp>
      <p:sp>
        <p:nvSpPr>
          <p:cNvPr id="7" name="Foliennummernplatzhalter 6">
            <a:extLst>
              <a:ext uri="{FF2B5EF4-FFF2-40B4-BE49-F238E27FC236}">
                <a16:creationId xmlns:a16="http://schemas.microsoft.com/office/drawing/2014/main" id="{52F03538-F863-4658-9FE8-EB9950B97BB5}"/>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4117978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0AF6FB8-78C1-4CAE-BF68-07915CA7978E}"/>
              </a:ext>
            </a:extLst>
          </p:cNvPr>
          <p:cNvSpPr>
            <a:spLocks noGrp="1"/>
          </p:cNvSpPr>
          <p:nvPr>
            <p:ph type="title"/>
          </p:nvPr>
        </p:nvSpPr>
        <p:spPr>
          <a:xfrm>
            <a:off x="629843" y="457200"/>
            <a:ext cx="2949177" cy="1600200"/>
          </a:xfrm>
        </p:spPr>
        <p:txBody>
          <a:bodyPr anchor="b"/>
          <a:lstStyle>
            <a:lvl1pPr>
              <a:defRPr sz="2400"/>
            </a:lvl1pPr>
          </a:lstStyle>
          <a:p>
            <a:r>
              <a:rPr lang="de-DE"/>
              <a:t>Titelmasterformat durch Klicken bearbeiten</a:t>
            </a:r>
          </a:p>
        </p:txBody>
      </p:sp>
      <p:sp>
        <p:nvSpPr>
          <p:cNvPr id="3" name="Bildplatzhalter 2">
            <a:extLst>
              <a:ext uri="{FF2B5EF4-FFF2-40B4-BE49-F238E27FC236}">
                <a16:creationId xmlns:a16="http://schemas.microsoft.com/office/drawing/2014/main" id="{C854750A-3722-465B-A426-28CB4FF90CCA}"/>
              </a:ext>
            </a:extLst>
          </p:cNvPr>
          <p:cNvSpPr>
            <a:spLocks noGrp="1"/>
          </p:cNvSpPr>
          <p:nvPr>
            <p:ph type="pic" idx="1"/>
          </p:nvPr>
        </p:nvSpPr>
        <p:spPr>
          <a:xfrm>
            <a:off x="3887391" y="987426"/>
            <a:ext cx="4629151" cy="4873625"/>
          </a:xfrm>
        </p:spPr>
        <p:txBody>
          <a:bodyPr/>
          <a:lstStyle>
            <a:lvl1pPr marL="0" indent="0">
              <a:buNone/>
              <a:defRPr sz="2400"/>
            </a:lvl1pPr>
            <a:lvl2pPr marL="342905" indent="0">
              <a:buNone/>
              <a:defRPr sz="2100"/>
            </a:lvl2pPr>
            <a:lvl3pPr marL="685808" indent="0">
              <a:buNone/>
              <a:defRPr sz="1800"/>
            </a:lvl3pPr>
            <a:lvl4pPr marL="1028713" indent="0">
              <a:buNone/>
              <a:defRPr sz="1500"/>
            </a:lvl4pPr>
            <a:lvl5pPr marL="1371617" indent="0">
              <a:buNone/>
              <a:defRPr sz="1500"/>
            </a:lvl5pPr>
            <a:lvl6pPr marL="1714522" indent="0">
              <a:buNone/>
              <a:defRPr sz="1500"/>
            </a:lvl6pPr>
            <a:lvl7pPr marL="2057426" indent="0">
              <a:buNone/>
              <a:defRPr sz="1500"/>
            </a:lvl7pPr>
            <a:lvl8pPr marL="2400330" indent="0">
              <a:buNone/>
              <a:defRPr sz="1500"/>
            </a:lvl8pPr>
            <a:lvl9pPr marL="2743235" indent="0">
              <a:buNone/>
              <a:defRPr sz="1500"/>
            </a:lvl9pPr>
          </a:lstStyle>
          <a:p>
            <a:endParaRPr lang="de-DE" dirty="0"/>
          </a:p>
        </p:txBody>
      </p:sp>
      <p:sp>
        <p:nvSpPr>
          <p:cNvPr id="4" name="Textplatzhalter 3">
            <a:extLst>
              <a:ext uri="{FF2B5EF4-FFF2-40B4-BE49-F238E27FC236}">
                <a16:creationId xmlns:a16="http://schemas.microsoft.com/office/drawing/2014/main" id="{48A0B154-71D1-471E-8896-0DCC27B34E71}"/>
              </a:ext>
            </a:extLst>
          </p:cNvPr>
          <p:cNvSpPr>
            <a:spLocks noGrp="1"/>
          </p:cNvSpPr>
          <p:nvPr>
            <p:ph type="body" sz="half" idx="2"/>
          </p:nvPr>
        </p:nvSpPr>
        <p:spPr>
          <a:xfrm>
            <a:off x="629843" y="2057400"/>
            <a:ext cx="2949177" cy="3811588"/>
          </a:xfrm>
        </p:spPr>
        <p:txBody>
          <a:bodyPr/>
          <a:lstStyle>
            <a:lvl1pPr marL="0" indent="0">
              <a:buNone/>
              <a:defRPr sz="1200"/>
            </a:lvl1pPr>
            <a:lvl2pPr marL="342905" indent="0">
              <a:buNone/>
              <a:defRPr sz="1051"/>
            </a:lvl2pPr>
            <a:lvl3pPr marL="685808" indent="0">
              <a:buNone/>
              <a:defRPr sz="900"/>
            </a:lvl3pPr>
            <a:lvl4pPr marL="1028713" indent="0">
              <a:buNone/>
              <a:defRPr sz="751"/>
            </a:lvl4pPr>
            <a:lvl5pPr marL="1371617" indent="0">
              <a:buNone/>
              <a:defRPr sz="751"/>
            </a:lvl5pPr>
            <a:lvl6pPr marL="1714522" indent="0">
              <a:buNone/>
              <a:defRPr sz="751"/>
            </a:lvl6pPr>
            <a:lvl7pPr marL="2057426" indent="0">
              <a:buNone/>
              <a:defRPr sz="751"/>
            </a:lvl7pPr>
            <a:lvl8pPr marL="2400330" indent="0">
              <a:buNone/>
              <a:defRPr sz="751"/>
            </a:lvl8pPr>
            <a:lvl9pPr marL="2743235" indent="0">
              <a:buNone/>
              <a:defRPr sz="751"/>
            </a:lvl9pPr>
          </a:lstStyle>
          <a:p>
            <a:pPr lvl="0"/>
            <a:r>
              <a:rPr lang="de-DE"/>
              <a:t>Formatvorlagen des Textmasters bearbeiten</a:t>
            </a:r>
          </a:p>
        </p:txBody>
      </p:sp>
      <p:sp>
        <p:nvSpPr>
          <p:cNvPr id="5" name="Datumsplatzhalter 4">
            <a:extLst>
              <a:ext uri="{FF2B5EF4-FFF2-40B4-BE49-F238E27FC236}">
                <a16:creationId xmlns:a16="http://schemas.microsoft.com/office/drawing/2014/main" id="{4F426733-CA93-4DA0-A77F-FB4FA425F1F6}"/>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6" name="Fußzeilenplatzhalter 5">
            <a:extLst>
              <a:ext uri="{FF2B5EF4-FFF2-40B4-BE49-F238E27FC236}">
                <a16:creationId xmlns:a16="http://schemas.microsoft.com/office/drawing/2014/main" id="{639F2D13-A7B0-45E3-A7A0-03062E43621F}"/>
              </a:ext>
            </a:extLst>
          </p:cNvPr>
          <p:cNvSpPr>
            <a:spLocks noGrp="1"/>
          </p:cNvSpPr>
          <p:nvPr>
            <p:ph type="ftr" sz="quarter" idx="11"/>
          </p:nvPr>
        </p:nvSpPr>
        <p:spPr/>
        <p:txBody>
          <a:bodyPr/>
          <a:lstStyle/>
          <a:p>
            <a:endParaRPr lang="de-DE" dirty="0"/>
          </a:p>
        </p:txBody>
      </p:sp>
      <p:sp>
        <p:nvSpPr>
          <p:cNvPr id="7" name="Foliennummernplatzhalter 6">
            <a:extLst>
              <a:ext uri="{FF2B5EF4-FFF2-40B4-BE49-F238E27FC236}">
                <a16:creationId xmlns:a16="http://schemas.microsoft.com/office/drawing/2014/main" id="{13E7CC5D-587A-47AA-B301-B5E3A07792B8}"/>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2903081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415887C-AC19-4198-BBE5-F3E08992D8C6}"/>
              </a:ext>
            </a:extLst>
          </p:cNvPr>
          <p:cNvSpPr>
            <a:spLocks noGrp="1"/>
          </p:cNvSpPr>
          <p:nvPr>
            <p:ph type="title"/>
          </p:nvPr>
        </p:nvSpPr>
        <p:spPr/>
        <p:txBody>
          <a:bodyPr/>
          <a:lstStyle/>
          <a:p>
            <a:r>
              <a:rPr lang="de-DE"/>
              <a:t>Titelmasterformat durch Klicken bearbeiten</a:t>
            </a:r>
          </a:p>
        </p:txBody>
      </p:sp>
      <p:sp>
        <p:nvSpPr>
          <p:cNvPr id="3" name="Vertikaler Textplatzhalter 2">
            <a:extLst>
              <a:ext uri="{FF2B5EF4-FFF2-40B4-BE49-F238E27FC236}">
                <a16:creationId xmlns:a16="http://schemas.microsoft.com/office/drawing/2014/main" id="{24558F04-4F5F-4875-848B-518A5D69CEAC}"/>
              </a:ext>
            </a:extLst>
          </p:cNvPr>
          <p:cNvSpPr>
            <a:spLocks noGrp="1"/>
          </p:cNvSpPr>
          <p:nvPr>
            <p:ph type="body" orient="vert" idx="1"/>
          </p:nvPr>
        </p:nvSpPr>
        <p:spPr/>
        <p:txBody>
          <a:bodyPr vert="eaVert"/>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a:extLst>
              <a:ext uri="{FF2B5EF4-FFF2-40B4-BE49-F238E27FC236}">
                <a16:creationId xmlns:a16="http://schemas.microsoft.com/office/drawing/2014/main" id="{1F7413A9-5CBD-440A-8E39-09CD6E1A7BE4}"/>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5" name="Fußzeilenplatzhalter 4">
            <a:extLst>
              <a:ext uri="{FF2B5EF4-FFF2-40B4-BE49-F238E27FC236}">
                <a16:creationId xmlns:a16="http://schemas.microsoft.com/office/drawing/2014/main" id="{DD2C8A50-33BE-40A2-A938-EBF07F83C5D4}"/>
              </a:ext>
            </a:extLst>
          </p:cNvPr>
          <p:cNvSpPr>
            <a:spLocks noGrp="1"/>
          </p:cNvSpPr>
          <p:nvPr>
            <p:ph type="ftr" sz="quarter" idx="11"/>
          </p:nvPr>
        </p:nvSpPr>
        <p:spPr/>
        <p:txBody>
          <a:bodyPr/>
          <a:lstStyle/>
          <a:p>
            <a:endParaRPr lang="de-DE" dirty="0"/>
          </a:p>
        </p:txBody>
      </p:sp>
      <p:sp>
        <p:nvSpPr>
          <p:cNvPr id="6" name="Foliennummernplatzhalter 5">
            <a:extLst>
              <a:ext uri="{FF2B5EF4-FFF2-40B4-BE49-F238E27FC236}">
                <a16:creationId xmlns:a16="http://schemas.microsoft.com/office/drawing/2014/main" id="{D4255512-DD8C-4C18-A0E8-290159D3E9AC}"/>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183257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a:extLst>
              <a:ext uri="{FF2B5EF4-FFF2-40B4-BE49-F238E27FC236}">
                <a16:creationId xmlns:a16="http://schemas.microsoft.com/office/drawing/2014/main" id="{530B50EE-6493-4F55-A716-43BAF971F3AF}"/>
              </a:ext>
            </a:extLst>
          </p:cNvPr>
          <p:cNvSpPr>
            <a:spLocks noGrp="1"/>
          </p:cNvSpPr>
          <p:nvPr>
            <p:ph type="title" orient="vert"/>
          </p:nvPr>
        </p:nvSpPr>
        <p:spPr>
          <a:xfrm>
            <a:off x="6543674" y="365125"/>
            <a:ext cx="1971675" cy="5811838"/>
          </a:xfrm>
        </p:spPr>
        <p:txBody>
          <a:bodyPr vert="eaVert"/>
          <a:lstStyle/>
          <a:p>
            <a:r>
              <a:rPr lang="de-DE"/>
              <a:t>Titelmasterformat durch Klicken bearbeiten</a:t>
            </a:r>
          </a:p>
        </p:txBody>
      </p:sp>
      <p:sp>
        <p:nvSpPr>
          <p:cNvPr id="3" name="Vertikaler Textplatzhalter 2">
            <a:extLst>
              <a:ext uri="{FF2B5EF4-FFF2-40B4-BE49-F238E27FC236}">
                <a16:creationId xmlns:a16="http://schemas.microsoft.com/office/drawing/2014/main" id="{5E35436D-C441-413D-AE67-0488A8CACCF4}"/>
              </a:ext>
            </a:extLst>
          </p:cNvPr>
          <p:cNvSpPr>
            <a:spLocks noGrp="1"/>
          </p:cNvSpPr>
          <p:nvPr>
            <p:ph type="body" orient="vert" idx="1"/>
          </p:nvPr>
        </p:nvSpPr>
        <p:spPr>
          <a:xfrm>
            <a:off x="628649" y="365125"/>
            <a:ext cx="5800725" cy="5811838"/>
          </a:xfrm>
        </p:spPr>
        <p:txBody>
          <a:bodyPr vert="eaVert"/>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a:extLst>
              <a:ext uri="{FF2B5EF4-FFF2-40B4-BE49-F238E27FC236}">
                <a16:creationId xmlns:a16="http://schemas.microsoft.com/office/drawing/2014/main" id="{C5A33AC3-C87D-4C05-92EA-00FF237C7E71}"/>
              </a:ext>
            </a:extLst>
          </p:cNvPr>
          <p:cNvSpPr>
            <a:spLocks noGrp="1"/>
          </p:cNvSpPr>
          <p:nvPr>
            <p:ph type="dt" sz="half" idx="10"/>
          </p:nvPr>
        </p:nvSpPr>
        <p:spPr/>
        <p:txBody>
          <a:bodyPr/>
          <a:lstStyle/>
          <a:p>
            <a:fld id="{74F56C9B-10C8-4738-AE19-1E3BA8ECFF3E}" type="datetimeFigureOut">
              <a:rPr lang="de-DE" smtClean="0"/>
              <a:t>06.11.2022</a:t>
            </a:fld>
            <a:endParaRPr lang="de-DE" dirty="0"/>
          </a:p>
        </p:txBody>
      </p:sp>
      <p:sp>
        <p:nvSpPr>
          <p:cNvPr id="5" name="Fußzeilenplatzhalter 4">
            <a:extLst>
              <a:ext uri="{FF2B5EF4-FFF2-40B4-BE49-F238E27FC236}">
                <a16:creationId xmlns:a16="http://schemas.microsoft.com/office/drawing/2014/main" id="{873985D9-37C7-4AAC-8A07-E469A84BCF4C}"/>
              </a:ext>
            </a:extLst>
          </p:cNvPr>
          <p:cNvSpPr>
            <a:spLocks noGrp="1"/>
          </p:cNvSpPr>
          <p:nvPr>
            <p:ph type="ftr" sz="quarter" idx="11"/>
          </p:nvPr>
        </p:nvSpPr>
        <p:spPr/>
        <p:txBody>
          <a:bodyPr/>
          <a:lstStyle/>
          <a:p>
            <a:endParaRPr lang="de-DE" dirty="0"/>
          </a:p>
        </p:txBody>
      </p:sp>
      <p:sp>
        <p:nvSpPr>
          <p:cNvPr id="6" name="Foliennummernplatzhalter 5">
            <a:extLst>
              <a:ext uri="{FF2B5EF4-FFF2-40B4-BE49-F238E27FC236}">
                <a16:creationId xmlns:a16="http://schemas.microsoft.com/office/drawing/2014/main" id="{5EA80067-31F3-48A1-87B9-6C0C75DF8A89}"/>
              </a:ext>
            </a:extLst>
          </p:cNvPr>
          <p:cNvSpPr>
            <a:spLocks noGrp="1"/>
          </p:cNvSpPr>
          <p:nvPr>
            <p:ph type="sldNum" sz="quarter" idx="12"/>
          </p:nvPr>
        </p:nvSpPr>
        <p:spPr/>
        <p:txBody>
          <a:bodyPr/>
          <a:lstStyle/>
          <a:p>
            <a:fld id="{F1AA95A1-ACDF-4EE4-BD79-D444A22CBBCD}" type="slidenum">
              <a:rPr lang="de-DE" smtClean="0"/>
              <a:t>‹Nr.›</a:t>
            </a:fld>
            <a:endParaRPr lang="de-DE" dirty="0"/>
          </a:p>
        </p:txBody>
      </p:sp>
    </p:spTree>
    <p:extLst>
      <p:ext uri="{BB962C8B-B14F-4D97-AF65-F5344CB8AC3E}">
        <p14:creationId xmlns:p14="http://schemas.microsoft.com/office/powerpoint/2010/main" val="1665027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45000">
              <a:schemeClr val="accent4">
                <a:lumMod val="60000"/>
                <a:lumOff val="40000"/>
              </a:schemeClr>
            </a:gs>
            <a:gs pos="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589B0A38-E8A3-40AC-B1F1-F25D6AAF677F}"/>
              </a:ext>
            </a:extLst>
          </p:cNvPr>
          <p:cNvSpPr>
            <a:spLocks noGrp="1"/>
          </p:cNvSpPr>
          <p:nvPr>
            <p:ph type="title"/>
          </p:nvPr>
        </p:nvSpPr>
        <p:spPr>
          <a:xfrm>
            <a:off x="628652" y="365126"/>
            <a:ext cx="7886700" cy="1325563"/>
          </a:xfrm>
          <a:prstGeom prst="rect">
            <a:avLst/>
          </a:prstGeom>
        </p:spPr>
        <p:txBody>
          <a:bodyPr vert="horz" lIns="91440" tIns="45720" rIns="91440" bIns="45720" rtlCol="0" anchor="ctr">
            <a:normAutofit/>
          </a:bodyPr>
          <a:lstStyle/>
          <a:p>
            <a:r>
              <a:rPr lang="de-DE"/>
              <a:t>Titelmasterformat durch Klicken bearbeiten</a:t>
            </a:r>
          </a:p>
        </p:txBody>
      </p:sp>
      <p:sp>
        <p:nvSpPr>
          <p:cNvPr id="3" name="Textplatzhalter 2">
            <a:extLst>
              <a:ext uri="{FF2B5EF4-FFF2-40B4-BE49-F238E27FC236}">
                <a16:creationId xmlns:a16="http://schemas.microsoft.com/office/drawing/2014/main" id="{8F09EBC0-579B-4B62-BD39-2883432EE749}"/>
              </a:ext>
            </a:extLst>
          </p:cNvPr>
          <p:cNvSpPr>
            <a:spLocks noGrp="1"/>
          </p:cNvSpPr>
          <p:nvPr>
            <p:ph type="body" idx="1"/>
          </p:nvPr>
        </p:nvSpPr>
        <p:spPr>
          <a:xfrm>
            <a:off x="628652" y="1825625"/>
            <a:ext cx="7886700" cy="4351338"/>
          </a:xfrm>
          <a:prstGeom prst="rect">
            <a:avLst/>
          </a:prstGeom>
        </p:spPr>
        <p:txBody>
          <a:bodyPr vert="horz" lIns="91440" tIns="45720" rIns="91440" bIns="45720" rtlCol="0">
            <a:normAutofit/>
          </a:bodyPr>
          <a:lstStyle/>
          <a:p>
            <a:pPr lvl="0"/>
            <a:r>
              <a:rPr lang="de-DE"/>
              <a:t>Formatvorlagen des Textmasters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a:extLst>
              <a:ext uri="{FF2B5EF4-FFF2-40B4-BE49-F238E27FC236}">
                <a16:creationId xmlns:a16="http://schemas.microsoft.com/office/drawing/2014/main" id="{33A731C8-EFA6-472A-8059-76C211AB6F3A}"/>
              </a:ext>
            </a:extLst>
          </p:cNvPr>
          <p:cNvSpPr>
            <a:spLocks noGrp="1"/>
          </p:cNvSpPr>
          <p:nvPr>
            <p:ph type="dt" sz="half" idx="2"/>
          </p:nvPr>
        </p:nvSpPr>
        <p:spPr>
          <a:xfrm>
            <a:off x="628651" y="6356352"/>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F56C9B-10C8-4738-AE19-1E3BA8ECFF3E}" type="datetimeFigureOut">
              <a:rPr lang="de-DE" smtClean="0"/>
              <a:t>06.11.2022</a:t>
            </a:fld>
            <a:endParaRPr lang="de-DE" dirty="0"/>
          </a:p>
        </p:txBody>
      </p:sp>
      <p:sp>
        <p:nvSpPr>
          <p:cNvPr id="5" name="Fußzeilenplatzhalter 4">
            <a:extLst>
              <a:ext uri="{FF2B5EF4-FFF2-40B4-BE49-F238E27FC236}">
                <a16:creationId xmlns:a16="http://schemas.microsoft.com/office/drawing/2014/main" id="{30034BD6-CC54-476F-9A86-394D4A42B6BF}"/>
              </a:ext>
            </a:extLst>
          </p:cNvPr>
          <p:cNvSpPr>
            <a:spLocks noGrp="1"/>
          </p:cNvSpPr>
          <p:nvPr>
            <p:ph type="ftr" sz="quarter" idx="3"/>
          </p:nvPr>
        </p:nvSpPr>
        <p:spPr>
          <a:xfrm>
            <a:off x="3028952" y="6356352"/>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de-DE" dirty="0"/>
          </a:p>
        </p:txBody>
      </p:sp>
      <p:sp>
        <p:nvSpPr>
          <p:cNvPr id="6" name="Foliennummernplatzhalter 5">
            <a:extLst>
              <a:ext uri="{FF2B5EF4-FFF2-40B4-BE49-F238E27FC236}">
                <a16:creationId xmlns:a16="http://schemas.microsoft.com/office/drawing/2014/main" id="{46BC9595-5F64-4380-8259-2A9B7FF58643}"/>
              </a:ext>
            </a:extLst>
          </p:cNvPr>
          <p:cNvSpPr>
            <a:spLocks noGrp="1"/>
          </p:cNvSpPr>
          <p:nvPr>
            <p:ph type="sldNum" sz="quarter" idx="4"/>
          </p:nvPr>
        </p:nvSpPr>
        <p:spPr>
          <a:xfrm>
            <a:off x="6457951" y="6356352"/>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1AA95A1-ACDF-4EE4-BD79-D444A22CBBCD}" type="slidenum">
              <a:rPr lang="de-DE" smtClean="0"/>
              <a:t>‹Nr.›</a:t>
            </a:fld>
            <a:endParaRPr lang="de-DE" dirty="0"/>
          </a:p>
        </p:txBody>
      </p:sp>
    </p:spTree>
    <p:extLst>
      <p:ext uri="{BB962C8B-B14F-4D97-AF65-F5344CB8AC3E}">
        <p14:creationId xmlns:p14="http://schemas.microsoft.com/office/powerpoint/2010/main" val="2760016839"/>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l" defTabSz="685808"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3" indent="-171453" algn="l" defTabSz="685808" rtl="0" eaLnBrk="1" latinLnBrk="0" hangingPunct="1">
        <a:lnSpc>
          <a:spcPct val="90000"/>
        </a:lnSpc>
        <a:spcBef>
          <a:spcPts val="751"/>
        </a:spcBef>
        <a:buFont typeface="Arial" panose="020B0604020202020204" pitchFamily="34" charset="0"/>
        <a:buChar char="•"/>
        <a:defRPr sz="2100" kern="1200">
          <a:solidFill>
            <a:schemeClr val="tx1"/>
          </a:solidFill>
          <a:latin typeface="+mn-lt"/>
          <a:ea typeface="+mn-ea"/>
          <a:cs typeface="+mn-cs"/>
        </a:defRPr>
      </a:lvl1pPr>
      <a:lvl2pPr marL="514357" indent="-171453" algn="l" defTabSz="685808"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61" indent="-171453" algn="l" defTabSz="685808"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66" indent="-171453" algn="l" defTabSz="685808"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4pPr>
      <a:lvl5pPr marL="1543070" indent="-171453" algn="l" defTabSz="685808"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5pPr>
      <a:lvl6pPr marL="1885974" indent="-171453" algn="l" defTabSz="685808"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6pPr>
      <a:lvl7pPr marL="2228879" indent="-171453" algn="l" defTabSz="685808"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7pPr>
      <a:lvl8pPr marL="2571783" indent="-171453" algn="l" defTabSz="685808"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8pPr>
      <a:lvl9pPr marL="2914687" indent="-171453" algn="l" defTabSz="685808"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9pPr>
    </p:bodyStyle>
    <p:otherStyle>
      <a:defPPr>
        <a:defRPr lang="de-DE"/>
      </a:defPPr>
      <a:lvl1pPr marL="0" algn="l" defTabSz="685808" rtl="0" eaLnBrk="1" latinLnBrk="0" hangingPunct="1">
        <a:defRPr sz="1351" kern="1200">
          <a:solidFill>
            <a:schemeClr val="tx1"/>
          </a:solidFill>
          <a:latin typeface="+mn-lt"/>
          <a:ea typeface="+mn-ea"/>
          <a:cs typeface="+mn-cs"/>
        </a:defRPr>
      </a:lvl1pPr>
      <a:lvl2pPr marL="342905" algn="l" defTabSz="685808" rtl="0" eaLnBrk="1" latinLnBrk="0" hangingPunct="1">
        <a:defRPr sz="1351" kern="1200">
          <a:solidFill>
            <a:schemeClr val="tx1"/>
          </a:solidFill>
          <a:latin typeface="+mn-lt"/>
          <a:ea typeface="+mn-ea"/>
          <a:cs typeface="+mn-cs"/>
        </a:defRPr>
      </a:lvl2pPr>
      <a:lvl3pPr marL="685808" algn="l" defTabSz="685808" rtl="0" eaLnBrk="1" latinLnBrk="0" hangingPunct="1">
        <a:defRPr sz="1351" kern="1200">
          <a:solidFill>
            <a:schemeClr val="tx1"/>
          </a:solidFill>
          <a:latin typeface="+mn-lt"/>
          <a:ea typeface="+mn-ea"/>
          <a:cs typeface="+mn-cs"/>
        </a:defRPr>
      </a:lvl3pPr>
      <a:lvl4pPr marL="1028713" algn="l" defTabSz="685808" rtl="0" eaLnBrk="1" latinLnBrk="0" hangingPunct="1">
        <a:defRPr sz="1351" kern="1200">
          <a:solidFill>
            <a:schemeClr val="tx1"/>
          </a:solidFill>
          <a:latin typeface="+mn-lt"/>
          <a:ea typeface="+mn-ea"/>
          <a:cs typeface="+mn-cs"/>
        </a:defRPr>
      </a:lvl4pPr>
      <a:lvl5pPr marL="1371617" algn="l" defTabSz="685808" rtl="0" eaLnBrk="1" latinLnBrk="0" hangingPunct="1">
        <a:defRPr sz="1351" kern="1200">
          <a:solidFill>
            <a:schemeClr val="tx1"/>
          </a:solidFill>
          <a:latin typeface="+mn-lt"/>
          <a:ea typeface="+mn-ea"/>
          <a:cs typeface="+mn-cs"/>
        </a:defRPr>
      </a:lvl5pPr>
      <a:lvl6pPr marL="1714522" algn="l" defTabSz="685808" rtl="0" eaLnBrk="1" latinLnBrk="0" hangingPunct="1">
        <a:defRPr sz="1351" kern="1200">
          <a:solidFill>
            <a:schemeClr val="tx1"/>
          </a:solidFill>
          <a:latin typeface="+mn-lt"/>
          <a:ea typeface="+mn-ea"/>
          <a:cs typeface="+mn-cs"/>
        </a:defRPr>
      </a:lvl6pPr>
      <a:lvl7pPr marL="2057426" algn="l" defTabSz="685808" rtl="0" eaLnBrk="1" latinLnBrk="0" hangingPunct="1">
        <a:defRPr sz="1351" kern="1200">
          <a:solidFill>
            <a:schemeClr val="tx1"/>
          </a:solidFill>
          <a:latin typeface="+mn-lt"/>
          <a:ea typeface="+mn-ea"/>
          <a:cs typeface="+mn-cs"/>
        </a:defRPr>
      </a:lvl7pPr>
      <a:lvl8pPr marL="2400330" algn="l" defTabSz="685808" rtl="0" eaLnBrk="1" latinLnBrk="0" hangingPunct="1">
        <a:defRPr sz="1351" kern="1200">
          <a:solidFill>
            <a:schemeClr val="tx1"/>
          </a:solidFill>
          <a:latin typeface="+mn-lt"/>
          <a:ea typeface="+mn-ea"/>
          <a:cs typeface="+mn-cs"/>
        </a:defRPr>
      </a:lvl8pPr>
      <a:lvl9pPr marL="2743235" algn="l" defTabSz="685808" rtl="0" eaLnBrk="1" latinLnBrk="0" hangingPunct="1">
        <a:defRPr sz="135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bergheimat.com/tl_files/bilder/Landschaftsbilder/Background/lettenalm-bergheimat-sommer.jpg"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microsoft.com/office/2007/relationships/hdphoto" Target="../media/hdphoto4.wdp"/><Relationship Id="rId3" Type="http://schemas.microsoft.com/office/2007/relationships/hdphoto" Target="../media/hdphoto2.wdp"/><Relationship Id="rId7" Type="http://schemas.openxmlformats.org/officeDocument/2006/relationships/image" Target="../media/image20.pn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19.png"/><Relationship Id="rId5" Type="http://schemas.microsoft.com/office/2007/relationships/hdphoto" Target="../media/hdphoto3.wdp"/><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4.png"/><Relationship Id="rId1" Type="http://schemas.openxmlformats.org/officeDocument/2006/relationships/slideLayout" Target="../slideLayouts/slideLayout7.xml"/><Relationship Id="rId5" Type="http://schemas.openxmlformats.org/officeDocument/2006/relationships/image" Target="../media/image25.emf"/><Relationship Id="rId4" Type="http://schemas.openxmlformats.org/officeDocument/2006/relationships/oleObject" Target="../embeddings/oleObject1.bin"/></Relationships>
</file>

<file path=ppt/slides/_rels/slide35.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package" Target="../embeddings/Microsoft_PowerPoint_Presentation.pptx"/><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7.png"/></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image" Target="../media/image29.emf"/><Relationship Id="rId1" Type="http://schemas.openxmlformats.org/officeDocument/2006/relationships/slideLayout" Target="../slideLayouts/slideLayout7.xml"/><Relationship Id="rId4" Type="http://schemas.openxmlformats.org/officeDocument/2006/relationships/image" Target="../media/image30.wmf"/></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youtube.com/watch?v=D8BkMTvoQLw" TargetMode="External"/><Relationship Id="rId1" Type="http://schemas.openxmlformats.org/officeDocument/2006/relationships/slideLayout" Target="../slideLayouts/slideLayout7.xml"/><Relationship Id="rId4" Type="http://schemas.microsoft.com/office/2007/relationships/hdphoto" Target="../media/hdphoto6.wdp"/></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2.png"/></Relationships>
</file>

<file path=ppt/slides/_rels/slide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42.png"/></Relationships>
</file>

<file path=ppt/slides/_rels/slide52.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s://www.youtube.com/watch?v=WlFR9pwpJy8" TargetMode="External"/><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hyperlink" Target="https://www.zeitzuleben.de/ein-mind-map-erstellen-schritt-fur-schritt/#2" TargetMode="External"/><Relationship Id="rId7" Type="http://schemas.openxmlformats.org/officeDocument/2006/relationships/image" Target="../media/image48.png"/><Relationship Id="rId2" Type="http://schemas.openxmlformats.org/officeDocument/2006/relationships/hyperlink" Target="https://www.zeitzuleben.de/ein-mind-map-erstellen-schritt-fur-schritt/#1" TargetMode="Externa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hyperlink" Target="https://www.zeitzuleben.de/ein-mind-map-erstellen-schritt-fur-schritt/#4" TargetMode="External"/><Relationship Id="rId4" Type="http://schemas.openxmlformats.org/officeDocument/2006/relationships/hyperlink" Target="https://www.zeitzuleben.de/ein-mind-map-erstellen-schritt-fur-schritt/#3"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a:extLst>
              <a:ext uri="{FF2B5EF4-FFF2-40B4-BE49-F238E27FC236}">
                <a16:creationId xmlns:a16="http://schemas.microsoft.com/office/drawing/2014/main" id="{CFBFA733-7E98-4781-93A2-989EBDBE4189}"/>
              </a:ext>
            </a:extLst>
          </p:cNvPr>
          <p:cNvPicPr>
            <a:picLocks noChangeAspect="1"/>
          </p:cNvPicPr>
          <p:nvPr/>
        </p:nvPicPr>
        <p:blipFill>
          <a:blip r:embed="rId2"/>
          <a:stretch>
            <a:fillRect/>
          </a:stretch>
        </p:blipFill>
        <p:spPr>
          <a:xfrm>
            <a:off x="0" y="873389"/>
            <a:ext cx="9144000" cy="5984611"/>
          </a:xfrm>
          <a:prstGeom prst="rect">
            <a:avLst/>
          </a:prstGeom>
        </p:spPr>
      </p:pic>
      <p:sp>
        <p:nvSpPr>
          <p:cNvPr id="5" name="Textfeld 4">
            <a:extLst>
              <a:ext uri="{FF2B5EF4-FFF2-40B4-BE49-F238E27FC236}">
                <a16:creationId xmlns:a16="http://schemas.microsoft.com/office/drawing/2014/main" id="{76C06CE8-D68B-4F0A-ACBF-08EA1D1AAA5E}"/>
              </a:ext>
            </a:extLst>
          </p:cNvPr>
          <p:cNvSpPr txBox="1"/>
          <p:nvPr/>
        </p:nvSpPr>
        <p:spPr>
          <a:xfrm>
            <a:off x="0" y="0"/>
            <a:ext cx="9052478" cy="923330"/>
          </a:xfrm>
          <a:prstGeom prst="rect">
            <a:avLst/>
          </a:prstGeom>
          <a:noFill/>
        </p:spPr>
        <p:txBody>
          <a:bodyPr wrap="none" rtlCol="0">
            <a:spAutoFit/>
          </a:bodyPr>
          <a:lstStyle/>
          <a:p>
            <a:r>
              <a:rPr lang="de-DE" sz="5400" dirty="0">
                <a:latin typeface="Bernard MT Condensed" panose="02050806060905020404" pitchFamily="18" charset="0"/>
              </a:rPr>
              <a:t>Landschaften - Landschaftsbilder </a:t>
            </a:r>
          </a:p>
        </p:txBody>
      </p:sp>
      <p:sp>
        <p:nvSpPr>
          <p:cNvPr id="2" name="Textfeld 1">
            <a:extLst>
              <a:ext uri="{FF2B5EF4-FFF2-40B4-BE49-F238E27FC236}">
                <a16:creationId xmlns:a16="http://schemas.microsoft.com/office/drawing/2014/main" id="{47A34116-C88E-48AC-A252-B3369D76C8CC}"/>
              </a:ext>
            </a:extLst>
          </p:cNvPr>
          <p:cNvSpPr txBox="1"/>
          <p:nvPr/>
        </p:nvSpPr>
        <p:spPr>
          <a:xfrm>
            <a:off x="6499654" y="6466703"/>
            <a:ext cx="2688300" cy="369332"/>
          </a:xfrm>
          <a:prstGeom prst="rect">
            <a:avLst/>
          </a:prstGeom>
          <a:noFill/>
        </p:spPr>
        <p:txBody>
          <a:bodyPr wrap="none" rtlCol="0">
            <a:spAutoFit/>
          </a:bodyPr>
          <a:lstStyle/>
          <a:p>
            <a:r>
              <a:rPr lang="de-DE" dirty="0"/>
              <a:t>Wüstenlandschaft - Sahara</a:t>
            </a:r>
          </a:p>
        </p:txBody>
      </p:sp>
    </p:spTree>
    <p:extLst>
      <p:ext uri="{BB962C8B-B14F-4D97-AF65-F5344CB8AC3E}">
        <p14:creationId xmlns:p14="http://schemas.microsoft.com/office/powerpoint/2010/main" val="2757844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D8507175-840E-4D27-A936-EB5815A917EA}"/>
              </a:ext>
            </a:extLst>
          </p:cNvPr>
          <p:cNvSpPr txBox="1"/>
          <p:nvPr/>
        </p:nvSpPr>
        <p:spPr>
          <a:xfrm>
            <a:off x="1876755" y="512433"/>
            <a:ext cx="5650906" cy="584775"/>
          </a:xfrm>
          <a:prstGeom prst="rect">
            <a:avLst/>
          </a:prstGeom>
          <a:noFill/>
        </p:spPr>
        <p:txBody>
          <a:bodyPr wrap="none" rtlCol="0">
            <a:spAutoFit/>
          </a:bodyPr>
          <a:lstStyle/>
          <a:p>
            <a:r>
              <a:rPr lang="de-DE" sz="3200" dirty="0"/>
              <a:t>Geografische Bilder beschreiben</a:t>
            </a:r>
          </a:p>
        </p:txBody>
      </p:sp>
      <p:sp>
        <p:nvSpPr>
          <p:cNvPr id="3" name="Textfeld 2">
            <a:extLst>
              <a:ext uri="{FF2B5EF4-FFF2-40B4-BE49-F238E27FC236}">
                <a16:creationId xmlns:a16="http://schemas.microsoft.com/office/drawing/2014/main" id="{05DBEB20-9E11-4922-9117-5D73F0F6A209}"/>
              </a:ext>
            </a:extLst>
          </p:cNvPr>
          <p:cNvSpPr txBox="1"/>
          <p:nvPr/>
        </p:nvSpPr>
        <p:spPr>
          <a:xfrm>
            <a:off x="1371600" y="1629294"/>
            <a:ext cx="3629327" cy="1815882"/>
          </a:xfrm>
          <a:prstGeom prst="rect">
            <a:avLst/>
          </a:prstGeom>
          <a:noFill/>
        </p:spPr>
        <p:txBody>
          <a:bodyPr wrap="none" rtlCol="0">
            <a:spAutoFit/>
          </a:bodyPr>
          <a:lstStyle/>
          <a:p>
            <a:pPr marL="342900" indent="-342900">
              <a:buAutoNum type="arabicPeriod"/>
            </a:pPr>
            <a:r>
              <a:rPr lang="de-DE" sz="2800" dirty="0"/>
              <a:t>Schritt: Orientierung</a:t>
            </a:r>
          </a:p>
          <a:p>
            <a:pPr marL="342900" indent="-342900">
              <a:buAutoNum type="arabicPeriod"/>
            </a:pPr>
            <a:r>
              <a:rPr lang="de-DE" sz="2800" dirty="0"/>
              <a:t>Schritt: Beschreibung</a:t>
            </a:r>
          </a:p>
          <a:p>
            <a:pPr marL="342900" indent="-342900">
              <a:buAutoNum type="arabicPeriod"/>
            </a:pPr>
            <a:r>
              <a:rPr lang="de-DE" sz="2800" dirty="0"/>
              <a:t>Schritt: Erklärung</a:t>
            </a:r>
          </a:p>
          <a:p>
            <a:pPr marL="342900" indent="-342900">
              <a:buAutoNum type="arabicPeriod"/>
            </a:pPr>
            <a:r>
              <a:rPr lang="de-DE" sz="2800" dirty="0"/>
              <a:t>Schritt: Wertung</a:t>
            </a:r>
          </a:p>
        </p:txBody>
      </p:sp>
      <p:sp>
        <p:nvSpPr>
          <p:cNvPr id="4" name="Textfeld 3">
            <a:extLst>
              <a:ext uri="{FF2B5EF4-FFF2-40B4-BE49-F238E27FC236}">
                <a16:creationId xmlns:a16="http://schemas.microsoft.com/office/drawing/2014/main" id="{552E4CF8-5457-4267-994E-C53898039255}"/>
              </a:ext>
            </a:extLst>
          </p:cNvPr>
          <p:cNvSpPr txBox="1"/>
          <p:nvPr/>
        </p:nvSpPr>
        <p:spPr>
          <a:xfrm>
            <a:off x="308108" y="3963759"/>
            <a:ext cx="8527784" cy="523220"/>
          </a:xfrm>
          <a:prstGeom prst="rect">
            <a:avLst/>
          </a:prstGeom>
          <a:noFill/>
        </p:spPr>
        <p:txBody>
          <a:bodyPr wrap="none" rtlCol="0">
            <a:spAutoFit/>
          </a:bodyPr>
          <a:lstStyle/>
          <a:p>
            <a:r>
              <a:rPr lang="de-DE" sz="2800" dirty="0">
                <a:latin typeface="Arial" panose="020B0604020202020204" pitchFamily="34" charset="0"/>
                <a:cs typeface="Arial" panose="020B0604020202020204" pitchFamily="34" charset="0"/>
              </a:rPr>
              <a:t>Was muss ich in den einzelnen Schritten beachten? </a:t>
            </a:r>
          </a:p>
        </p:txBody>
      </p:sp>
    </p:spTree>
    <p:extLst>
      <p:ext uri="{BB962C8B-B14F-4D97-AF65-F5344CB8AC3E}">
        <p14:creationId xmlns:p14="http://schemas.microsoft.com/office/powerpoint/2010/main" val="2901165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1D9BC899-DCC5-4879-BAD7-E3AC4F65CF86}"/>
              </a:ext>
            </a:extLst>
          </p:cNvPr>
          <p:cNvSpPr/>
          <p:nvPr/>
        </p:nvSpPr>
        <p:spPr>
          <a:xfrm>
            <a:off x="306859" y="965022"/>
            <a:ext cx="8695038" cy="1938992"/>
          </a:xfrm>
          <a:prstGeom prst="rect">
            <a:avLst/>
          </a:prstGeom>
        </p:spPr>
        <p:txBody>
          <a:bodyPr wrap="square">
            <a:spAutoFit/>
          </a:bodyPr>
          <a:lstStyle/>
          <a:p>
            <a:r>
              <a:rPr lang="de-DE" sz="2000" dirty="0">
                <a:latin typeface="Arial" panose="020B0604020202020204" pitchFamily="34" charset="0"/>
              </a:rPr>
              <a:t>Bilder beschreiben</a:t>
            </a:r>
          </a:p>
          <a:p>
            <a:pPr marL="342900" indent="-342900">
              <a:buAutoNum type="arabicPeriod"/>
            </a:pPr>
            <a:r>
              <a:rPr lang="de-DE" sz="2000" dirty="0">
                <a:latin typeface="Arial" panose="020B0604020202020204" pitchFamily="34" charset="0"/>
              </a:rPr>
              <a:t>Schritt: </a:t>
            </a:r>
            <a:r>
              <a:rPr lang="de-DE" sz="2000" b="1" dirty="0">
                <a:latin typeface="Arial" panose="020B0604020202020204" pitchFamily="34" charset="0"/>
              </a:rPr>
              <a:t>Orientierung</a:t>
            </a:r>
          </a:p>
          <a:p>
            <a:pPr marL="342900" indent="-342900">
              <a:buAutoNum type="arabicPeriod"/>
            </a:pPr>
            <a:r>
              <a:rPr lang="de-DE" sz="2000" dirty="0">
                <a:latin typeface="Arial" panose="020B0604020202020204" pitchFamily="34" charset="0"/>
              </a:rPr>
              <a:t>Verschaffe dir erste Informationen über das vorliegende Bild. Gibt es eine Bildunterschrift? Was stellt es dar? Wo ist es aufgenommen? Enthält es Hinweise auf den Aufnahmezeitpunkt (Jahr, Jahreszeit, Tageszeit)? Von wem stammt das Bild?</a:t>
            </a:r>
            <a:endParaRPr lang="de-DE" sz="2000" dirty="0">
              <a:effectLst/>
              <a:latin typeface="Arial" panose="020B0604020202020204" pitchFamily="34" charset="0"/>
            </a:endParaRPr>
          </a:p>
        </p:txBody>
      </p:sp>
      <p:sp>
        <p:nvSpPr>
          <p:cNvPr id="3" name="Rechteck 2">
            <a:extLst>
              <a:ext uri="{FF2B5EF4-FFF2-40B4-BE49-F238E27FC236}">
                <a16:creationId xmlns:a16="http://schemas.microsoft.com/office/drawing/2014/main" id="{A71B8EAE-12BA-4248-AADE-311B62BA4866}"/>
              </a:ext>
            </a:extLst>
          </p:cNvPr>
          <p:cNvSpPr/>
          <p:nvPr/>
        </p:nvSpPr>
        <p:spPr>
          <a:xfrm>
            <a:off x="306859" y="3065150"/>
            <a:ext cx="8390238" cy="4093428"/>
          </a:xfrm>
          <a:prstGeom prst="rect">
            <a:avLst/>
          </a:prstGeom>
        </p:spPr>
        <p:txBody>
          <a:bodyPr wrap="square">
            <a:spAutoFit/>
          </a:bodyPr>
          <a:lstStyle/>
          <a:p>
            <a:r>
              <a:rPr lang="de-DE" sz="2000" dirty="0">
                <a:latin typeface="Arial" panose="020B0604020202020204" pitchFamily="34" charset="0"/>
              </a:rPr>
              <a:t>2. Schritt: </a:t>
            </a:r>
            <a:r>
              <a:rPr lang="de-DE" sz="2000" b="1" dirty="0">
                <a:latin typeface="Arial" panose="020B0604020202020204" pitchFamily="34" charset="0"/>
              </a:rPr>
              <a:t>Beschreibung</a:t>
            </a:r>
          </a:p>
          <a:p>
            <a:r>
              <a:rPr lang="de-DE" sz="2000" dirty="0">
                <a:latin typeface="Arial" panose="020B0604020202020204" pitchFamily="34" charset="0"/>
              </a:rPr>
              <a:t>Zu Beginn prüfst du, ob sich das abgebildete Gebiet in Vorder-, Mittel- und Hintergrund gliedern lässt. Bei der eigentlichen Beschreibung gehst du unterschiedlich für Landschaften, Objekte und Personen vor.</a:t>
            </a:r>
          </a:p>
          <a:p>
            <a:r>
              <a:rPr lang="de-DE" sz="2000" dirty="0">
                <a:latin typeface="Arial" panose="020B0604020202020204" pitchFamily="34" charset="0"/>
              </a:rPr>
              <a:t>Dabei helfen dir Fragen wie:</a:t>
            </a:r>
          </a:p>
          <a:p>
            <a:r>
              <a:rPr lang="de-DE" sz="2000" dirty="0">
                <a:latin typeface="Arial" panose="020B0604020202020204" pitchFamily="34" charset="0"/>
              </a:rPr>
              <a:t>– Sind Gewässer und Pflanzenwelt, land- und forstwirtschaftliche Nutzung erkennbar? Findet man Verkehrswege, Siedlungen, Industrieflächen oder Freizeiteinrichtungen?</a:t>
            </a:r>
          </a:p>
          <a:p>
            <a:r>
              <a:rPr lang="de-DE" sz="2000" dirty="0">
                <a:latin typeface="Arial" panose="020B0604020202020204" pitchFamily="34" charset="0"/>
                <a:cs typeface="Arial" panose="020B0604020202020204" pitchFamily="34" charset="0"/>
              </a:rPr>
              <a:t>– Wozu dienen die abgebildeten Objekte, z. B. Gebäude? Welche Besonderheiten haben sie?</a:t>
            </a:r>
          </a:p>
          <a:p>
            <a:r>
              <a:rPr lang="de-DE" sz="2000" dirty="0">
                <a:latin typeface="Arial" panose="020B0604020202020204" pitchFamily="34" charset="0"/>
                <a:cs typeface="Arial" panose="020B0604020202020204" pitchFamily="34" charset="0"/>
              </a:rPr>
              <a:t>– Üben die dargestellten Personen eine Tätigkeit aus, besitzen sie besondere Merkmale, wirken sie eher reich oder arm?</a:t>
            </a:r>
          </a:p>
          <a:p>
            <a:endParaRPr lang="de-DE" sz="2000" dirty="0">
              <a:effectLst/>
              <a:latin typeface="Arial" panose="020B0604020202020204" pitchFamily="34" charset="0"/>
            </a:endParaRPr>
          </a:p>
        </p:txBody>
      </p:sp>
      <p:pic>
        <p:nvPicPr>
          <p:cNvPr id="4" name="Grafik 3">
            <a:extLst>
              <a:ext uri="{FF2B5EF4-FFF2-40B4-BE49-F238E27FC236}">
                <a16:creationId xmlns:a16="http://schemas.microsoft.com/office/drawing/2014/main" id="{86FC1438-F5D4-4AF0-A9C9-78CA2EB694D0}"/>
              </a:ext>
            </a:extLst>
          </p:cNvPr>
          <p:cNvPicPr>
            <a:picLocks noChangeAspect="1"/>
          </p:cNvPicPr>
          <p:nvPr/>
        </p:nvPicPr>
        <p:blipFill>
          <a:blip r:embed="rId2"/>
          <a:stretch>
            <a:fillRect/>
          </a:stretch>
        </p:blipFill>
        <p:spPr>
          <a:xfrm>
            <a:off x="6680886" y="-2374"/>
            <a:ext cx="2463114" cy="1612519"/>
          </a:xfrm>
          <a:prstGeom prst="rect">
            <a:avLst/>
          </a:prstGeom>
        </p:spPr>
      </p:pic>
      <p:sp>
        <p:nvSpPr>
          <p:cNvPr id="5" name="Textfeld 4">
            <a:extLst>
              <a:ext uri="{FF2B5EF4-FFF2-40B4-BE49-F238E27FC236}">
                <a16:creationId xmlns:a16="http://schemas.microsoft.com/office/drawing/2014/main" id="{2A0BCDAD-742D-4318-B968-FB63E0EA0350}"/>
              </a:ext>
            </a:extLst>
          </p:cNvPr>
          <p:cNvSpPr txBox="1"/>
          <p:nvPr/>
        </p:nvSpPr>
        <p:spPr>
          <a:xfrm>
            <a:off x="7356389" y="1333146"/>
            <a:ext cx="1869989" cy="276999"/>
          </a:xfrm>
          <a:prstGeom prst="rect">
            <a:avLst/>
          </a:prstGeom>
          <a:noFill/>
        </p:spPr>
        <p:txBody>
          <a:bodyPr wrap="square" rtlCol="0">
            <a:spAutoFit/>
          </a:bodyPr>
          <a:lstStyle/>
          <a:p>
            <a:r>
              <a:rPr lang="de-DE" sz="1200" dirty="0"/>
              <a:t>Wüstenlandschaft - Sahara</a:t>
            </a:r>
          </a:p>
        </p:txBody>
      </p:sp>
    </p:spTree>
    <p:extLst>
      <p:ext uri="{BB962C8B-B14F-4D97-AF65-F5344CB8AC3E}">
        <p14:creationId xmlns:p14="http://schemas.microsoft.com/office/powerpoint/2010/main" val="274741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DC9102A2-CE6C-4925-A366-50CD7BD91564}"/>
              </a:ext>
            </a:extLst>
          </p:cNvPr>
          <p:cNvSpPr/>
          <p:nvPr/>
        </p:nvSpPr>
        <p:spPr>
          <a:xfrm>
            <a:off x="164756" y="2459504"/>
            <a:ext cx="8517925" cy="1938992"/>
          </a:xfrm>
          <a:prstGeom prst="rect">
            <a:avLst/>
          </a:prstGeom>
        </p:spPr>
        <p:txBody>
          <a:bodyPr wrap="square">
            <a:spAutoFit/>
          </a:bodyPr>
          <a:lstStyle/>
          <a:p>
            <a:r>
              <a:rPr lang="de-DE" sz="2000" dirty="0">
                <a:latin typeface="Arial" panose="020B0604020202020204" pitchFamily="34" charset="0"/>
              </a:rPr>
              <a:t>3. Schritt: </a:t>
            </a:r>
            <a:r>
              <a:rPr lang="de-DE" sz="2000" b="1" dirty="0">
                <a:latin typeface="Arial" panose="020B0604020202020204" pitchFamily="34" charset="0"/>
              </a:rPr>
              <a:t>Erklärung</a:t>
            </a:r>
          </a:p>
          <a:p>
            <a:r>
              <a:rPr lang="de-DE" sz="2000" dirty="0">
                <a:latin typeface="Arial" panose="020B0604020202020204" pitchFamily="34" charset="0"/>
              </a:rPr>
              <a:t>Finde Erklärungen für deine Ergebnisse. </a:t>
            </a:r>
          </a:p>
          <a:p>
            <a:r>
              <a:rPr lang="de-DE" sz="2000" dirty="0">
                <a:latin typeface="Arial" panose="020B0604020202020204" pitchFamily="34" charset="0"/>
              </a:rPr>
              <a:t>Mögliche Fragestellungen sind: Was fällt besonders auf? Erkennt man Probleme? Was erfährt man über die Entstehung auffälliger Erscheinungen? Sind sie natürlichen Ursprungs oder ist der Mensch verantwortlich? Welche Bedeutung hat ein einzelnes Teil für das Ganze?</a:t>
            </a:r>
            <a:endParaRPr lang="de-DE" sz="2000" dirty="0">
              <a:effectLst/>
              <a:latin typeface="Arial" panose="020B0604020202020204" pitchFamily="34" charset="0"/>
            </a:endParaRPr>
          </a:p>
        </p:txBody>
      </p:sp>
      <p:pic>
        <p:nvPicPr>
          <p:cNvPr id="3" name="Grafik 2">
            <a:extLst>
              <a:ext uri="{FF2B5EF4-FFF2-40B4-BE49-F238E27FC236}">
                <a16:creationId xmlns:a16="http://schemas.microsoft.com/office/drawing/2014/main" id="{3985480F-AD37-4A68-B169-3B810D715FB4}"/>
              </a:ext>
            </a:extLst>
          </p:cNvPr>
          <p:cNvPicPr>
            <a:picLocks noChangeAspect="1"/>
          </p:cNvPicPr>
          <p:nvPr/>
        </p:nvPicPr>
        <p:blipFill>
          <a:blip r:embed="rId2"/>
          <a:stretch>
            <a:fillRect/>
          </a:stretch>
        </p:blipFill>
        <p:spPr>
          <a:xfrm>
            <a:off x="4784729" y="-1"/>
            <a:ext cx="4359271" cy="2850293"/>
          </a:xfrm>
          <a:prstGeom prst="rect">
            <a:avLst/>
          </a:prstGeom>
        </p:spPr>
      </p:pic>
      <p:sp>
        <p:nvSpPr>
          <p:cNvPr id="4" name="Rechteck 3">
            <a:extLst>
              <a:ext uri="{FF2B5EF4-FFF2-40B4-BE49-F238E27FC236}">
                <a16:creationId xmlns:a16="http://schemas.microsoft.com/office/drawing/2014/main" id="{A381D5E4-E5C6-4B4C-ADAD-9130FC9E573A}"/>
              </a:ext>
            </a:extLst>
          </p:cNvPr>
          <p:cNvSpPr/>
          <p:nvPr/>
        </p:nvSpPr>
        <p:spPr>
          <a:xfrm>
            <a:off x="164756" y="4639616"/>
            <a:ext cx="8979244" cy="1938992"/>
          </a:xfrm>
          <a:prstGeom prst="rect">
            <a:avLst/>
          </a:prstGeom>
        </p:spPr>
        <p:txBody>
          <a:bodyPr wrap="square">
            <a:spAutoFit/>
          </a:bodyPr>
          <a:lstStyle/>
          <a:p>
            <a:r>
              <a:rPr lang="de-DE" sz="2000" dirty="0">
                <a:latin typeface="Arial" panose="020B0604020202020204" pitchFamily="34" charset="0"/>
                <a:cs typeface="Arial" panose="020B0604020202020204" pitchFamily="34" charset="0"/>
              </a:rPr>
              <a:t>4. Schritt: </a:t>
            </a:r>
            <a:r>
              <a:rPr lang="de-DE" sz="2000" b="1" dirty="0">
                <a:latin typeface="Arial" panose="020B0604020202020204" pitchFamily="34" charset="0"/>
                <a:cs typeface="Arial" panose="020B0604020202020204" pitchFamily="34" charset="0"/>
              </a:rPr>
              <a:t>Wertung</a:t>
            </a:r>
          </a:p>
          <a:p>
            <a:r>
              <a:rPr lang="de-DE" sz="2000" dirty="0">
                <a:latin typeface="Arial" panose="020B0604020202020204" pitchFamily="34" charset="0"/>
                <a:cs typeface="Arial" panose="020B0604020202020204" pitchFamily="34" charset="0"/>
              </a:rPr>
              <a:t>Hier kannst du deine persönliche Überzeugung einfließen lassen.</a:t>
            </a:r>
          </a:p>
          <a:p>
            <a:r>
              <a:rPr lang="de-DE" sz="2000" dirty="0">
                <a:latin typeface="Arial" panose="020B0604020202020204" pitchFamily="34" charset="0"/>
                <a:cs typeface="Arial" panose="020B0604020202020204" pitchFamily="34" charset="0"/>
              </a:rPr>
              <a:t>Ist der Bildausschnitt aussagekräftig? Stehen die wichtigen Aussagen im Mittelpunkt? Ist das Bild typisch für ein Gebiet oder stellt es eher eine Ausnahme dar?</a:t>
            </a:r>
          </a:p>
          <a:p>
            <a:endParaRPr lang="de-DE" sz="2000" dirty="0">
              <a:effectLst/>
              <a:latin typeface="Arial" panose="020B0604020202020204" pitchFamily="34" charset="0"/>
              <a:cs typeface="Arial" panose="020B0604020202020204" pitchFamily="34" charset="0"/>
            </a:endParaRPr>
          </a:p>
        </p:txBody>
      </p:sp>
      <p:sp>
        <p:nvSpPr>
          <p:cNvPr id="6" name="Textfeld 5">
            <a:extLst>
              <a:ext uri="{FF2B5EF4-FFF2-40B4-BE49-F238E27FC236}">
                <a16:creationId xmlns:a16="http://schemas.microsoft.com/office/drawing/2014/main" id="{DBD99484-D2C3-4407-BEBA-40BD380FF3E7}"/>
              </a:ext>
            </a:extLst>
          </p:cNvPr>
          <p:cNvSpPr txBox="1"/>
          <p:nvPr/>
        </p:nvSpPr>
        <p:spPr>
          <a:xfrm>
            <a:off x="7274011" y="2573293"/>
            <a:ext cx="1869989" cy="276999"/>
          </a:xfrm>
          <a:prstGeom prst="rect">
            <a:avLst/>
          </a:prstGeom>
          <a:noFill/>
        </p:spPr>
        <p:txBody>
          <a:bodyPr wrap="square" rtlCol="0">
            <a:spAutoFit/>
          </a:bodyPr>
          <a:lstStyle/>
          <a:p>
            <a:r>
              <a:rPr lang="de-DE" sz="1200" dirty="0"/>
              <a:t>Wüstenlandschaft - Sahara</a:t>
            </a:r>
          </a:p>
        </p:txBody>
      </p:sp>
    </p:spTree>
    <p:extLst>
      <p:ext uri="{BB962C8B-B14F-4D97-AF65-F5344CB8AC3E}">
        <p14:creationId xmlns:p14="http://schemas.microsoft.com/office/powerpoint/2010/main" val="1969361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6355E618-9F55-4168-92D1-3B98DD6790F7}"/>
              </a:ext>
            </a:extLst>
          </p:cNvPr>
          <p:cNvPicPr>
            <a:picLocks noChangeAspect="1"/>
          </p:cNvPicPr>
          <p:nvPr/>
        </p:nvPicPr>
        <p:blipFill>
          <a:blip r:embed="rId2"/>
          <a:stretch>
            <a:fillRect/>
          </a:stretch>
        </p:blipFill>
        <p:spPr>
          <a:xfrm>
            <a:off x="0" y="762000"/>
            <a:ext cx="9144000" cy="6096000"/>
          </a:xfrm>
          <a:prstGeom prst="rect">
            <a:avLst/>
          </a:prstGeom>
        </p:spPr>
      </p:pic>
      <p:sp>
        <p:nvSpPr>
          <p:cNvPr id="3" name="Textfeld 2">
            <a:extLst>
              <a:ext uri="{FF2B5EF4-FFF2-40B4-BE49-F238E27FC236}">
                <a16:creationId xmlns:a16="http://schemas.microsoft.com/office/drawing/2014/main" id="{B34CEE3C-E9B6-408B-9A8E-6E30B6A044CE}"/>
              </a:ext>
            </a:extLst>
          </p:cNvPr>
          <p:cNvSpPr txBox="1"/>
          <p:nvPr/>
        </p:nvSpPr>
        <p:spPr>
          <a:xfrm>
            <a:off x="182880" y="-101600"/>
            <a:ext cx="4055919" cy="1015663"/>
          </a:xfrm>
          <a:prstGeom prst="rect">
            <a:avLst/>
          </a:prstGeom>
          <a:noFill/>
        </p:spPr>
        <p:txBody>
          <a:bodyPr wrap="none" rtlCol="0">
            <a:spAutoFit/>
          </a:bodyPr>
          <a:lstStyle/>
          <a:p>
            <a:r>
              <a:rPr lang="de-DE" sz="6000" dirty="0">
                <a:latin typeface="Bernard MT Condensed" panose="02050806060905020404" pitchFamily="18" charset="0"/>
              </a:rPr>
              <a:t>Landschaften</a:t>
            </a:r>
          </a:p>
        </p:txBody>
      </p:sp>
      <p:sp>
        <p:nvSpPr>
          <p:cNvPr id="4" name="Textfeld 3">
            <a:extLst>
              <a:ext uri="{FF2B5EF4-FFF2-40B4-BE49-F238E27FC236}">
                <a16:creationId xmlns:a16="http://schemas.microsoft.com/office/drawing/2014/main" id="{00E25625-B2D5-44A2-9A1E-69D57972BB97}"/>
              </a:ext>
            </a:extLst>
          </p:cNvPr>
          <p:cNvSpPr txBox="1"/>
          <p:nvPr/>
        </p:nvSpPr>
        <p:spPr>
          <a:xfrm>
            <a:off x="4523824" y="-16625"/>
            <a:ext cx="4620176" cy="830997"/>
          </a:xfrm>
          <a:prstGeom prst="rect">
            <a:avLst/>
          </a:prstGeom>
          <a:noFill/>
        </p:spPr>
        <p:txBody>
          <a:bodyPr wrap="none" rtlCol="0">
            <a:spAutoFit/>
          </a:bodyPr>
          <a:lstStyle/>
          <a:p>
            <a:r>
              <a:rPr lang="de-DE" sz="2400" dirty="0">
                <a:latin typeface="Arial" panose="020B0604020202020204" pitchFamily="34" charset="0"/>
                <a:cs typeface="Arial" panose="020B0604020202020204" pitchFamily="34" charset="0"/>
              </a:rPr>
              <a:t>Beschreibe das Landschaftsbild!</a:t>
            </a:r>
          </a:p>
          <a:p>
            <a:r>
              <a:rPr lang="de-DE" sz="2400" dirty="0">
                <a:latin typeface="Arial" panose="020B0604020202020204" pitchFamily="34" charset="0"/>
                <a:cs typeface="Arial" panose="020B0604020202020204" pitchFamily="34" charset="0"/>
              </a:rPr>
              <a:t>schriftlich</a:t>
            </a:r>
          </a:p>
        </p:txBody>
      </p:sp>
      <p:sp>
        <p:nvSpPr>
          <p:cNvPr id="5" name="Textfeld 4">
            <a:extLst>
              <a:ext uri="{FF2B5EF4-FFF2-40B4-BE49-F238E27FC236}">
                <a16:creationId xmlns:a16="http://schemas.microsoft.com/office/drawing/2014/main" id="{2ED6D8CA-4D79-4890-A2FA-9C3B0A76D723}"/>
              </a:ext>
            </a:extLst>
          </p:cNvPr>
          <p:cNvSpPr txBox="1"/>
          <p:nvPr/>
        </p:nvSpPr>
        <p:spPr>
          <a:xfrm>
            <a:off x="7232997" y="6277001"/>
            <a:ext cx="2038828" cy="646331"/>
          </a:xfrm>
          <a:prstGeom prst="rect">
            <a:avLst/>
          </a:prstGeom>
          <a:noFill/>
        </p:spPr>
        <p:txBody>
          <a:bodyPr wrap="none" rtlCol="0">
            <a:spAutoFit/>
          </a:bodyPr>
          <a:lstStyle/>
          <a:p>
            <a:r>
              <a:rPr lang="de-DE" dirty="0"/>
              <a:t>Bergwelten – Alpen</a:t>
            </a:r>
          </a:p>
          <a:p>
            <a:r>
              <a:rPr lang="de-DE" dirty="0"/>
              <a:t>Schmidt 2016</a:t>
            </a:r>
          </a:p>
        </p:txBody>
      </p:sp>
      <p:cxnSp>
        <p:nvCxnSpPr>
          <p:cNvPr id="7" name="Gerader Verbinder 6">
            <a:extLst>
              <a:ext uri="{FF2B5EF4-FFF2-40B4-BE49-F238E27FC236}">
                <a16:creationId xmlns:a16="http://schemas.microsoft.com/office/drawing/2014/main" id="{FC4BFAA9-7096-4229-811A-C1C3BE12874A}"/>
              </a:ext>
            </a:extLst>
          </p:cNvPr>
          <p:cNvCxnSpPr/>
          <p:nvPr/>
        </p:nvCxnSpPr>
        <p:spPr>
          <a:xfrm>
            <a:off x="0" y="5132173"/>
            <a:ext cx="9144000"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Gerader Verbinder 8">
            <a:extLst>
              <a:ext uri="{FF2B5EF4-FFF2-40B4-BE49-F238E27FC236}">
                <a16:creationId xmlns:a16="http://schemas.microsoft.com/office/drawing/2014/main" id="{671BAA6F-1519-427D-B838-2D0A3477D068}"/>
              </a:ext>
            </a:extLst>
          </p:cNvPr>
          <p:cNvCxnSpPr/>
          <p:nvPr/>
        </p:nvCxnSpPr>
        <p:spPr>
          <a:xfrm>
            <a:off x="0" y="2763206"/>
            <a:ext cx="9144000" cy="14004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5687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91665086-3162-4FBB-A9F6-96AB92CAB19F}"/>
              </a:ext>
            </a:extLst>
          </p:cNvPr>
          <p:cNvSpPr txBox="1"/>
          <p:nvPr/>
        </p:nvSpPr>
        <p:spPr>
          <a:xfrm>
            <a:off x="209973" y="0"/>
            <a:ext cx="4055919" cy="1015663"/>
          </a:xfrm>
          <a:prstGeom prst="rect">
            <a:avLst/>
          </a:prstGeom>
          <a:noFill/>
        </p:spPr>
        <p:txBody>
          <a:bodyPr wrap="none" rtlCol="0">
            <a:spAutoFit/>
          </a:bodyPr>
          <a:lstStyle/>
          <a:p>
            <a:r>
              <a:rPr lang="de-DE" sz="6000" dirty="0">
                <a:latin typeface="Bernard MT Condensed" panose="02050806060905020404" pitchFamily="18" charset="0"/>
              </a:rPr>
              <a:t>Landschaften</a:t>
            </a:r>
          </a:p>
        </p:txBody>
      </p:sp>
      <p:sp>
        <p:nvSpPr>
          <p:cNvPr id="6" name="Textfeld 5">
            <a:extLst>
              <a:ext uri="{FF2B5EF4-FFF2-40B4-BE49-F238E27FC236}">
                <a16:creationId xmlns:a16="http://schemas.microsoft.com/office/drawing/2014/main" id="{469FD3B8-7550-4063-B4A2-9862CCCEB0AD}"/>
              </a:ext>
            </a:extLst>
          </p:cNvPr>
          <p:cNvSpPr txBox="1"/>
          <p:nvPr/>
        </p:nvSpPr>
        <p:spPr>
          <a:xfrm>
            <a:off x="4411133" y="386834"/>
            <a:ext cx="4607352" cy="461665"/>
          </a:xfrm>
          <a:prstGeom prst="rect">
            <a:avLst/>
          </a:prstGeom>
          <a:noFill/>
        </p:spPr>
        <p:txBody>
          <a:bodyPr wrap="none" rtlCol="0">
            <a:spAutoFit/>
          </a:bodyPr>
          <a:lstStyle/>
          <a:p>
            <a:r>
              <a:rPr lang="de-DE" sz="2400" dirty="0"/>
              <a:t>Beschreibe dieses Landschaftsbild!</a:t>
            </a:r>
          </a:p>
        </p:txBody>
      </p:sp>
      <p:pic>
        <p:nvPicPr>
          <p:cNvPr id="2" name="Grafik 1">
            <a:extLst>
              <a:ext uri="{FF2B5EF4-FFF2-40B4-BE49-F238E27FC236}">
                <a16:creationId xmlns:a16="http://schemas.microsoft.com/office/drawing/2014/main" id="{DAA71A71-FE00-4C1A-8BD6-D8EDCD84D4DB}"/>
              </a:ext>
            </a:extLst>
          </p:cNvPr>
          <p:cNvPicPr>
            <a:picLocks noChangeAspect="1"/>
          </p:cNvPicPr>
          <p:nvPr/>
        </p:nvPicPr>
        <p:blipFill>
          <a:blip r:embed="rId2"/>
          <a:stretch>
            <a:fillRect/>
          </a:stretch>
        </p:blipFill>
        <p:spPr>
          <a:xfrm>
            <a:off x="0" y="848499"/>
            <a:ext cx="9144000" cy="6104659"/>
          </a:xfrm>
          <a:prstGeom prst="rect">
            <a:avLst/>
          </a:prstGeom>
        </p:spPr>
      </p:pic>
      <p:sp>
        <p:nvSpPr>
          <p:cNvPr id="7" name="Textfeld 6">
            <a:extLst>
              <a:ext uri="{FF2B5EF4-FFF2-40B4-BE49-F238E27FC236}">
                <a16:creationId xmlns:a16="http://schemas.microsoft.com/office/drawing/2014/main" id="{85030AAE-7969-41E1-97C2-45B5DF3E9E8B}"/>
              </a:ext>
            </a:extLst>
          </p:cNvPr>
          <p:cNvSpPr txBox="1"/>
          <p:nvPr/>
        </p:nvSpPr>
        <p:spPr>
          <a:xfrm>
            <a:off x="0" y="6583826"/>
            <a:ext cx="4084516" cy="369332"/>
          </a:xfrm>
          <a:prstGeom prst="rect">
            <a:avLst/>
          </a:prstGeom>
          <a:noFill/>
        </p:spPr>
        <p:txBody>
          <a:bodyPr wrap="none" rtlCol="0">
            <a:spAutoFit/>
          </a:bodyPr>
          <a:lstStyle/>
          <a:p>
            <a:r>
              <a:rPr lang="de-DE" dirty="0"/>
              <a:t>KRISZTINA Fotografie – Chemnitz Sachsen</a:t>
            </a:r>
          </a:p>
        </p:txBody>
      </p:sp>
    </p:spTree>
    <p:extLst>
      <p:ext uri="{BB962C8B-B14F-4D97-AF65-F5344CB8AC3E}">
        <p14:creationId xmlns:p14="http://schemas.microsoft.com/office/powerpoint/2010/main" val="1143144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9555D42D-AFD4-42A6-9DEF-B19BCB7983D3}"/>
              </a:ext>
            </a:extLst>
          </p:cNvPr>
          <p:cNvSpPr txBox="1"/>
          <p:nvPr/>
        </p:nvSpPr>
        <p:spPr>
          <a:xfrm>
            <a:off x="1413164" y="224443"/>
            <a:ext cx="7398327" cy="2308324"/>
          </a:xfrm>
          <a:prstGeom prst="rect">
            <a:avLst/>
          </a:prstGeom>
          <a:noFill/>
        </p:spPr>
        <p:txBody>
          <a:bodyPr wrap="square" rtlCol="0">
            <a:spAutoFit/>
          </a:bodyPr>
          <a:lstStyle/>
          <a:p>
            <a:r>
              <a:rPr lang="de-DE" sz="2400" dirty="0">
                <a:latin typeface="Arial" panose="020B0604020202020204" pitchFamily="34" charset="0"/>
                <a:cs typeface="Arial" panose="020B0604020202020204" pitchFamily="34" charset="0"/>
              </a:rPr>
              <a:t>Hausaufgabe:</a:t>
            </a:r>
          </a:p>
          <a:p>
            <a:r>
              <a:rPr lang="de-DE" sz="2400" dirty="0">
                <a:latin typeface="Arial" panose="020B0604020202020204" pitchFamily="34" charset="0"/>
                <a:cs typeface="Arial" panose="020B0604020202020204" pitchFamily="34" charset="0"/>
              </a:rPr>
              <a:t>Beschreibe das Landschaftsbild!</a:t>
            </a:r>
          </a:p>
          <a:p>
            <a:r>
              <a:rPr lang="de-DE" sz="2400" dirty="0">
                <a:latin typeface="Arial" panose="020B0604020202020204" pitchFamily="34" charset="0"/>
                <a:cs typeface="Arial" panose="020B0604020202020204" pitchFamily="34" charset="0"/>
              </a:rPr>
              <a:t>Internetseite:    </a:t>
            </a:r>
            <a:r>
              <a:rPr lang="de-DE" sz="2400" dirty="0">
                <a:solidFill>
                  <a:schemeClr val="accent1">
                    <a:lumMod val="50000"/>
                  </a:schemeClr>
                </a:solidFill>
                <a:latin typeface="Arial" panose="020B0604020202020204" pitchFamily="34" charset="0"/>
                <a:cs typeface="Arial" panose="020B0604020202020204" pitchFamily="34" charset="0"/>
                <a:hlinkClick r:id="rId2"/>
              </a:rPr>
              <a:t>https://www.bergheimat.com/tl_files/bilder/Landschaftsbilder/Background/lettenalm-bergheimat-sommer.jpg</a:t>
            </a:r>
            <a:endParaRPr lang="de-DE" sz="2400" dirty="0">
              <a:solidFill>
                <a:schemeClr val="accent1">
                  <a:lumMod val="50000"/>
                </a:schemeClr>
              </a:solidFill>
              <a:latin typeface="Arial" panose="020B0604020202020204" pitchFamily="34" charset="0"/>
              <a:cs typeface="Arial" panose="020B0604020202020204" pitchFamily="34" charset="0"/>
            </a:endParaRPr>
          </a:p>
        </p:txBody>
      </p:sp>
      <p:pic>
        <p:nvPicPr>
          <p:cNvPr id="3" name="Grafik 2">
            <a:extLst>
              <a:ext uri="{FF2B5EF4-FFF2-40B4-BE49-F238E27FC236}">
                <a16:creationId xmlns:a16="http://schemas.microsoft.com/office/drawing/2014/main" id="{E6D2FF9A-94FA-453F-932B-39DFE2B21120}"/>
              </a:ext>
            </a:extLst>
          </p:cNvPr>
          <p:cNvPicPr>
            <a:picLocks noChangeAspect="1"/>
          </p:cNvPicPr>
          <p:nvPr/>
        </p:nvPicPr>
        <p:blipFill>
          <a:blip r:embed="rId3"/>
          <a:stretch>
            <a:fillRect/>
          </a:stretch>
        </p:blipFill>
        <p:spPr>
          <a:xfrm>
            <a:off x="477347" y="2740316"/>
            <a:ext cx="1871634" cy="2591025"/>
          </a:xfrm>
          <a:prstGeom prst="rect">
            <a:avLst/>
          </a:prstGeom>
        </p:spPr>
      </p:pic>
    </p:spTree>
    <p:extLst>
      <p:ext uri="{BB962C8B-B14F-4D97-AF65-F5344CB8AC3E}">
        <p14:creationId xmlns:p14="http://schemas.microsoft.com/office/powerpoint/2010/main" val="2233441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3DF8134-274F-442F-A134-554227043F59}"/>
              </a:ext>
            </a:extLst>
          </p:cNvPr>
          <p:cNvSpPr>
            <a:spLocks noChangeArrowheads="1"/>
          </p:cNvSpPr>
          <p:nvPr/>
        </p:nvSpPr>
        <p:spPr bwMode="auto">
          <a:xfrm>
            <a:off x="203662" y="88847"/>
            <a:ext cx="8736676" cy="3908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de-DE" altLang="de-DE" sz="2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Der Landschaftsbegriff – ein zentraler Begriff der physischen Geografie</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de-DE" altLang="de-DE" sz="2000" b="1"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de-DE" altLang="de-DE" sz="200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Der Begriff Landschaft widerspiegelt das äußere Erscheinungsbild unserer Erdoberfläche.</a:t>
            </a:r>
            <a:endParaRPr kumimoji="0" lang="de-DE" altLang="de-DE" sz="20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Diese wird zum Beispiel geprägt durch:</a:t>
            </a: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Gebirgslandschaften, Küstenlandschaften, Wüstenlandschaften, Sumpflandschaften, Waldlandschaften oder Eislandschaften.</a:t>
            </a:r>
            <a:endParaRPr kumimoji="0" lang="de-DE" altLang="de-DE" sz="2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Jede dieser Landschaften besitzt eine charakteristische Prägung, die durch das Wirken Einzelner und das Zusammenwirken aller Geofaktoren (Landschaftskomponenten) entstanden ist (einschließlich der menschlichen Tätigkeit).</a:t>
            </a:r>
            <a:endParaRPr kumimoji="0" lang="de-DE" altLang="de-DE" sz="1800" b="0" i="0" u="none" strike="noStrike" cap="none" normalizeH="0" baseline="0" dirty="0">
              <a:ln>
                <a:noFill/>
              </a:ln>
              <a:solidFill>
                <a:schemeClr val="tx1"/>
              </a:solidFill>
              <a:effectLst/>
              <a:latin typeface="Arial" panose="020B0604020202020204" pitchFamily="34" charset="0"/>
            </a:endParaRPr>
          </a:p>
        </p:txBody>
      </p:sp>
      <p:grpSp>
        <p:nvGrpSpPr>
          <p:cNvPr id="6" name="Gruppieren 5">
            <a:extLst>
              <a:ext uri="{FF2B5EF4-FFF2-40B4-BE49-F238E27FC236}">
                <a16:creationId xmlns:a16="http://schemas.microsoft.com/office/drawing/2014/main" id="{72CA7328-AE01-4755-9A29-AC726E295019}"/>
              </a:ext>
            </a:extLst>
          </p:cNvPr>
          <p:cNvGrpSpPr/>
          <p:nvPr/>
        </p:nvGrpSpPr>
        <p:grpSpPr>
          <a:xfrm>
            <a:off x="203662" y="3720611"/>
            <a:ext cx="8283633" cy="2862322"/>
            <a:chOff x="203662" y="3720611"/>
            <a:chExt cx="8283633" cy="2862322"/>
          </a:xfrm>
        </p:grpSpPr>
        <p:sp>
          <p:nvSpPr>
            <p:cNvPr id="3" name="AutoShape 1">
              <a:extLst>
                <a:ext uri="{FF2B5EF4-FFF2-40B4-BE49-F238E27FC236}">
                  <a16:creationId xmlns:a16="http://schemas.microsoft.com/office/drawing/2014/main" id="{F85FE54C-F765-4A6E-95C1-076215D5397A}"/>
                </a:ext>
              </a:extLst>
            </p:cNvPr>
            <p:cNvSpPr>
              <a:spLocks/>
            </p:cNvSpPr>
            <p:nvPr/>
          </p:nvSpPr>
          <p:spPr bwMode="auto">
            <a:xfrm>
              <a:off x="5283201" y="4714509"/>
              <a:ext cx="268546" cy="1591424"/>
            </a:xfrm>
            <a:prstGeom prst="rightBrace">
              <a:avLst>
                <a:gd name="adj1" fmla="val 44028"/>
                <a:gd name="adj2" fmla="val 50000"/>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p>
          </p:txBody>
        </p:sp>
        <p:sp>
          <p:nvSpPr>
            <p:cNvPr id="4" name="Rectangle 3">
              <a:extLst>
                <a:ext uri="{FF2B5EF4-FFF2-40B4-BE49-F238E27FC236}">
                  <a16:creationId xmlns:a16="http://schemas.microsoft.com/office/drawing/2014/main" id="{9E39AE5B-BF5B-489A-BC1F-B9EA923E00BC}"/>
                </a:ext>
              </a:extLst>
            </p:cNvPr>
            <p:cNvSpPr>
              <a:spLocks noChangeArrowheads="1"/>
            </p:cNvSpPr>
            <p:nvPr/>
          </p:nvSpPr>
          <p:spPr bwMode="auto">
            <a:xfrm>
              <a:off x="203662" y="3720611"/>
              <a:ext cx="828363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de-DE" altLang="de-DE"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Geofaktoren:</a:t>
              </a: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(Landschaftskomponenten)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de-DE" altLang="de-DE"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Klima</a:t>
              </a:r>
              <a:endParaRPr kumimoji="0" lang="de-DE" altLang="de-DE"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Wasser</a:t>
              </a:r>
              <a:endParaRPr kumimoji="0" lang="de-DE" altLang="de-DE" b="0" i="0" u="none" strike="noStrike" cap="none" normalizeH="0" baseline="0" dirty="0">
                <a:ln>
                  <a:noFill/>
                </a:ln>
                <a:solidFill>
                  <a:schemeClr val="tx1"/>
                </a:solidFill>
                <a:effectLst/>
                <a:latin typeface="Arial" panose="020B0604020202020204" pitchFamily="34" charset="0"/>
              </a:endParaRPr>
            </a:p>
            <a:p>
              <a:pPr lvl="0" defTabSz="914400" eaLnBrk="0" fontAlgn="base" hangingPunct="0">
                <a:spcBef>
                  <a:spcPct val="0"/>
                </a:spcBef>
                <a:spcAft>
                  <a:spcPct val="0"/>
                </a:spcAft>
              </a:pPr>
              <a:r>
                <a:rPr kumimoji="0" lang="de-DE" altLang="de-DE"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Relief			</a:t>
              </a:r>
              <a:r>
                <a:rPr lang="de-DE" altLang="de-DE" dirty="0">
                  <a:latin typeface="Arial" panose="020B0604020202020204" pitchFamily="34" charset="0"/>
                  <a:ea typeface="Times New Roman" panose="02020603050405020304" pitchFamily="18" charset="0"/>
                </a:rPr>
                <a:t>Geosystem</a:t>
              </a:r>
              <a:r>
                <a:rPr kumimoji="0" lang="de-DE" altLang="de-DE"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Boden			</a:t>
              </a:r>
              <a:endParaRPr kumimoji="0" lang="de-DE" altLang="de-DE"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Geologischer Bau</a:t>
              </a:r>
              <a:endParaRPr kumimoji="0" lang="de-DE" altLang="de-DE"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Bios</a:t>
              </a:r>
              <a:endParaRPr kumimoji="0" lang="de-DE" altLang="de-DE" b="0" i="0" u="none" strike="noStrike" cap="none" normalizeH="0" baseline="0" dirty="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141399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216F0589-3335-484D-A16D-C1C11033D259}"/>
              </a:ext>
            </a:extLst>
          </p:cNvPr>
          <p:cNvSpPr/>
          <p:nvPr/>
        </p:nvSpPr>
        <p:spPr>
          <a:xfrm>
            <a:off x="1036320" y="288836"/>
            <a:ext cx="8107680" cy="1200329"/>
          </a:xfrm>
          <a:prstGeom prst="rect">
            <a:avLst/>
          </a:prstGeom>
        </p:spPr>
        <p:txBody>
          <a:bodyPr wrap="square">
            <a:spAutoFit/>
          </a:bodyPr>
          <a:lstStyle/>
          <a:p>
            <a:pPr>
              <a:spcAft>
                <a:spcPts val="0"/>
              </a:spcAft>
            </a:pPr>
            <a:r>
              <a:rPr lang="de-DE" sz="2400" dirty="0">
                <a:latin typeface="Times New Roman" panose="02020603050405020304" pitchFamily="18" charset="0"/>
                <a:ea typeface="Times New Roman" panose="02020603050405020304" pitchFamily="18" charset="0"/>
              </a:rPr>
              <a:t>Das Zusammenwirken der Geofaktoren widerspiegelt sich im </a:t>
            </a:r>
          </a:p>
          <a:p>
            <a:pPr>
              <a:spcAft>
                <a:spcPts val="0"/>
              </a:spcAft>
            </a:pPr>
            <a:r>
              <a:rPr lang="de-DE" sz="2400" dirty="0">
                <a:latin typeface="Times New Roman" panose="02020603050405020304" pitchFamily="18" charset="0"/>
                <a:ea typeface="Times New Roman" panose="02020603050405020304" pitchFamily="18" charset="0"/>
              </a:rPr>
              <a:t> </a:t>
            </a:r>
          </a:p>
          <a:p>
            <a:pPr algn="ctr">
              <a:spcAft>
                <a:spcPts val="0"/>
              </a:spcAft>
            </a:pPr>
            <a:r>
              <a:rPr lang="de-DE" sz="2400" b="1" dirty="0">
                <a:latin typeface="Times New Roman" panose="02020603050405020304" pitchFamily="18" charset="0"/>
                <a:ea typeface="Times New Roman" panose="02020603050405020304" pitchFamily="18" charset="0"/>
              </a:rPr>
              <a:t>„Allgemeinen Strukturmodell der Landschaft“</a:t>
            </a:r>
            <a:r>
              <a:rPr lang="de-DE" sz="2400" dirty="0">
                <a:latin typeface="Times New Roman" panose="02020603050405020304" pitchFamily="18" charset="0"/>
                <a:ea typeface="Times New Roman" panose="02020603050405020304" pitchFamily="18" charset="0"/>
              </a:rPr>
              <a:t>.</a:t>
            </a:r>
          </a:p>
        </p:txBody>
      </p:sp>
      <p:pic>
        <p:nvPicPr>
          <p:cNvPr id="3" name="Grafik 2">
            <a:extLst>
              <a:ext uri="{FF2B5EF4-FFF2-40B4-BE49-F238E27FC236}">
                <a16:creationId xmlns:a16="http://schemas.microsoft.com/office/drawing/2014/main" id="{D3D04AF2-00F5-4EA3-AA8C-412815DFCF71}"/>
              </a:ext>
            </a:extLst>
          </p:cNvPr>
          <p:cNvPicPr>
            <a:picLocks noChangeAspect="1"/>
          </p:cNvPicPr>
          <p:nvPr/>
        </p:nvPicPr>
        <p:blipFill>
          <a:blip r:embed="rId2"/>
          <a:stretch>
            <a:fillRect/>
          </a:stretch>
        </p:blipFill>
        <p:spPr>
          <a:xfrm>
            <a:off x="132080" y="2226886"/>
            <a:ext cx="5147188" cy="4521733"/>
          </a:xfrm>
          <a:prstGeom prst="rect">
            <a:avLst/>
          </a:prstGeom>
          <a:noFill/>
        </p:spPr>
      </p:pic>
      <p:sp>
        <p:nvSpPr>
          <p:cNvPr id="4" name="Rectangle 2">
            <a:extLst>
              <a:ext uri="{FF2B5EF4-FFF2-40B4-BE49-F238E27FC236}">
                <a16:creationId xmlns:a16="http://schemas.microsoft.com/office/drawing/2014/main" id="{DC22AB95-F84C-4142-9562-90FBD582342F}"/>
              </a:ext>
            </a:extLst>
          </p:cNvPr>
          <p:cNvSpPr>
            <a:spLocks noChangeArrowheads="1"/>
          </p:cNvSpPr>
          <p:nvPr/>
        </p:nvSpPr>
        <p:spPr bwMode="auto">
          <a:xfrm>
            <a:off x="1889760" y="1646969"/>
            <a:ext cx="725424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de-DE" altLang="de-DE"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In der Landschaft durchdringen sich verschiedene Sphären der Erde!</a:t>
            </a:r>
            <a:endParaRPr kumimoji="0" lang="de-DE" altLang="de-DE"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de-DE" altLang="de-DE" sz="1800" b="0" i="0" u="none" strike="noStrike" cap="none" normalizeH="0" baseline="0" dirty="0">
              <a:ln>
                <a:noFill/>
              </a:ln>
              <a:solidFill>
                <a:schemeClr val="tx1"/>
              </a:solidFill>
              <a:effectLst/>
              <a:latin typeface="Arial" panose="020B0604020202020204" pitchFamily="34" charset="0"/>
            </a:endParaRPr>
          </a:p>
        </p:txBody>
      </p:sp>
      <p:sp>
        <p:nvSpPr>
          <p:cNvPr id="5" name="AutoShape 272">
            <a:extLst>
              <a:ext uri="{FF2B5EF4-FFF2-40B4-BE49-F238E27FC236}">
                <a16:creationId xmlns:a16="http://schemas.microsoft.com/office/drawing/2014/main" id="{6FBA5277-6727-4D10-9B76-D81841968752}"/>
              </a:ext>
            </a:extLst>
          </p:cNvPr>
          <p:cNvSpPr>
            <a:spLocks/>
          </p:cNvSpPr>
          <p:nvPr/>
        </p:nvSpPr>
        <p:spPr bwMode="auto">
          <a:xfrm>
            <a:off x="3172755" y="11203940"/>
            <a:ext cx="71459" cy="548640"/>
          </a:xfrm>
          <a:prstGeom prst="rightBrace">
            <a:avLst>
              <a:gd name="adj1" fmla="val 30000"/>
              <a:gd name="adj2" fmla="val 50000"/>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de-DE" dirty="0"/>
          </a:p>
        </p:txBody>
      </p:sp>
      <p:sp>
        <p:nvSpPr>
          <p:cNvPr id="6" name="Rectangle 3">
            <a:extLst>
              <a:ext uri="{FF2B5EF4-FFF2-40B4-BE49-F238E27FC236}">
                <a16:creationId xmlns:a16="http://schemas.microsoft.com/office/drawing/2014/main" id="{A33B2274-A521-4E5F-B35A-20BADB6D0FA4}"/>
              </a:ext>
            </a:extLst>
          </p:cNvPr>
          <p:cNvSpPr>
            <a:spLocks noChangeArrowheads="1"/>
          </p:cNvSpPr>
          <p:nvPr/>
        </p:nvSpPr>
        <p:spPr bwMode="auto">
          <a:xfrm>
            <a:off x="4002989" y="3539756"/>
            <a:ext cx="5141011"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Sphären der Erde:</a:t>
            </a:r>
          </a:p>
          <a:p>
            <a:pPr marL="0" marR="0" lvl="0" indent="0" algn="l" defTabSz="914400" rtl="0" eaLnBrk="0" fontAlgn="base" latinLnBrk="0" hangingPunct="0">
              <a:lnSpc>
                <a:spcPct val="100000"/>
              </a:lnSpc>
              <a:spcBef>
                <a:spcPct val="0"/>
              </a:spcBef>
              <a:spcAft>
                <a:spcPct val="0"/>
              </a:spcAft>
              <a:buClrTx/>
              <a:buSzTx/>
              <a:buFontTx/>
              <a:buNone/>
              <a:tabLst/>
            </a:pPr>
            <a:endParaRPr lang="de-DE" altLang="de-DE" sz="2000" b="1" dirty="0">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Atmosphäre	(Lufthülle) - Klima</a:t>
            </a:r>
            <a:endParaRPr kumimoji="0" lang="de-DE" altLang="de-DE"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Hydrosphäre	(Wasserhülle) </a:t>
            </a: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Lithosphäre	(Gesteinshülle) – geol. Bau</a:t>
            </a:r>
            <a:endParaRPr kumimoji="0" lang="de-DE" altLang="de-DE"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Pedosphäre	(Bodenhülle)</a:t>
            </a:r>
            <a:endParaRPr kumimoji="0" lang="de-DE" altLang="de-DE"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altLang="de-DE" sz="20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Morphosphäre</a:t>
            </a:r>
            <a:r>
              <a:rPr kumimoji="0" lang="de-DE" altLang="de-DE"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(Gestalthülle -Relief)</a:t>
            </a:r>
          </a:p>
          <a:p>
            <a:pPr marL="0" marR="0" lvl="0" indent="0" algn="l" defTabSz="914400" rtl="0" eaLnBrk="0" fontAlgn="base" latinLnBrk="0" hangingPunct="0">
              <a:lnSpc>
                <a:spcPct val="100000"/>
              </a:lnSpc>
              <a:spcBef>
                <a:spcPct val="0"/>
              </a:spcBef>
              <a:spcAft>
                <a:spcPct val="0"/>
              </a:spcAft>
              <a:buClrTx/>
              <a:buSzTx/>
              <a:buFontTx/>
              <a:buNone/>
              <a:tabLst/>
            </a:pPr>
            <a:r>
              <a:rPr lang="de-DE" altLang="de-DE" sz="2000" dirty="0">
                <a:latin typeface="Arial" panose="020B0604020202020204" pitchFamily="34" charset="0"/>
              </a:rPr>
              <a:t>Biosphäre	(Flora, Fauna)</a:t>
            </a:r>
            <a:endParaRPr kumimoji="0" lang="de-DE" altLang="de-DE"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0909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4658F17D-ED83-4A2F-90FA-83FF6E8E590C}"/>
              </a:ext>
            </a:extLst>
          </p:cNvPr>
          <p:cNvSpPr/>
          <p:nvPr/>
        </p:nvSpPr>
        <p:spPr>
          <a:xfrm>
            <a:off x="409695" y="1467017"/>
            <a:ext cx="8453120" cy="1815882"/>
          </a:xfrm>
          <a:prstGeom prst="rect">
            <a:avLst/>
          </a:prstGeom>
        </p:spPr>
        <p:txBody>
          <a:bodyPr wrap="square">
            <a:spAutoFit/>
          </a:bodyPr>
          <a:lstStyle/>
          <a:p>
            <a:pPr>
              <a:spcAft>
                <a:spcPts val="0"/>
              </a:spcAft>
            </a:pPr>
            <a:r>
              <a:rPr lang="de-DE" sz="2800" dirty="0">
                <a:latin typeface="Times New Roman" panose="02020603050405020304" pitchFamily="18" charset="0"/>
                <a:ea typeface="Times New Roman" panose="02020603050405020304" pitchFamily="18" charset="0"/>
              </a:rPr>
              <a:t>Im unmittelbaren Berührungsbereich der Sphären befindet sich die </a:t>
            </a:r>
            <a:r>
              <a:rPr lang="de-DE" sz="2800" b="1" dirty="0">
                <a:latin typeface="Times New Roman" panose="02020603050405020304" pitchFamily="18" charset="0"/>
                <a:ea typeface="Times New Roman" panose="02020603050405020304" pitchFamily="18" charset="0"/>
              </a:rPr>
              <a:t>Biosphäre</a:t>
            </a:r>
            <a:r>
              <a:rPr lang="de-DE" sz="2800" dirty="0">
                <a:latin typeface="Times New Roman" panose="02020603050405020304" pitchFamily="18" charset="0"/>
                <a:ea typeface="Times New Roman" panose="02020603050405020304" pitchFamily="18" charset="0"/>
              </a:rPr>
              <a:t>, der Lebensraum sämtlicher Lebewesen auf unserer Erde.</a:t>
            </a:r>
          </a:p>
          <a:p>
            <a:pPr>
              <a:spcAft>
                <a:spcPts val="0"/>
              </a:spcAft>
            </a:pPr>
            <a:r>
              <a:rPr lang="de-DE" sz="2800" dirty="0">
                <a:latin typeface="Times New Roman" panose="02020603050405020304" pitchFamily="18" charset="0"/>
                <a:ea typeface="Times New Roman" panose="02020603050405020304" pitchFamily="18" charset="0"/>
              </a:rPr>
              <a:t> </a:t>
            </a:r>
          </a:p>
        </p:txBody>
      </p:sp>
      <p:pic>
        <p:nvPicPr>
          <p:cNvPr id="3" name="Grafik 2">
            <a:extLst>
              <a:ext uri="{FF2B5EF4-FFF2-40B4-BE49-F238E27FC236}">
                <a16:creationId xmlns:a16="http://schemas.microsoft.com/office/drawing/2014/main" id="{9ABE700F-193C-4938-A5D8-5BF952235D95}"/>
              </a:ext>
            </a:extLst>
          </p:cNvPr>
          <p:cNvPicPr>
            <a:picLocks noChangeAspect="1"/>
          </p:cNvPicPr>
          <p:nvPr/>
        </p:nvPicPr>
        <p:blipFill>
          <a:blip r:embed="rId2"/>
          <a:stretch>
            <a:fillRect/>
          </a:stretch>
        </p:blipFill>
        <p:spPr>
          <a:xfrm>
            <a:off x="0" y="3201539"/>
            <a:ext cx="9144000" cy="2993110"/>
          </a:xfrm>
          <a:prstGeom prst="rect">
            <a:avLst/>
          </a:prstGeom>
        </p:spPr>
      </p:pic>
      <p:sp>
        <p:nvSpPr>
          <p:cNvPr id="4" name="Textfeld 3">
            <a:extLst>
              <a:ext uri="{FF2B5EF4-FFF2-40B4-BE49-F238E27FC236}">
                <a16:creationId xmlns:a16="http://schemas.microsoft.com/office/drawing/2014/main" id="{57A6EB51-B598-43E0-B57C-5A237D12CA5A}"/>
              </a:ext>
            </a:extLst>
          </p:cNvPr>
          <p:cNvSpPr txBox="1"/>
          <p:nvPr/>
        </p:nvSpPr>
        <p:spPr>
          <a:xfrm>
            <a:off x="2900196" y="370963"/>
            <a:ext cx="3343608" cy="584775"/>
          </a:xfrm>
          <a:prstGeom prst="rect">
            <a:avLst/>
          </a:prstGeom>
          <a:noFill/>
        </p:spPr>
        <p:txBody>
          <a:bodyPr wrap="none" rtlCol="0">
            <a:spAutoFit/>
          </a:bodyPr>
          <a:lstStyle/>
          <a:p>
            <a:r>
              <a:rPr lang="de-DE" sz="3200" dirty="0"/>
              <a:t>Beispiel: Biosphäre</a:t>
            </a:r>
          </a:p>
        </p:txBody>
      </p:sp>
    </p:spTree>
    <p:extLst>
      <p:ext uri="{BB962C8B-B14F-4D97-AF65-F5344CB8AC3E}">
        <p14:creationId xmlns:p14="http://schemas.microsoft.com/office/powerpoint/2010/main" val="2147553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A7EB66F2-FA0D-4D71-A1D2-83C90045DFDC}"/>
              </a:ext>
            </a:extLst>
          </p:cNvPr>
          <p:cNvPicPr>
            <a:picLocks noChangeAspect="1"/>
          </p:cNvPicPr>
          <p:nvPr/>
        </p:nvPicPr>
        <p:blipFill>
          <a:blip r:embed="rId2"/>
          <a:stretch>
            <a:fillRect/>
          </a:stretch>
        </p:blipFill>
        <p:spPr>
          <a:xfrm>
            <a:off x="0" y="1528881"/>
            <a:ext cx="3249450" cy="4816257"/>
          </a:xfrm>
          <a:prstGeom prst="rect">
            <a:avLst/>
          </a:prstGeom>
        </p:spPr>
      </p:pic>
      <p:sp>
        <p:nvSpPr>
          <p:cNvPr id="3" name="Rechteck 2">
            <a:extLst>
              <a:ext uri="{FF2B5EF4-FFF2-40B4-BE49-F238E27FC236}">
                <a16:creationId xmlns:a16="http://schemas.microsoft.com/office/drawing/2014/main" id="{812FDC70-3668-4132-B4E7-A9285060F6AA}"/>
              </a:ext>
            </a:extLst>
          </p:cNvPr>
          <p:cNvSpPr/>
          <p:nvPr/>
        </p:nvSpPr>
        <p:spPr>
          <a:xfrm>
            <a:off x="1704110" y="138190"/>
            <a:ext cx="6126480" cy="954107"/>
          </a:xfrm>
          <a:prstGeom prst="rect">
            <a:avLst/>
          </a:prstGeom>
        </p:spPr>
        <p:txBody>
          <a:bodyPr wrap="square">
            <a:spAutoFit/>
          </a:bodyPr>
          <a:lstStyle/>
          <a:p>
            <a:pPr algn="ctr">
              <a:spcAft>
                <a:spcPts val="0"/>
              </a:spcAft>
            </a:pPr>
            <a:r>
              <a:rPr lang="de-DE" sz="2800" dirty="0">
                <a:latin typeface="Times New Roman" panose="02020603050405020304" pitchFamily="18" charset="0"/>
                <a:ea typeface="Times New Roman" panose="02020603050405020304" pitchFamily="18" charset="0"/>
              </a:rPr>
              <a:t>Die Erdatmosphäre</a:t>
            </a:r>
          </a:p>
          <a:p>
            <a:pPr algn="ctr">
              <a:spcAft>
                <a:spcPts val="0"/>
              </a:spcAft>
            </a:pPr>
            <a:r>
              <a:rPr lang="de-DE" sz="2800" dirty="0">
                <a:latin typeface="Times New Roman" panose="02020603050405020304" pitchFamily="18" charset="0"/>
                <a:ea typeface="Times New Roman" panose="02020603050405020304" pitchFamily="18" charset="0"/>
              </a:rPr>
              <a:t>(Aufbau und Zusammensetzung)</a:t>
            </a:r>
          </a:p>
        </p:txBody>
      </p:sp>
      <p:sp>
        <p:nvSpPr>
          <p:cNvPr id="4" name="Textfeld 3">
            <a:extLst>
              <a:ext uri="{FF2B5EF4-FFF2-40B4-BE49-F238E27FC236}">
                <a16:creationId xmlns:a16="http://schemas.microsoft.com/office/drawing/2014/main" id="{68F8025F-6028-45DE-B4F4-001B47984860}"/>
              </a:ext>
            </a:extLst>
          </p:cNvPr>
          <p:cNvSpPr txBox="1"/>
          <p:nvPr/>
        </p:nvSpPr>
        <p:spPr>
          <a:xfrm>
            <a:off x="6181458" y="2097449"/>
            <a:ext cx="2885630" cy="2246769"/>
          </a:xfrm>
          <a:prstGeom prst="rect">
            <a:avLst/>
          </a:prstGeom>
          <a:noFill/>
        </p:spPr>
        <p:txBody>
          <a:bodyPr wrap="square" rtlCol="0">
            <a:spAutoFit/>
          </a:bodyPr>
          <a:lstStyle/>
          <a:p>
            <a:r>
              <a:rPr lang="de-DE" sz="2000" dirty="0"/>
              <a:t>Aufgabe:</a:t>
            </a:r>
          </a:p>
          <a:p>
            <a:r>
              <a:rPr lang="de-DE" sz="2000" dirty="0"/>
              <a:t>Übertrage den Aufbau der Atmosphäre</a:t>
            </a:r>
          </a:p>
          <a:p>
            <a:r>
              <a:rPr lang="de-DE" sz="2000" dirty="0"/>
              <a:t>in deinen Hefter!</a:t>
            </a:r>
          </a:p>
          <a:p>
            <a:r>
              <a:rPr lang="de-DE" sz="2000" dirty="0"/>
              <a:t>Notiere dir anschließend wichtige Besonderheiten der Sphären.</a:t>
            </a:r>
          </a:p>
        </p:txBody>
      </p:sp>
      <p:graphicFrame>
        <p:nvGraphicFramePr>
          <p:cNvPr id="5" name="Tabelle 5">
            <a:extLst>
              <a:ext uri="{FF2B5EF4-FFF2-40B4-BE49-F238E27FC236}">
                <a16:creationId xmlns:a16="http://schemas.microsoft.com/office/drawing/2014/main" id="{5C086214-D7DB-4ACD-A69A-9B226E94326B}"/>
              </a:ext>
            </a:extLst>
          </p:cNvPr>
          <p:cNvGraphicFramePr>
            <a:graphicFrameLocks noGrp="1"/>
          </p:cNvGraphicFramePr>
          <p:nvPr>
            <p:extLst>
              <p:ext uri="{D42A27DB-BD31-4B8C-83A1-F6EECF244321}">
                <p14:modId xmlns:p14="http://schemas.microsoft.com/office/powerpoint/2010/main" val="3498702029"/>
              </p:ext>
            </p:extLst>
          </p:nvPr>
        </p:nvGraphicFramePr>
        <p:xfrm>
          <a:off x="3129185" y="1528881"/>
          <a:ext cx="2885630" cy="4680691"/>
        </p:xfrm>
        <a:graphic>
          <a:graphicData uri="http://schemas.openxmlformats.org/drawingml/2006/table">
            <a:tbl>
              <a:tblPr firstRow="1" bandRow="1">
                <a:tableStyleId>{93296810-A885-4BE3-A3E7-6D5BEEA58F35}</a:tableStyleId>
              </a:tblPr>
              <a:tblGrid>
                <a:gridCol w="2885630">
                  <a:extLst>
                    <a:ext uri="{9D8B030D-6E8A-4147-A177-3AD203B41FA5}">
                      <a16:colId xmlns:a16="http://schemas.microsoft.com/office/drawing/2014/main" val="173983032"/>
                    </a:ext>
                  </a:extLst>
                </a:gridCol>
              </a:tblGrid>
              <a:tr h="570340">
                <a:tc>
                  <a:txBody>
                    <a:bodyPr/>
                    <a:lstStyle/>
                    <a:p>
                      <a:pPr algn="ctr"/>
                      <a:r>
                        <a:rPr lang="de-DE" sz="1800" dirty="0">
                          <a:solidFill>
                            <a:schemeClr val="tx1"/>
                          </a:solidFill>
                        </a:rPr>
                        <a:t>Besonderheiten</a:t>
                      </a:r>
                    </a:p>
                  </a:txBody>
                  <a:tcPr/>
                </a:tc>
                <a:extLst>
                  <a:ext uri="{0D108BD9-81ED-4DB2-BD59-A6C34878D82A}">
                    <a16:rowId xmlns:a16="http://schemas.microsoft.com/office/drawing/2014/main" val="1163284145"/>
                  </a:ext>
                </a:extLst>
              </a:tr>
              <a:tr h="209566">
                <a:tc>
                  <a:txBody>
                    <a:bodyPr/>
                    <a:lstStyle/>
                    <a:p>
                      <a:endParaRPr lang="de-DE" sz="1000" dirty="0"/>
                    </a:p>
                  </a:txBody>
                  <a:tcPr/>
                </a:tc>
                <a:extLst>
                  <a:ext uri="{0D108BD9-81ED-4DB2-BD59-A6C34878D82A}">
                    <a16:rowId xmlns:a16="http://schemas.microsoft.com/office/drawing/2014/main" val="437333709"/>
                  </a:ext>
                </a:extLst>
              </a:tr>
              <a:tr h="444291">
                <a:tc>
                  <a:txBody>
                    <a:bodyPr/>
                    <a:lstStyle/>
                    <a:p>
                      <a:endParaRPr lang="de-DE"/>
                    </a:p>
                  </a:txBody>
                  <a:tcPr/>
                </a:tc>
                <a:extLst>
                  <a:ext uri="{0D108BD9-81ED-4DB2-BD59-A6C34878D82A}">
                    <a16:rowId xmlns:a16="http://schemas.microsoft.com/office/drawing/2014/main" val="1455789486"/>
                  </a:ext>
                </a:extLst>
              </a:tr>
              <a:tr h="171257">
                <a:tc>
                  <a:txBody>
                    <a:bodyPr/>
                    <a:lstStyle/>
                    <a:p>
                      <a:endParaRPr lang="de-DE" sz="1000" dirty="0"/>
                    </a:p>
                  </a:txBody>
                  <a:tcPr/>
                </a:tc>
                <a:extLst>
                  <a:ext uri="{0D108BD9-81ED-4DB2-BD59-A6C34878D82A}">
                    <a16:rowId xmlns:a16="http://schemas.microsoft.com/office/drawing/2014/main" val="1244369075"/>
                  </a:ext>
                </a:extLst>
              </a:tr>
              <a:tr h="884205">
                <a:tc>
                  <a:txBody>
                    <a:bodyPr/>
                    <a:lstStyle/>
                    <a:p>
                      <a:endParaRPr lang="de-DE" dirty="0"/>
                    </a:p>
                  </a:txBody>
                  <a:tcPr/>
                </a:tc>
                <a:extLst>
                  <a:ext uri="{0D108BD9-81ED-4DB2-BD59-A6C34878D82A}">
                    <a16:rowId xmlns:a16="http://schemas.microsoft.com/office/drawing/2014/main" val="1278796140"/>
                  </a:ext>
                </a:extLst>
              </a:tr>
              <a:tr h="239282">
                <a:tc>
                  <a:txBody>
                    <a:bodyPr/>
                    <a:lstStyle/>
                    <a:p>
                      <a:endParaRPr lang="de-DE" sz="1000" dirty="0"/>
                    </a:p>
                  </a:txBody>
                  <a:tcPr/>
                </a:tc>
                <a:extLst>
                  <a:ext uri="{0D108BD9-81ED-4DB2-BD59-A6C34878D82A}">
                    <a16:rowId xmlns:a16="http://schemas.microsoft.com/office/drawing/2014/main" val="2100624092"/>
                  </a:ext>
                </a:extLst>
              </a:tr>
              <a:tr h="679105">
                <a:tc>
                  <a:txBody>
                    <a:bodyPr/>
                    <a:lstStyle/>
                    <a:p>
                      <a:endParaRPr lang="de-DE"/>
                    </a:p>
                  </a:txBody>
                  <a:tcPr/>
                </a:tc>
                <a:extLst>
                  <a:ext uri="{0D108BD9-81ED-4DB2-BD59-A6C34878D82A}">
                    <a16:rowId xmlns:a16="http://schemas.microsoft.com/office/drawing/2014/main" val="726467271"/>
                  </a:ext>
                </a:extLst>
              </a:tr>
              <a:tr h="230737">
                <a:tc>
                  <a:txBody>
                    <a:bodyPr/>
                    <a:lstStyle/>
                    <a:p>
                      <a:endParaRPr lang="de-DE" sz="1000" dirty="0"/>
                    </a:p>
                  </a:txBody>
                  <a:tcPr/>
                </a:tc>
                <a:extLst>
                  <a:ext uri="{0D108BD9-81ED-4DB2-BD59-A6C34878D82A}">
                    <a16:rowId xmlns:a16="http://schemas.microsoft.com/office/drawing/2014/main" val="2982050814"/>
                  </a:ext>
                </a:extLst>
              </a:tr>
              <a:tr h="677683">
                <a:tc>
                  <a:txBody>
                    <a:bodyPr/>
                    <a:lstStyle/>
                    <a:p>
                      <a:endParaRPr lang="de-DE" dirty="0"/>
                    </a:p>
                  </a:txBody>
                  <a:tcPr/>
                </a:tc>
                <a:extLst>
                  <a:ext uri="{0D108BD9-81ED-4DB2-BD59-A6C34878D82A}">
                    <a16:rowId xmlns:a16="http://schemas.microsoft.com/office/drawing/2014/main" val="2424850055"/>
                  </a:ext>
                </a:extLst>
              </a:tr>
              <a:tr h="367958">
                <a:tc>
                  <a:txBody>
                    <a:bodyPr/>
                    <a:lstStyle/>
                    <a:p>
                      <a:endParaRPr lang="de-DE" dirty="0"/>
                    </a:p>
                    <a:p>
                      <a:endParaRPr lang="de-DE" sz="1000" dirty="0"/>
                    </a:p>
                  </a:txBody>
                  <a:tcPr/>
                </a:tc>
                <a:extLst>
                  <a:ext uri="{0D108BD9-81ED-4DB2-BD59-A6C34878D82A}">
                    <a16:rowId xmlns:a16="http://schemas.microsoft.com/office/drawing/2014/main" val="3515049542"/>
                  </a:ext>
                </a:extLst>
              </a:tr>
            </a:tbl>
          </a:graphicData>
        </a:graphic>
      </p:graphicFrame>
    </p:spTree>
    <p:extLst>
      <p:ext uri="{BB962C8B-B14F-4D97-AF65-F5344CB8AC3E}">
        <p14:creationId xmlns:p14="http://schemas.microsoft.com/office/powerpoint/2010/main" val="2566836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24C96AA6-4BF5-4249-96FB-4021B2212179}"/>
              </a:ext>
            </a:extLst>
          </p:cNvPr>
          <p:cNvSpPr/>
          <p:nvPr/>
        </p:nvSpPr>
        <p:spPr>
          <a:xfrm>
            <a:off x="74815" y="0"/>
            <a:ext cx="9069185" cy="830997"/>
          </a:xfrm>
          <a:prstGeom prst="rect">
            <a:avLst/>
          </a:prstGeom>
        </p:spPr>
        <p:txBody>
          <a:bodyPr wrap="square">
            <a:spAutoFit/>
          </a:bodyPr>
          <a:lstStyle/>
          <a:p>
            <a:pPr algn="ctr">
              <a:spcAft>
                <a:spcPts val="0"/>
              </a:spcAft>
            </a:pPr>
            <a:r>
              <a:rPr lang="de-DE" sz="2400" dirty="0">
                <a:latin typeface="Times New Roman" panose="02020603050405020304" pitchFamily="18" charset="0"/>
                <a:ea typeface="Times New Roman" panose="02020603050405020304" pitchFamily="18" charset="0"/>
              </a:rPr>
              <a:t>Die Erdatmosphäre</a:t>
            </a:r>
          </a:p>
          <a:p>
            <a:pPr algn="ctr">
              <a:spcAft>
                <a:spcPts val="0"/>
              </a:spcAft>
            </a:pPr>
            <a:r>
              <a:rPr lang="de-DE" sz="2400" dirty="0">
                <a:latin typeface="Times New Roman" panose="02020603050405020304" pitchFamily="18" charset="0"/>
                <a:ea typeface="Times New Roman" panose="02020603050405020304" pitchFamily="18" charset="0"/>
              </a:rPr>
              <a:t>(Aufbau und Zusammensetzung)</a:t>
            </a:r>
          </a:p>
        </p:txBody>
      </p:sp>
      <p:pic>
        <p:nvPicPr>
          <p:cNvPr id="3" name="Grafik 2">
            <a:extLst>
              <a:ext uri="{FF2B5EF4-FFF2-40B4-BE49-F238E27FC236}">
                <a16:creationId xmlns:a16="http://schemas.microsoft.com/office/drawing/2014/main" id="{BDC38305-F51E-4473-A568-B757F2CEC1BA}"/>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1019403" y="939339"/>
            <a:ext cx="8097671" cy="5918662"/>
          </a:xfrm>
          <a:prstGeom prst="rect">
            <a:avLst/>
          </a:prstGeom>
        </p:spPr>
      </p:pic>
    </p:spTree>
    <p:extLst>
      <p:ext uri="{BB962C8B-B14F-4D97-AF65-F5344CB8AC3E}">
        <p14:creationId xmlns:p14="http://schemas.microsoft.com/office/powerpoint/2010/main" val="4008705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4024D968-DB69-4934-A63D-C162A28AD555}"/>
              </a:ext>
            </a:extLst>
          </p:cNvPr>
          <p:cNvPicPr>
            <a:picLocks noChangeAspect="1"/>
          </p:cNvPicPr>
          <p:nvPr/>
        </p:nvPicPr>
        <p:blipFill>
          <a:blip r:embed="rId2"/>
          <a:stretch>
            <a:fillRect/>
          </a:stretch>
        </p:blipFill>
        <p:spPr>
          <a:xfrm>
            <a:off x="2191194" y="0"/>
            <a:ext cx="4761612" cy="6858000"/>
          </a:xfrm>
          <a:prstGeom prst="rect">
            <a:avLst/>
          </a:prstGeom>
        </p:spPr>
      </p:pic>
    </p:spTree>
    <p:extLst>
      <p:ext uri="{BB962C8B-B14F-4D97-AF65-F5344CB8AC3E}">
        <p14:creationId xmlns:p14="http://schemas.microsoft.com/office/powerpoint/2010/main" val="1191091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05" name="Rectangle 13">
            <a:extLst>
              <a:ext uri="{FF2B5EF4-FFF2-40B4-BE49-F238E27FC236}">
                <a16:creationId xmlns:a16="http://schemas.microsoft.com/office/drawing/2014/main" id="{7E52F4C5-CFCA-45BD-82A9-583601D233C1}"/>
              </a:ext>
            </a:extLst>
          </p:cNvPr>
          <p:cNvSpPr>
            <a:spLocks noGrp="1" noChangeArrowheads="1"/>
          </p:cNvSpPr>
          <p:nvPr>
            <p:ph type="title"/>
          </p:nvPr>
        </p:nvSpPr>
        <p:spPr>
          <a:xfrm>
            <a:off x="2378673" y="-99751"/>
            <a:ext cx="5318914" cy="847897"/>
          </a:xfrm>
        </p:spPr>
        <p:txBody>
          <a:bodyPr/>
          <a:lstStyle/>
          <a:p>
            <a:pPr eaLnBrk="1" hangingPunct="1">
              <a:defRPr/>
            </a:pPr>
            <a:r>
              <a:rPr lang="de-DE" altLang="de-DE" sz="3600" b="1" u="sng" dirty="0">
                <a:cs typeface="Times New Roman" panose="02020603050405020304" pitchFamily="18" charset="0"/>
              </a:rPr>
              <a:t>Troposphäre</a:t>
            </a:r>
          </a:p>
        </p:txBody>
      </p:sp>
      <p:sp>
        <p:nvSpPr>
          <p:cNvPr id="8206" name="Rectangle 14">
            <a:extLst>
              <a:ext uri="{FF2B5EF4-FFF2-40B4-BE49-F238E27FC236}">
                <a16:creationId xmlns:a16="http://schemas.microsoft.com/office/drawing/2014/main" id="{27350FB4-7E8D-4800-B75C-4C5975CE56E6}"/>
              </a:ext>
            </a:extLst>
          </p:cNvPr>
          <p:cNvSpPr>
            <a:spLocks noGrp="1" noChangeArrowheads="1"/>
          </p:cNvSpPr>
          <p:nvPr>
            <p:ph idx="1"/>
          </p:nvPr>
        </p:nvSpPr>
        <p:spPr>
          <a:xfrm>
            <a:off x="756458" y="3235135"/>
            <a:ext cx="8312727" cy="3622865"/>
          </a:xfrm>
        </p:spPr>
        <p:txBody>
          <a:bodyPr>
            <a:noAutofit/>
          </a:bodyPr>
          <a:lstStyle/>
          <a:p>
            <a:pPr>
              <a:buFont typeface="Wingdings" panose="05000000000000000000" pitchFamily="2" charset="2"/>
              <a:buChar char="§"/>
            </a:pPr>
            <a:r>
              <a:rPr lang="de-DE" altLang="de-DE" sz="1800" dirty="0">
                <a:latin typeface="Arial" panose="020B0604020202020204" pitchFamily="34" charset="0"/>
                <a:cs typeface="Arial" panose="020B0604020202020204" pitchFamily="34" charset="0"/>
              </a:rPr>
              <a:t>        </a:t>
            </a:r>
            <a:r>
              <a:rPr lang="de-DE" altLang="de-DE" sz="1800" dirty="0">
                <a:latin typeface="Arial" panose="020B0604020202020204" pitchFamily="34" charset="0"/>
                <a:ea typeface="Arial Unicode MS" pitchFamily="34" charset="-128"/>
                <a:cs typeface="Arial" panose="020B0604020202020204" pitchFamily="34" charset="0"/>
              </a:rPr>
              <a:t>reicht bis in 10-11 km Höhe</a:t>
            </a:r>
          </a:p>
          <a:p>
            <a:pPr>
              <a:buFont typeface="Wingdings" panose="05000000000000000000" pitchFamily="2" charset="2"/>
              <a:buChar char="§"/>
            </a:pPr>
            <a:r>
              <a:rPr lang="de-DE" altLang="de-DE" sz="1800" dirty="0">
                <a:latin typeface="Arial" panose="020B0604020202020204" pitchFamily="34" charset="0"/>
                <a:cs typeface="Arial" panose="020B0604020202020204" pitchFamily="34" charset="0"/>
              </a:rPr>
              <a:t>        </a:t>
            </a:r>
            <a:r>
              <a:rPr lang="de-DE" altLang="de-DE" sz="1800" b="1" dirty="0">
                <a:latin typeface="Arial" panose="020B0604020202020204" pitchFamily="34" charset="0"/>
                <a:ea typeface="Arial Unicode MS" pitchFamily="34" charset="-128"/>
                <a:cs typeface="Arial" panose="020B0604020202020204" pitchFamily="34" charset="0"/>
              </a:rPr>
              <a:t>alle wetterrelevanten Phänomene </a:t>
            </a:r>
            <a:r>
              <a:rPr lang="de-DE" altLang="de-DE" sz="1800" dirty="0">
                <a:latin typeface="Arial" panose="020B0604020202020204" pitchFamily="34" charset="0"/>
                <a:ea typeface="Arial Unicode MS" pitchFamily="34" charset="-128"/>
                <a:cs typeface="Arial" panose="020B0604020202020204" pitchFamily="34" charset="0"/>
              </a:rPr>
              <a:t>(z.B. Wolkenbildung)</a:t>
            </a:r>
          </a:p>
          <a:p>
            <a:pPr>
              <a:buFont typeface="Wingdings" panose="05000000000000000000" pitchFamily="2" charset="2"/>
              <a:buChar char="§"/>
            </a:pPr>
            <a:r>
              <a:rPr lang="de-DE" altLang="de-DE" sz="1800" dirty="0">
                <a:latin typeface="Arial" panose="020B0604020202020204" pitchFamily="34" charset="0"/>
                <a:cs typeface="Arial" panose="020B0604020202020204" pitchFamily="34" charset="0"/>
              </a:rPr>
              <a:t>        </a:t>
            </a:r>
            <a:r>
              <a:rPr lang="de-DE" altLang="de-DE" sz="1800" dirty="0">
                <a:latin typeface="Arial" panose="020B0604020202020204" pitchFamily="34" charset="0"/>
                <a:ea typeface="Arial Unicode MS" pitchFamily="34" charset="-128"/>
                <a:cs typeface="Arial" panose="020B0604020202020204" pitchFamily="34" charset="0"/>
              </a:rPr>
              <a:t>stetige Temperaturabnahme mit zunehmender Höhe</a:t>
            </a:r>
          </a:p>
          <a:p>
            <a:pPr>
              <a:buFont typeface="Wingdings" panose="05000000000000000000" pitchFamily="2" charset="2"/>
              <a:buChar char="§"/>
            </a:pPr>
            <a:r>
              <a:rPr lang="de-DE" altLang="de-DE" sz="1800" dirty="0">
                <a:latin typeface="Arial" panose="020B0604020202020204" pitchFamily="34" charset="0"/>
                <a:cs typeface="Arial" panose="020B0604020202020204" pitchFamily="34" charset="0"/>
              </a:rPr>
              <a:t>        </a:t>
            </a:r>
            <a:r>
              <a:rPr lang="de-DE" altLang="de-DE" sz="1800" dirty="0">
                <a:latin typeface="Arial" panose="020B0604020202020204" pitchFamily="34" charset="0"/>
                <a:ea typeface="Arial Unicode MS" pitchFamily="34" charset="-128"/>
                <a:cs typeface="Arial" panose="020B0604020202020204" pitchFamily="34" charset="0"/>
              </a:rPr>
              <a:t>obere Grenze </a:t>
            </a:r>
            <a:r>
              <a:rPr lang="de-DE" altLang="de-DE" sz="1800" dirty="0">
                <a:latin typeface="Arial" panose="020B0604020202020204" pitchFamily="34" charset="0"/>
                <a:ea typeface="Arial Unicode MS" pitchFamily="34" charset="-128"/>
                <a:cs typeface="Arial" panose="020B0604020202020204" pitchFamily="34" charset="0"/>
                <a:sym typeface="Symbol" panose="05050102010706020507" pitchFamily="18" charset="2"/>
              </a:rPr>
              <a:t></a:t>
            </a:r>
            <a:r>
              <a:rPr lang="de-DE" altLang="de-DE" sz="1800" dirty="0">
                <a:latin typeface="Arial" panose="020B0604020202020204" pitchFamily="34" charset="0"/>
                <a:ea typeface="Arial Unicode MS" pitchFamily="34" charset="-128"/>
                <a:cs typeface="Arial" panose="020B0604020202020204" pitchFamily="34" charset="0"/>
              </a:rPr>
              <a:t> Tropopause ( max. 17-18 km über den Tropen)</a:t>
            </a:r>
          </a:p>
          <a:p>
            <a:pPr>
              <a:buFont typeface="Wingdings" panose="05000000000000000000" pitchFamily="2" charset="2"/>
              <a:buChar char="§"/>
            </a:pPr>
            <a:r>
              <a:rPr lang="de-DE" altLang="de-DE" sz="1800" dirty="0">
                <a:latin typeface="Arial" panose="020B0604020202020204" pitchFamily="34" charset="0"/>
                <a:cs typeface="Arial" panose="020B0604020202020204" pitchFamily="34" charset="0"/>
              </a:rPr>
              <a:t>        </a:t>
            </a:r>
            <a:r>
              <a:rPr lang="de-DE" altLang="de-DE" sz="1800" dirty="0">
                <a:latin typeface="Arial" panose="020B0604020202020204" pitchFamily="34" charset="0"/>
                <a:ea typeface="Arial Unicode MS" pitchFamily="34" charset="-128"/>
                <a:cs typeface="Arial" panose="020B0604020202020204" pitchFamily="34" charset="0"/>
              </a:rPr>
              <a:t>80% der Masse der gesamten Atmosphäre</a:t>
            </a:r>
          </a:p>
          <a:p>
            <a:pPr>
              <a:buFont typeface="Wingdings" panose="05000000000000000000" pitchFamily="2" charset="2"/>
              <a:buChar char="§"/>
            </a:pPr>
            <a:r>
              <a:rPr lang="de-DE" altLang="de-DE" sz="1800" dirty="0">
                <a:latin typeface="Arial" panose="020B0604020202020204" pitchFamily="34" charset="0"/>
                <a:cs typeface="Arial" panose="020B0604020202020204" pitchFamily="34" charset="0"/>
              </a:rPr>
              <a:t>        </a:t>
            </a:r>
            <a:r>
              <a:rPr lang="de-DE" altLang="de-DE" sz="1800" dirty="0">
                <a:latin typeface="Arial" panose="020B0604020202020204" pitchFamily="34" charset="0"/>
                <a:ea typeface="Arial Unicode MS" pitchFamily="34" charset="-128"/>
                <a:cs typeface="Arial" panose="020B0604020202020204" pitchFamily="34" charset="0"/>
              </a:rPr>
              <a:t>enthält fast den gesamten Wasserdampf der Atmosphäre</a:t>
            </a:r>
          </a:p>
          <a:p>
            <a:pPr>
              <a:buFont typeface="Wingdings" panose="05000000000000000000" pitchFamily="2" charset="2"/>
              <a:buChar char="§"/>
            </a:pPr>
            <a:r>
              <a:rPr lang="de-DE" altLang="de-DE" sz="1800" dirty="0">
                <a:latin typeface="Arial" panose="020B0604020202020204" pitchFamily="34" charset="0"/>
                <a:cs typeface="Arial" panose="020B0604020202020204" pitchFamily="34" charset="0"/>
              </a:rPr>
              <a:t>        </a:t>
            </a:r>
            <a:r>
              <a:rPr lang="de-DE" altLang="de-DE" sz="1800" dirty="0">
                <a:latin typeface="Arial" panose="020B0604020202020204" pitchFamily="34" charset="0"/>
                <a:ea typeface="Arial Unicode MS" pitchFamily="34" charset="-128"/>
                <a:cs typeface="Arial" panose="020B0604020202020204" pitchFamily="34" charset="0"/>
              </a:rPr>
              <a:t>Tropopause </a:t>
            </a:r>
            <a:r>
              <a:rPr lang="de-DE" altLang="de-DE" sz="1800" dirty="0">
                <a:latin typeface="Arial" panose="020B0604020202020204" pitchFamily="34" charset="0"/>
                <a:ea typeface="Arial Unicode MS" pitchFamily="34" charset="-128"/>
                <a:cs typeface="Arial" panose="020B0604020202020204" pitchFamily="34" charset="0"/>
                <a:sym typeface="Symbol" panose="05050102010706020507" pitchFamily="18" charset="2"/>
              </a:rPr>
              <a:t></a:t>
            </a:r>
            <a:r>
              <a:rPr lang="de-DE" altLang="de-DE" sz="1800" dirty="0">
                <a:latin typeface="Arial" panose="020B0604020202020204" pitchFamily="34" charset="0"/>
                <a:ea typeface="Arial Unicode MS" pitchFamily="34" charset="-128"/>
                <a:cs typeface="Arial" panose="020B0604020202020204" pitchFamily="34" charset="0"/>
              </a:rPr>
              <a:t> Temperatur bei –60° C, Übergangsbereich zur       		     Stratosphäre</a:t>
            </a:r>
          </a:p>
        </p:txBody>
      </p:sp>
      <p:pic>
        <p:nvPicPr>
          <p:cNvPr id="2" name="Grafik 1">
            <a:extLst>
              <a:ext uri="{FF2B5EF4-FFF2-40B4-BE49-F238E27FC236}">
                <a16:creationId xmlns:a16="http://schemas.microsoft.com/office/drawing/2014/main" id="{050D5D8D-0F52-456F-B469-691755DDEC12}"/>
              </a:ext>
            </a:extLst>
          </p:cNvPr>
          <p:cNvPicPr>
            <a:picLocks noChangeAspect="1"/>
          </p:cNvPicPr>
          <p:nvPr/>
        </p:nvPicPr>
        <p:blipFill rotWithShape="1">
          <a:blip r:embed="rId2"/>
          <a:srcRect t="56685"/>
          <a:stretch/>
        </p:blipFill>
        <p:spPr>
          <a:xfrm>
            <a:off x="983336" y="665442"/>
            <a:ext cx="7742591" cy="2450560"/>
          </a:xfrm>
          <a:prstGeom prst="rect">
            <a:avLst/>
          </a:prstGeom>
        </p:spPr>
      </p:pic>
    </p:spTree>
    <p:extLst>
      <p:ext uri="{BB962C8B-B14F-4D97-AF65-F5344CB8AC3E}">
        <p14:creationId xmlns:p14="http://schemas.microsoft.com/office/powerpoint/2010/main" val="17129391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205"/>
                                        </p:tgtEl>
                                        <p:attrNameLst>
                                          <p:attrName>style.visibility</p:attrName>
                                        </p:attrNameLst>
                                      </p:cBhvr>
                                      <p:to>
                                        <p:strVal val="visible"/>
                                      </p:to>
                                    </p:set>
                                    <p:animEffect transition="in" filter="randombar(horizontal)">
                                      <p:cBhvr>
                                        <p:cTn id="7" dur="500"/>
                                        <p:tgtEl>
                                          <p:spTgt spid="820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8206">
                                            <p:txEl>
                                              <p:pRg st="0" end="0"/>
                                            </p:txEl>
                                          </p:spTgt>
                                        </p:tgtEl>
                                        <p:attrNameLst>
                                          <p:attrName>style.visibility</p:attrName>
                                        </p:attrNameLst>
                                      </p:cBhvr>
                                      <p:to>
                                        <p:strVal val="visible"/>
                                      </p:to>
                                    </p:set>
                                    <p:anim calcmode="lin" valueType="num">
                                      <p:cBhvr additive="base">
                                        <p:cTn id="12" dur="500" fill="hold"/>
                                        <p:tgtEl>
                                          <p:spTgt spid="8206">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82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8206">
                                            <p:txEl>
                                              <p:pRg st="1" end="1"/>
                                            </p:txEl>
                                          </p:spTgt>
                                        </p:tgtEl>
                                        <p:attrNameLst>
                                          <p:attrName>style.visibility</p:attrName>
                                        </p:attrNameLst>
                                      </p:cBhvr>
                                      <p:to>
                                        <p:strVal val="visible"/>
                                      </p:to>
                                    </p:set>
                                    <p:anim calcmode="lin" valueType="num">
                                      <p:cBhvr additive="base">
                                        <p:cTn id="18" dur="500" fill="hold"/>
                                        <p:tgtEl>
                                          <p:spTgt spid="8206">
                                            <p:txEl>
                                              <p:pRg st="1" end="1"/>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820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8206">
                                            <p:txEl>
                                              <p:pRg st="2" end="2"/>
                                            </p:txEl>
                                          </p:spTgt>
                                        </p:tgtEl>
                                        <p:attrNameLst>
                                          <p:attrName>style.visibility</p:attrName>
                                        </p:attrNameLst>
                                      </p:cBhvr>
                                      <p:to>
                                        <p:strVal val="visible"/>
                                      </p:to>
                                    </p:set>
                                    <p:anim calcmode="lin" valueType="num">
                                      <p:cBhvr additive="base">
                                        <p:cTn id="24" dur="500" fill="hold"/>
                                        <p:tgtEl>
                                          <p:spTgt spid="8206">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820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8206">
                                            <p:txEl>
                                              <p:pRg st="3" end="3"/>
                                            </p:txEl>
                                          </p:spTgt>
                                        </p:tgtEl>
                                        <p:attrNameLst>
                                          <p:attrName>style.visibility</p:attrName>
                                        </p:attrNameLst>
                                      </p:cBhvr>
                                      <p:to>
                                        <p:strVal val="visible"/>
                                      </p:to>
                                    </p:set>
                                    <p:anim calcmode="lin" valueType="num">
                                      <p:cBhvr additive="base">
                                        <p:cTn id="30" dur="500" fill="hold"/>
                                        <p:tgtEl>
                                          <p:spTgt spid="8206">
                                            <p:txEl>
                                              <p:pRg st="3" end="3"/>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820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8206">
                                            <p:txEl>
                                              <p:pRg st="4" end="4"/>
                                            </p:txEl>
                                          </p:spTgt>
                                        </p:tgtEl>
                                        <p:attrNameLst>
                                          <p:attrName>style.visibility</p:attrName>
                                        </p:attrNameLst>
                                      </p:cBhvr>
                                      <p:to>
                                        <p:strVal val="visible"/>
                                      </p:to>
                                    </p:set>
                                    <p:anim calcmode="lin" valueType="num">
                                      <p:cBhvr additive="base">
                                        <p:cTn id="36" dur="500" fill="hold"/>
                                        <p:tgtEl>
                                          <p:spTgt spid="8206">
                                            <p:txEl>
                                              <p:pRg st="4" end="4"/>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820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8" fill="hold" grpId="0" nodeType="clickEffect">
                                  <p:stCondLst>
                                    <p:cond delay="0"/>
                                  </p:stCondLst>
                                  <p:childTnLst>
                                    <p:set>
                                      <p:cBhvr>
                                        <p:cTn id="41" dur="1" fill="hold">
                                          <p:stCondLst>
                                            <p:cond delay="0"/>
                                          </p:stCondLst>
                                        </p:cTn>
                                        <p:tgtEl>
                                          <p:spTgt spid="8206">
                                            <p:txEl>
                                              <p:pRg st="5" end="5"/>
                                            </p:txEl>
                                          </p:spTgt>
                                        </p:tgtEl>
                                        <p:attrNameLst>
                                          <p:attrName>style.visibility</p:attrName>
                                        </p:attrNameLst>
                                      </p:cBhvr>
                                      <p:to>
                                        <p:strVal val="visible"/>
                                      </p:to>
                                    </p:set>
                                    <p:anim calcmode="lin" valueType="num">
                                      <p:cBhvr additive="base">
                                        <p:cTn id="42" dur="500" fill="hold"/>
                                        <p:tgtEl>
                                          <p:spTgt spid="8206">
                                            <p:txEl>
                                              <p:pRg st="5" end="5"/>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8206">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8" fill="hold" grpId="0" nodeType="clickEffect">
                                  <p:stCondLst>
                                    <p:cond delay="0"/>
                                  </p:stCondLst>
                                  <p:childTnLst>
                                    <p:set>
                                      <p:cBhvr>
                                        <p:cTn id="47" dur="1" fill="hold">
                                          <p:stCondLst>
                                            <p:cond delay="0"/>
                                          </p:stCondLst>
                                        </p:cTn>
                                        <p:tgtEl>
                                          <p:spTgt spid="8206">
                                            <p:txEl>
                                              <p:pRg st="6" end="6"/>
                                            </p:txEl>
                                          </p:spTgt>
                                        </p:tgtEl>
                                        <p:attrNameLst>
                                          <p:attrName>style.visibility</p:attrName>
                                        </p:attrNameLst>
                                      </p:cBhvr>
                                      <p:to>
                                        <p:strVal val="visible"/>
                                      </p:to>
                                    </p:set>
                                    <p:anim calcmode="lin" valueType="num">
                                      <p:cBhvr additive="base">
                                        <p:cTn id="48" dur="500" fill="hold"/>
                                        <p:tgtEl>
                                          <p:spTgt spid="8206">
                                            <p:txEl>
                                              <p:pRg st="6" end="6"/>
                                            </p:txEl>
                                          </p:spTgt>
                                        </p:tgtEl>
                                        <p:attrNameLst>
                                          <p:attrName>ppt_x</p:attrName>
                                        </p:attrNameLst>
                                      </p:cBhvr>
                                      <p:tavLst>
                                        <p:tav tm="0">
                                          <p:val>
                                            <p:strVal val="0-#ppt_w/2"/>
                                          </p:val>
                                        </p:tav>
                                        <p:tav tm="100000">
                                          <p:val>
                                            <p:strVal val="#ppt_x"/>
                                          </p:val>
                                        </p:tav>
                                      </p:tavLst>
                                    </p:anim>
                                    <p:anim calcmode="lin" valueType="num">
                                      <p:cBhvr additive="base">
                                        <p:cTn id="49" dur="500" fill="hold"/>
                                        <p:tgtEl>
                                          <p:spTgt spid="8206">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05" grpId="0" autoUpdateAnimBg="0"/>
      <p:bldP spid="8206"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5">
            <a:extLst>
              <a:ext uri="{FF2B5EF4-FFF2-40B4-BE49-F238E27FC236}">
                <a16:creationId xmlns:a16="http://schemas.microsoft.com/office/drawing/2014/main" id="{1CF68766-13BC-4163-8972-6AFC1DF46479}"/>
              </a:ext>
            </a:extLst>
          </p:cNvPr>
          <p:cNvSpPr txBox="1">
            <a:spLocks noChangeArrowheads="1"/>
          </p:cNvSpPr>
          <p:nvPr/>
        </p:nvSpPr>
        <p:spPr>
          <a:xfrm>
            <a:off x="604619" y="2418104"/>
            <a:ext cx="8242069" cy="3624349"/>
          </a:xfrm>
          <a:prstGeom prst="rect">
            <a:avLst/>
          </a:prstGeom>
        </p:spPr>
        <p:txBody>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a:buSzTx/>
              <a:buFont typeface="Wingdings" panose="05000000000000000000" pitchFamily="2" charset="2"/>
              <a:buChar char="§"/>
            </a:pPr>
            <a:r>
              <a:rPr lang="de-DE" altLang="de-DE" sz="1800" dirty="0">
                <a:latin typeface="Arial" panose="020B0604020202020204" pitchFamily="34" charset="0"/>
                <a:cs typeface="Arial" panose="020B0604020202020204" pitchFamily="34" charset="0"/>
              </a:rPr>
              <a:t>        </a:t>
            </a:r>
            <a:r>
              <a:rPr lang="de-DE" altLang="de-DE" sz="2000" dirty="0">
                <a:latin typeface="Arial" panose="020B0604020202020204" pitchFamily="34" charset="0"/>
                <a:ea typeface="Arial Unicode MS" pitchFamily="34" charset="-128"/>
                <a:cs typeface="Arial" panose="020B0604020202020204" pitchFamily="34" charset="0"/>
              </a:rPr>
              <a:t>schließt an Troposphäre an</a:t>
            </a:r>
          </a:p>
          <a:p>
            <a:pPr>
              <a:buSzTx/>
              <a:buFont typeface="Wingdings" panose="05000000000000000000" pitchFamily="2" charset="2"/>
              <a:buChar char="§"/>
            </a:pPr>
            <a:r>
              <a:rPr lang="de-DE" altLang="de-DE" sz="2000" dirty="0">
                <a:latin typeface="Arial" panose="020B0604020202020204" pitchFamily="34" charset="0"/>
                <a:cs typeface="Arial" panose="020B0604020202020204" pitchFamily="34" charset="0"/>
              </a:rPr>
              <a:t>        </a:t>
            </a:r>
            <a:r>
              <a:rPr lang="de-DE" altLang="de-DE" sz="2000" dirty="0">
                <a:latin typeface="Arial" panose="020B0604020202020204" pitchFamily="34" charset="0"/>
                <a:ea typeface="Arial Unicode MS" pitchFamily="34" charset="-128"/>
                <a:cs typeface="Arial" panose="020B0604020202020204" pitchFamily="34" charset="0"/>
              </a:rPr>
              <a:t>reicht bis zu 47 km Höhe</a:t>
            </a:r>
          </a:p>
          <a:p>
            <a:pPr>
              <a:buSzTx/>
              <a:buFont typeface="Wingdings" panose="05000000000000000000" pitchFamily="2" charset="2"/>
              <a:buChar char="§"/>
            </a:pPr>
            <a:r>
              <a:rPr lang="de-DE" altLang="de-DE" sz="2000" dirty="0">
                <a:latin typeface="Arial" panose="020B0604020202020204" pitchFamily="34" charset="0"/>
                <a:cs typeface="Arial" panose="020B0604020202020204" pitchFamily="34" charset="0"/>
              </a:rPr>
              <a:t>        </a:t>
            </a:r>
            <a:r>
              <a:rPr lang="de-DE" altLang="de-DE" sz="2000" dirty="0">
                <a:latin typeface="Arial" panose="020B0604020202020204" pitchFamily="34" charset="0"/>
                <a:ea typeface="Arial Unicode MS" pitchFamily="34" charset="-128"/>
                <a:cs typeface="Arial" panose="020B0604020202020204" pitchFamily="34" charset="0"/>
              </a:rPr>
              <a:t>Temperaturanstieg </a:t>
            </a:r>
            <a:r>
              <a:rPr lang="de-DE" altLang="de-DE" sz="2000" dirty="0">
                <a:latin typeface="Arial" panose="020B0604020202020204" pitchFamily="34" charset="0"/>
                <a:ea typeface="Arial Unicode MS" pitchFamily="34" charset="-128"/>
                <a:cs typeface="Arial" panose="020B0604020202020204" pitchFamily="34" charset="0"/>
                <a:sym typeface="Symbol" panose="05050102010706020507" pitchFamily="18" charset="2"/>
              </a:rPr>
              <a:t></a:t>
            </a:r>
            <a:r>
              <a:rPr lang="de-DE" altLang="de-DE" sz="2000" dirty="0">
                <a:latin typeface="Arial" panose="020B0604020202020204" pitchFamily="34" charset="0"/>
                <a:ea typeface="Arial Unicode MS" pitchFamily="34" charset="-128"/>
                <a:cs typeface="Arial" panose="020B0604020202020204" pitchFamily="34" charset="0"/>
              </a:rPr>
              <a:t> bei 47 km </a:t>
            </a:r>
            <a:r>
              <a:rPr lang="de-DE" altLang="de-DE" sz="2000" dirty="0">
                <a:latin typeface="Arial" panose="020B0604020202020204" pitchFamily="34" charset="0"/>
                <a:ea typeface="Arial Unicode MS" pitchFamily="34" charset="-128"/>
                <a:cs typeface="Arial" panose="020B0604020202020204" pitchFamily="34" charset="0"/>
                <a:sym typeface="Symbol" panose="05050102010706020507" pitchFamily="18" charset="2"/>
              </a:rPr>
              <a:t></a:t>
            </a:r>
            <a:r>
              <a:rPr lang="de-DE" altLang="de-DE" sz="2000" dirty="0">
                <a:latin typeface="Arial" panose="020B0604020202020204" pitchFamily="34" charset="0"/>
                <a:ea typeface="Arial Unicode MS" pitchFamily="34" charset="-128"/>
                <a:cs typeface="Arial" panose="020B0604020202020204" pitchFamily="34" charset="0"/>
              </a:rPr>
              <a:t> 0° C</a:t>
            </a:r>
          </a:p>
          <a:p>
            <a:pPr>
              <a:buSzTx/>
              <a:buFont typeface="Wingdings" panose="05000000000000000000" pitchFamily="2" charset="2"/>
              <a:buChar char="§"/>
            </a:pPr>
            <a:r>
              <a:rPr lang="de-DE" altLang="de-DE" sz="2000" dirty="0">
                <a:latin typeface="Arial" panose="020B0604020202020204" pitchFamily="34" charset="0"/>
                <a:cs typeface="Arial" panose="020B0604020202020204" pitchFamily="34" charset="0"/>
              </a:rPr>
              <a:t>        </a:t>
            </a:r>
            <a:r>
              <a:rPr lang="de-DE" altLang="de-DE" sz="2000" dirty="0">
                <a:latin typeface="Arial" panose="020B0604020202020204" pitchFamily="34" charset="0"/>
                <a:ea typeface="Arial Unicode MS" pitchFamily="34" charset="-128"/>
                <a:cs typeface="Arial" panose="020B0604020202020204" pitchFamily="34" charset="0"/>
              </a:rPr>
              <a:t>Erwärmung wird durch Ozon verursacht </a:t>
            </a:r>
            <a:r>
              <a:rPr lang="de-DE" altLang="de-DE" sz="2000" dirty="0">
                <a:latin typeface="Arial" panose="020B0604020202020204" pitchFamily="34" charset="0"/>
                <a:ea typeface="Arial Unicode MS" pitchFamily="34" charset="-128"/>
                <a:cs typeface="Arial" panose="020B0604020202020204" pitchFamily="34" charset="0"/>
                <a:sym typeface="Symbol" panose="05050102010706020507" pitchFamily="18" charset="2"/>
              </a:rPr>
              <a:t></a:t>
            </a:r>
            <a:r>
              <a:rPr lang="de-DE" altLang="de-DE" sz="2000" dirty="0">
                <a:latin typeface="Arial" panose="020B0604020202020204" pitchFamily="34" charset="0"/>
                <a:ea typeface="Arial Unicode MS" pitchFamily="34" charset="-128"/>
                <a:cs typeface="Arial" panose="020B0604020202020204" pitchFamily="34" charset="0"/>
              </a:rPr>
              <a:t> Ozonschicht wichtig    	      für das Leben auf der Erde</a:t>
            </a:r>
            <a:r>
              <a:rPr lang="de-DE" altLang="de-DE" sz="2000" dirty="0">
                <a:latin typeface="Arial" panose="020B0604020202020204" pitchFamily="34" charset="0"/>
                <a:cs typeface="Arial" panose="020B0604020202020204" pitchFamily="34" charset="0"/>
              </a:rPr>
              <a:t> (20 bis 40km Höhe)</a:t>
            </a:r>
          </a:p>
          <a:p>
            <a:pPr>
              <a:buSzTx/>
              <a:buFont typeface="Wingdings" panose="05000000000000000000" pitchFamily="2" charset="2"/>
              <a:buNone/>
            </a:pPr>
            <a:r>
              <a:rPr lang="de-DE" altLang="de-DE" sz="2000" b="1" u="sng" dirty="0">
                <a:latin typeface="Arial" panose="020B0604020202020204" pitchFamily="34" charset="0"/>
                <a:ea typeface="Arial Unicode MS" pitchFamily="34" charset="-128"/>
                <a:cs typeface="Arial" panose="020B0604020202020204" pitchFamily="34" charset="0"/>
              </a:rPr>
              <a:t>untere Stratosphäre</a:t>
            </a:r>
            <a:r>
              <a:rPr lang="de-DE" altLang="de-DE" sz="2000" b="1" dirty="0">
                <a:latin typeface="Arial" panose="020B0604020202020204" pitchFamily="34" charset="0"/>
                <a:ea typeface="Arial Unicode MS" pitchFamily="34" charset="-128"/>
                <a:cs typeface="Arial" panose="020B0604020202020204" pitchFamily="34" charset="0"/>
              </a:rPr>
              <a:t>                      </a:t>
            </a:r>
            <a:r>
              <a:rPr lang="de-DE" altLang="de-DE" sz="2000" b="1" u="sng" dirty="0">
                <a:latin typeface="Arial" panose="020B0604020202020204" pitchFamily="34" charset="0"/>
                <a:ea typeface="Arial Unicode MS" pitchFamily="34" charset="-128"/>
                <a:cs typeface="Arial" panose="020B0604020202020204" pitchFamily="34" charset="0"/>
              </a:rPr>
              <a:t>obere Stratosphäre</a:t>
            </a:r>
            <a:endParaRPr lang="de-DE" altLang="de-DE" sz="2000" b="1" dirty="0">
              <a:latin typeface="Arial" panose="020B0604020202020204" pitchFamily="34" charset="0"/>
              <a:ea typeface="Arial Unicode MS" pitchFamily="34" charset="-128"/>
              <a:cs typeface="Arial" panose="020B0604020202020204" pitchFamily="34" charset="0"/>
            </a:endParaRPr>
          </a:p>
          <a:p>
            <a:pPr lvl="1">
              <a:buSzTx/>
              <a:buFont typeface="Wingdings" panose="05000000000000000000" pitchFamily="2" charset="2"/>
              <a:buNone/>
            </a:pPr>
            <a:r>
              <a:rPr lang="de-DE" altLang="de-DE" dirty="0">
                <a:latin typeface="Arial" panose="020B0604020202020204" pitchFamily="34" charset="0"/>
                <a:ea typeface="Arial Unicode MS" pitchFamily="34" charset="-128"/>
                <a:cs typeface="Arial" panose="020B0604020202020204" pitchFamily="34" charset="0"/>
              </a:rPr>
              <a:t>	Temperatur bei –56° C                Temperatur bei 0° C		                                   liegt zw. 12-20 km Höhe             liegt zw. 20-47 km Höhe</a:t>
            </a:r>
          </a:p>
          <a:p>
            <a:pPr lvl="1">
              <a:buSzTx/>
              <a:buFont typeface="Wingdings" panose="05000000000000000000" pitchFamily="2" charset="2"/>
              <a:buNone/>
            </a:pPr>
            <a:r>
              <a:rPr lang="de-DE" altLang="de-DE" dirty="0">
                <a:latin typeface="Arial" panose="020B0604020202020204" pitchFamily="34" charset="0"/>
                <a:ea typeface="Arial Unicode MS" pitchFamily="34" charset="-128"/>
                <a:cs typeface="Arial" panose="020B0604020202020204" pitchFamily="34" charset="0"/>
              </a:rPr>
              <a:t>Stratopause: Übergangsbereich (47 – 51 km) zur Mesosphäre</a:t>
            </a:r>
          </a:p>
          <a:p>
            <a:pPr lvl="1">
              <a:buSzTx/>
              <a:buFont typeface="Wingdings" panose="05000000000000000000" pitchFamily="2" charset="2"/>
              <a:buNone/>
            </a:pPr>
            <a:endParaRPr lang="de-DE" altLang="de-DE" dirty="0">
              <a:latin typeface="Arial" panose="020B0604020202020204" pitchFamily="34" charset="0"/>
              <a:cs typeface="Arial" panose="020B0604020202020204" pitchFamily="34" charset="0"/>
            </a:endParaRPr>
          </a:p>
        </p:txBody>
      </p:sp>
      <p:pic>
        <p:nvPicPr>
          <p:cNvPr id="4" name="Grafik 3">
            <a:extLst>
              <a:ext uri="{FF2B5EF4-FFF2-40B4-BE49-F238E27FC236}">
                <a16:creationId xmlns:a16="http://schemas.microsoft.com/office/drawing/2014/main" id="{A2FF1935-35EA-48DF-ACFE-9225DACD673B}"/>
              </a:ext>
            </a:extLst>
          </p:cNvPr>
          <p:cNvPicPr>
            <a:picLocks noChangeAspect="1"/>
          </p:cNvPicPr>
          <p:nvPr/>
        </p:nvPicPr>
        <p:blipFill rotWithShape="1">
          <a:blip r:embed="rId2"/>
          <a:srcRect l="-27" t="37867" r="27" b="39539"/>
          <a:stretch/>
        </p:blipFill>
        <p:spPr>
          <a:xfrm>
            <a:off x="934658" y="271850"/>
            <a:ext cx="7742591" cy="1581664"/>
          </a:xfrm>
          <a:prstGeom prst="rect">
            <a:avLst/>
          </a:prstGeom>
        </p:spPr>
      </p:pic>
      <p:sp>
        <p:nvSpPr>
          <p:cNvPr id="5" name="Rectangle 4">
            <a:extLst>
              <a:ext uri="{FF2B5EF4-FFF2-40B4-BE49-F238E27FC236}">
                <a16:creationId xmlns:a16="http://schemas.microsoft.com/office/drawing/2014/main" id="{5E0E69BD-A1B7-41D3-93EE-2CC54561283F}"/>
              </a:ext>
            </a:extLst>
          </p:cNvPr>
          <p:cNvSpPr txBox="1">
            <a:spLocks noChangeArrowheads="1"/>
          </p:cNvSpPr>
          <p:nvPr/>
        </p:nvSpPr>
        <p:spPr bwMode="auto">
          <a:xfrm rot="20789873">
            <a:off x="4495301" y="1322000"/>
            <a:ext cx="4567569" cy="2192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ctr" anchorCtr="0" compatLnSpc="1">
            <a:prstTxWarp prst="textNoShape">
              <a:avLst/>
            </a:prstTxWarp>
          </a:bodyPr>
          <a:lstStyle>
            <a:lvl1pPr algn="ctr" rtl="0" eaLnBrk="0" fontAlgn="base" hangingPunct="0">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de-DE" altLang="de-DE" sz="5400" b="1" i="0" u="sng" strike="noStrike" kern="1200" normalizeH="0" baseline="0" noProof="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uLnTx/>
                <a:uFillTx/>
                <a:latin typeface="Arial"/>
                <a:ea typeface="+mj-ea"/>
                <a:cs typeface="+mj-cs"/>
              </a:rPr>
              <a:t>Stratosphäre</a:t>
            </a:r>
            <a:r>
              <a:rPr kumimoji="0" lang="de-DE" altLang="de-DE" sz="5400" b="0" i="0" u="none" strike="noStrike" kern="1200" cap="none" spc="0" normalizeH="0" baseline="0" noProof="0" dirty="0">
                <a:ln>
                  <a:noFill/>
                </a:ln>
                <a:solidFill>
                  <a:srgbClr val="FFCC66"/>
                </a:solidFill>
                <a:effectLst>
                  <a:outerShdw blurRad="38100" dist="38100" dir="2700000" algn="tl">
                    <a:srgbClr val="000000"/>
                  </a:outerShdw>
                </a:effectLst>
                <a:uLnTx/>
                <a:uFillTx/>
                <a:latin typeface="Arial"/>
                <a:ea typeface="+mj-ea"/>
                <a:cs typeface="+mj-cs"/>
              </a:rPr>
              <a:t> </a:t>
            </a:r>
          </a:p>
        </p:txBody>
      </p:sp>
    </p:spTree>
    <p:extLst>
      <p:ext uri="{BB962C8B-B14F-4D97-AF65-F5344CB8AC3E}">
        <p14:creationId xmlns:p14="http://schemas.microsoft.com/office/powerpoint/2010/main" val="3707349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Right)">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trips(downRight)">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strips(downRight)">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strips(downRight)">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strips(downRight)">
                                      <p:cBhvr>
                                        <p:cTn id="27" dur="500"/>
                                        <p:tgtEl>
                                          <p:spTgt spid="3">
                                            <p:txEl>
                                              <p:pRg st="4" end="4"/>
                                            </p:txEl>
                                          </p:spTgt>
                                        </p:tgtEl>
                                      </p:cBhvr>
                                    </p:animEffect>
                                  </p:childTnLst>
                                </p:cTn>
                              </p:par>
                              <p:par>
                                <p:cTn id="28" presetID="18" presetClass="entr" presetSubtype="6"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strips(downRight)">
                                      <p:cBhvr>
                                        <p:cTn id="30" dur="500"/>
                                        <p:tgtEl>
                                          <p:spTgt spid="3">
                                            <p:txEl>
                                              <p:pRg st="5" end="5"/>
                                            </p:txEl>
                                          </p:spTgt>
                                        </p:tgtEl>
                                      </p:cBhvr>
                                    </p:animEffect>
                                  </p:childTnLst>
                                </p:cTn>
                              </p:par>
                              <p:par>
                                <p:cTn id="31" presetID="18" presetClass="entr" presetSubtype="6"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strips(downRight)">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dissolve">
                                      <p:cBhvr>
                                        <p:cTn id="3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P spid="5"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a:extLst>
              <a:ext uri="{FF2B5EF4-FFF2-40B4-BE49-F238E27FC236}">
                <a16:creationId xmlns:a16="http://schemas.microsoft.com/office/drawing/2014/main" id="{1E4E53C2-9875-45D0-8287-429A005B7557}"/>
              </a:ext>
            </a:extLst>
          </p:cNvPr>
          <p:cNvPicPr>
            <a:picLocks noChangeAspect="1"/>
          </p:cNvPicPr>
          <p:nvPr/>
        </p:nvPicPr>
        <p:blipFill rotWithShape="1">
          <a:blip r:embed="rId2"/>
          <a:srcRect b="52686"/>
          <a:stretch/>
        </p:blipFill>
        <p:spPr>
          <a:xfrm>
            <a:off x="520857" y="0"/>
            <a:ext cx="8102286" cy="2800865"/>
          </a:xfrm>
          <a:prstGeom prst="rect">
            <a:avLst/>
          </a:prstGeom>
        </p:spPr>
      </p:pic>
      <p:sp>
        <p:nvSpPr>
          <p:cNvPr id="2" name="Rectangle 2">
            <a:extLst>
              <a:ext uri="{FF2B5EF4-FFF2-40B4-BE49-F238E27FC236}">
                <a16:creationId xmlns:a16="http://schemas.microsoft.com/office/drawing/2014/main" id="{2FC35D1A-94DE-4214-8714-F52EF45EA28E}"/>
              </a:ext>
            </a:extLst>
          </p:cNvPr>
          <p:cNvSpPr txBox="1">
            <a:spLocks noChangeArrowheads="1"/>
          </p:cNvSpPr>
          <p:nvPr/>
        </p:nvSpPr>
        <p:spPr>
          <a:xfrm rot="155992">
            <a:off x="1080434" y="2805498"/>
            <a:ext cx="7772400" cy="1320029"/>
          </a:xfrm>
          <a:prstGeom prst="rect">
            <a:avLst/>
          </a:prstGeom>
        </p:spPr>
        <p:txBody>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defRPr/>
            </a:pPr>
            <a:r>
              <a:rPr lang="de-DE" altLang="de-DE" sz="3200" b="1" u="sng" dirty="0">
                <a:ln w="9525">
                  <a:solidFill>
                    <a:schemeClr val="bg1"/>
                  </a:solidFill>
                  <a:prstDash val="solid"/>
                </a:ln>
                <a:solidFill>
                  <a:srgbClr val="FF0000"/>
                </a:solidFill>
                <a:effectLst>
                  <a:outerShdw blurRad="12700" dist="38100" dir="2700000" algn="tl" rotWithShape="0">
                    <a:schemeClr val="accent5">
                      <a:lumMod val="60000"/>
                      <a:lumOff val="40000"/>
                    </a:schemeClr>
                  </a:outerShdw>
                </a:effectLst>
              </a:rPr>
              <a:t>Mesosphäre, Thermosphäre, Exosphäre</a:t>
            </a:r>
          </a:p>
        </p:txBody>
      </p:sp>
      <p:sp>
        <p:nvSpPr>
          <p:cNvPr id="3" name="Rectangle 3">
            <a:extLst>
              <a:ext uri="{FF2B5EF4-FFF2-40B4-BE49-F238E27FC236}">
                <a16:creationId xmlns:a16="http://schemas.microsoft.com/office/drawing/2014/main" id="{A8304D68-866B-4ED9-BAD7-2EAA9D815BB1}"/>
              </a:ext>
            </a:extLst>
          </p:cNvPr>
          <p:cNvSpPr txBox="1">
            <a:spLocks noChangeArrowheads="1"/>
          </p:cNvSpPr>
          <p:nvPr/>
        </p:nvSpPr>
        <p:spPr>
          <a:xfrm>
            <a:off x="1108216" y="3107170"/>
            <a:ext cx="8035784" cy="3823855"/>
          </a:xfrm>
          <a:prstGeom prst="rect">
            <a:avLst/>
          </a:prstGeom>
        </p:spPr>
        <p:txBody>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a:buFont typeface="Wingdings" panose="05000000000000000000" pitchFamily="2" charset="2"/>
              <a:buNone/>
            </a:pPr>
            <a:r>
              <a:rPr lang="de-DE" altLang="de-DE" sz="1800" b="1" u="sng" dirty="0">
                <a:cs typeface="Times New Roman" panose="02020603050405020304" pitchFamily="18" charset="0"/>
              </a:rPr>
              <a:t>Mesosphäre</a:t>
            </a:r>
          </a:p>
          <a:p>
            <a:pPr>
              <a:buFont typeface="Wingdings" panose="05000000000000000000" pitchFamily="2" charset="2"/>
              <a:buNone/>
            </a:pPr>
            <a:r>
              <a:rPr lang="de-DE" altLang="de-DE" sz="1800" dirty="0">
                <a:ea typeface="Arial Unicode MS" pitchFamily="34" charset="-128"/>
              </a:rPr>
              <a:t> </a:t>
            </a:r>
            <a:r>
              <a:rPr lang="de-DE" altLang="de-DE" sz="1800" dirty="0">
                <a:latin typeface="Symbol" panose="05050102010706020507" pitchFamily="18" charset="2"/>
                <a:ea typeface="Arial Unicode MS" pitchFamily="34" charset="-128"/>
              </a:rPr>
              <a:t>·</a:t>
            </a:r>
            <a:r>
              <a:rPr lang="de-DE" altLang="de-DE" sz="1800" dirty="0">
                <a:cs typeface="Times New Roman" panose="02020603050405020304" pitchFamily="18" charset="0"/>
              </a:rPr>
              <a:t>        </a:t>
            </a:r>
            <a:r>
              <a:rPr lang="de-DE" altLang="de-DE" sz="1800" dirty="0">
                <a:ea typeface="Arial Unicode MS" pitchFamily="34" charset="-128"/>
              </a:rPr>
              <a:t>reicht bis in 50-85 km Höhe</a:t>
            </a:r>
          </a:p>
          <a:p>
            <a:pPr>
              <a:buFont typeface="Wingdings" panose="05000000000000000000" pitchFamily="2" charset="2"/>
              <a:buNone/>
            </a:pPr>
            <a:r>
              <a:rPr lang="de-DE" altLang="de-DE" sz="1800" dirty="0">
                <a:latin typeface="Symbol" panose="05050102010706020507" pitchFamily="18" charset="2"/>
                <a:ea typeface="Arial Unicode MS" pitchFamily="34" charset="-128"/>
              </a:rPr>
              <a:t>·</a:t>
            </a:r>
            <a:r>
              <a:rPr lang="de-DE" altLang="de-DE" sz="1800" dirty="0">
                <a:cs typeface="Times New Roman" panose="02020603050405020304" pitchFamily="18" charset="0"/>
              </a:rPr>
              <a:t>        </a:t>
            </a:r>
            <a:r>
              <a:rPr lang="de-DE" altLang="de-DE" sz="1800" dirty="0">
                <a:ea typeface="Arial Unicode MS" pitchFamily="34" charset="-128"/>
              </a:rPr>
              <a:t>Temperaturabnahme bis zu –100° C bei 80 km Höhe</a:t>
            </a:r>
          </a:p>
          <a:p>
            <a:pPr>
              <a:buFont typeface="Wingdings" panose="05000000000000000000" pitchFamily="2" charset="2"/>
              <a:buNone/>
            </a:pPr>
            <a:r>
              <a:rPr lang="de-DE" altLang="de-DE" sz="1800" dirty="0">
                <a:ea typeface="Arial Unicode MS" pitchFamily="34" charset="-128"/>
              </a:rPr>
              <a:t> </a:t>
            </a:r>
            <a:r>
              <a:rPr lang="de-DE" altLang="de-DE" sz="1800" b="1" u="sng" dirty="0">
                <a:cs typeface="Times New Roman" panose="02020603050405020304" pitchFamily="18" charset="0"/>
              </a:rPr>
              <a:t>Thermosphäre</a:t>
            </a:r>
          </a:p>
          <a:p>
            <a:pPr>
              <a:buFont typeface="Wingdings" panose="05000000000000000000" pitchFamily="2" charset="2"/>
              <a:buNone/>
            </a:pPr>
            <a:r>
              <a:rPr lang="de-DE" altLang="de-DE" sz="1800" dirty="0">
                <a:ea typeface="Arial Unicode MS" pitchFamily="34" charset="-128"/>
              </a:rPr>
              <a:t> </a:t>
            </a:r>
            <a:r>
              <a:rPr lang="de-DE" altLang="de-DE" sz="1800" dirty="0">
                <a:latin typeface="Symbol" panose="05050102010706020507" pitchFamily="18" charset="2"/>
                <a:ea typeface="Arial Unicode MS" pitchFamily="34" charset="-128"/>
              </a:rPr>
              <a:t>·</a:t>
            </a:r>
            <a:r>
              <a:rPr lang="de-DE" altLang="de-DE" sz="1800" dirty="0">
                <a:cs typeface="Times New Roman" panose="02020603050405020304" pitchFamily="18" charset="0"/>
              </a:rPr>
              <a:t>        </a:t>
            </a:r>
            <a:r>
              <a:rPr lang="de-DE" altLang="de-DE" sz="1800" dirty="0">
                <a:ea typeface="Arial Unicode MS" pitchFamily="34" charset="-128"/>
              </a:rPr>
              <a:t>Reicht bis in 85-500 km Höhe</a:t>
            </a:r>
          </a:p>
          <a:p>
            <a:pPr>
              <a:buFont typeface="Wingdings" panose="05000000000000000000" pitchFamily="2" charset="2"/>
              <a:buNone/>
            </a:pPr>
            <a:r>
              <a:rPr lang="de-DE" altLang="de-DE" sz="1800" dirty="0">
                <a:latin typeface="Symbol" panose="05050102010706020507" pitchFamily="18" charset="2"/>
                <a:ea typeface="Arial Unicode MS" pitchFamily="34" charset="-128"/>
              </a:rPr>
              <a:t>·</a:t>
            </a:r>
            <a:r>
              <a:rPr lang="de-DE" altLang="de-DE" sz="1800" dirty="0">
                <a:cs typeface="Times New Roman" panose="02020603050405020304" pitchFamily="18" charset="0"/>
              </a:rPr>
              <a:t>        </a:t>
            </a:r>
            <a:r>
              <a:rPr lang="de-DE" altLang="de-DE" sz="1800" dirty="0">
                <a:ea typeface="Arial Unicode MS" pitchFamily="34" charset="-128"/>
              </a:rPr>
              <a:t>geringe Teilchendichte </a:t>
            </a:r>
            <a:r>
              <a:rPr lang="de-DE" altLang="de-DE" sz="1800" dirty="0">
                <a:ea typeface="Arial Unicode MS" pitchFamily="34" charset="-128"/>
                <a:sym typeface="Symbol" panose="05050102010706020507" pitchFamily="18" charset="2"/>
              </a:rPr>
              <a:t></a:t>
            </a:r>
            <a:r>
              <a:rPr lang="de-DE" altLang="de-DE" sz="1800" dirty="0">
                <a:ea typeface="Arial Unicode MS" pitchFamily="34" charset="-128"/>
              </a:rPr>
              <a:t> keine Temperaturen</a:t>
            </a:r>
            <a:r>
              <a:rPr lang="de-DE" altLang="de-DE" sz="1800" dirty="0">
                <a:ea typeface="Arial Unicode MS" pitchFamily="34" charset="-128"/>
                <a:sym typeface="Symbol" panose="05050102010706020507" pitchFamily="18" charset="2"/>
              </a:rPr>
              <a:t></a:t>
            </a:r>
            <a:r>
              <a:rPr lang="de-DE" altLang="de-DE" sz="1800" dirty="0">
                <a:ea typeface="Arial Unicode MS" pitchFamily="34" charset="-128"/>
              </a:rPr>
              <a:t> nur Strahlungsenergie</a:t>
            </a:r>
          </a:p>
          <a:p>
            <a:pPr>
              <a:buFont typeface="Wingdings" panose="05000000000000000000" pitchFamily="2" charset="2"/>
              <a:buNone/>
            </a:pPr>
            <a:r>
              <a:rPr lang="de-DE" altLang="de-DE" sz="1800" dirty="0">
                <a:ea typeface="Arial Unicode MS" pitchFamily="34" charset="-128"/>
              </a:rPr>
              <a:t> </a:t>
            </a:r>
            <a:r>
              <a:rPr lang="de-DE" altLang="de-DE" sz="1800" b="1" u="sng" dirty="0">
                <a:cs typeface="Times New Roman" panose="02020603050405020304" pitchFamily="18" charset="0"/>
              </a:rPr>
              <a:t>Exosphäre</a:t>
            </a:r>
          </a:p>
          <a:p>
            <a:pPr>
              <a:buFont typeface="Wingdings" panose="05000000000000000000" pitchFamily="2" charset="2"/>
              <a:buNone/>
            </a:pPr>
            <a:r>
              <a:rPr lang="de-DE" altLang="de-DE" sz="1800" dirty="0">
                <a:ea typeface="Arial Unicode MS" pitchFamily="34" charset="-128"/>
              </a:rPr>
              <a:t> </a:t>
            </a:r>
            <a:r>
              <a:rPr lang="de-DE" altLang="de-DE" sz="1800" dirty="0">
                <a:latin typeface="Symbol" panose="05050102010706020507" pitchFamily="18" charset="2"/>
                <a:ea typeface="Arial Unicode MS" pitchFamily="34" charset="-128"/>
              </a:rPr>
              <a:t>·</a:t>
            </a:r>
            <a:r>
              <a:rPr lang="de-DE" altLang="de-DE" sz="1800" dirty="0">
                <a:cs typeface="Times New Roman" panose="02020603050405020304" pitchFamily="18" charset="0"/>
              </a:rPr>
              <a:t>        </a:t>
            </a:r>
            <a:r>
              <a:rPr lang="de-DE" altLang="de-DE" sz="1800" dirty="0">
                <a:ea typeface="Arial Unicode MS" pitchFamily="34" charset="-128"/>
              </a:rPr>
              <a:t>reicht bis in 500-1000 km Höhe</a:t>
            </a:r>
          </a:p>
          <a:p>
            <a:pPr>
              <a:buFont typeface="Wingdings" panose="05000000000000000000" pitchFamily="2" charset="2"/>
              <a:buNone/>
            </a:pPr>
            <a:r>
              <a:rPr lang="de-DE" altLang="de-DE" sz="1800" dirty="0">
                <a:latin typeface="Symbol" panose="05050102010706020507" pitchFamily="18" charset="2"/>
                <a:ea typeface="Arial Unicode MS" pitchFamily="34" charset="-128"/>
              </a:rPr>
              <a:t>·</a:t>
            </a:r>
            <a:r>
              <a:rPr lang="de-DE" altLang="de-DE" sz="1800" dirty="0">
                <a:cs typeface="Times New Roman" panose="02020603050405020304" pitchFamily="18" charset="0"/>
              </a:rPr>
              <a:t>        </a:t>
            </a:r>
            <a:r>
              <a:rPr lang="de-DE" altLang="de-DE" sz="1800" dirty="0">
                <a:ea typeface="Arial Unicode MS" pitchFamily="34" charset="-128"/>
              </a:rPr>
              <a:t>niedriger Druck </a:t>
            </a:r>
            <a:r>
              <a:rPr lang="de-DE" altLang="de-DE" sz="1800" dirty="0">
                <a:ea typeface="Arial Unicode MS" pitchFamily="34" charset="-128"/>
                <a:sym typeface="Symbol" panose="05050102010706020507" pitchFamily="18" charset="2"/>
              </a:rPr>
              <a:t></a:t>
            </a:r>
            <a:r>
              <a:rPr lang="de-DE" altLang="de-DE" sz="1800" dirty="0">
                <a:ea typeface="Arial Unicode MS" pitchFamily="34" charset="-128"/>
              </a:rPr>
              <a:t> Vakuum</a:t>
            </a:r>
          </a:p>
        </p:txBody>
      </p:sp>
    </p:spTree>
    <p:extLst>
      <p:ext uri="{BB962C8B-B14F-4D97-AF65-F5344CB8AC3E}">
        <p14:creationId xmlns:p14="http://schemas.microsoft.com/office/powerpoint/2010/main" val="3540962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ou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17E7E2C4-EADF-4519-B791-DE0B24F87350}"/>
              </a:ext>
            </a:extLst>
          </p:cNvPr>
          <p:cNvSpPr txBox="1"/>
          <p:nvPr/>
        </p:nvSpPr>
        <p:spPr>
          <a:xfrm>
            <a:off x="1030780" y="0"/>
            <a:ext cx="7842442" cy="830997"/>
          </a:xfrm>
          <a:prstGeom prst="rect">
            <a:avLst/>
          </a:prstGeom>
          <a:noFill/>
        </p:spPr>
        <p:txBody>
          <a:bodyPr wrap="square" rtlCol="0">
            <a:spAutoFit/>
          </a:bodyPr>
          <a:lstStyle/>
          <a:p>
            <a:pPr algn="ctr"/>
            <a:r>
              <a:rPr lang="de-DE" sz="2400" dirty="0"/>
              <a:t>Woraus besteht unsere Atmosphäre und die darin enthaltene Luft, die wir atmen? </a:t>
            </a:r>
          </a:p>
        </p:txBody>
      </p:sp>
      <p:sp>
        <p:nvSpPr>
          <p:cNvPr id="4" name="Textfeld 3">
            <a:extLst>
              <a:ext uri="{FF2B5EF4-FFF2-40B4-BE49-F238E27FC236}">
                <a16:creationId xmlns:a16="http://schemas.microsoft.com/office/drawing/2014/main" id="{87C618D7-4437-4072-9ACA-E776B78BB2CB}"/>
              </a:ext>
            </a:extLst>
          </p:cNvPr>
          <p:cNvSpPr txBox="1"/>
          <p:nvPr/>
        </p:nvSpPr>
        <p:spPr>
          <a:xfrm>
            <a:off x="1030780" y="896142"/>
            <a:ext cx="7791172" cy="923330"/>
          </a:xfrm>
          <a:prstGeom prst="rect">
            <a:avLst/>
          </a:prstGeom>
          <a:noFill/>
        </p:spPr>
        <p:txBody>
          <a:bodyPr wrap="none" rtlCol="0">
            <a:spAutoFit/>
          </a:bodyPr>
          <a:lstStyle/>
          <a:p>
            <a:r>
              <a:rPr lang="de-DE" dirty="0"/>
              <a:t>Schaue dir das nachfolgende Video an, notiere die wichtigsten Fakten und stelle </a:t>
            </a:r>
          </a:p>
          <a:p>
            <a:r>
              <a:rPr lang="de-DE" dirty="0"/>
              <a:t>diese  deinen Mitschülern nochmals vor!</a:t>
            </a:r>
          </a:p>
          <a:p>
            <a:r>
              <a:rPr lang="de-DE" dirty="0"/>
              <a:t> </a:t>
            </a:r>
          </a:p>
        </p:txBody>
      </p:sp>
      <p:pic>
        <p:nvPicPr>
          <p:cNvPr id="5" name="Aufbau der Atmosphäre">
            <a:hlinkClick r:id="" action="ppaction://media"/>
            <a:extLst>
              <a:ext uri="{FF2B5EF4-FFF2-40B4-BE49-F238E27FC236}">
                <a16:creationId xmlns:a16="http://schemas.microsoft.com/office/drawing/2014/main" id="{9A580FE9-02AC-44A0-9A83-83076C13A32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626" y="1714500"/>
            <a:ext cx="9160626" cy="5152852"/>
          </a:xfrm>
          <a:prstGeom prst="rect">
            <a:avLst/>
          </a:prstGeom>
        </p:spPr>
      </p:pic>
    </p:spTree>
    <p:extLst>
      <p:ext uri="{BB962C8B-B14F-4D97-AF65-F5344CB8AC3E}">
        <p14:creationId xmlns:p14="http://schemas.microsoft.com/office/powerpoint/2010/main" val="8838977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7D3005E4-D9CE-4C42-A16B-FB8B987D5D12}"/>
              </a:ext>
            </a:extLst>
          </p:cNvPr>
          <p:cNvSpPr/>
          <p:nvPr/>
        </p:nvSpPr>
        <p:spPr>
          <a:xfrm>
            <a:off x="1014150" y="486013"/>
            <a:ext cx="7872153" cy="1938992"/>
          </a:xfrm>
          <a:prstGeom prst="rect">
            <a:avLst/>
          </a:prstGeom>
        </p:spPr>
        <p:txBody>
          <a:bodyPr wrap="square">
            <a:spAutoFit/>
          </a:bodyPr>
          <a:lstStyle/>
          <a:p>
            <a:pPr lvl="0"/>
            <a:r>
              <a:rPr lang="de-DE" sz="2000" b="1" dirty="0">
                <a:solidFill>
                  <a:srgbClr val="000000"/>
                </a:solidFill>
                <a:latin typeface="Times New Roman" panose="02020603050405020304" pitchFamily="18" charset="0"/>
              </a:rPr>
              <a:t>Wetter</a:t>
            </a:r>
          </a:p>
          <a:p>
            <a:pPr lvl="0"/>
            <a:r>
              <a:rPr lang="de-DE" sz="2000" dirty="0">
                <a:solidFill>
                  <a:prstClr val="black"/>
                </a:solidFill>
                <a:latin typeface="Times New Roman" panose="02020603050405020304" pitchFamily="18" charset="0"/>
                <a:ea typeface="Times New Roman" panose="02020603050405020304" pitchFamily="18" charset="0"/>
              </a:rPr>
              <a:t>Darunter verstehen wir den augenblicklichen Zustand der unteren Lufthülle an einem bestimmten Ort und einer bestimmten Zeit, der sich aus dem Zusammenwirken von Luftdruck Temperatur und Luftfeuchtigkeit ergibt. In diesem unteren Teil der Troposphäre spielt sich der gesamte Verlauf des Wettergeschehens ab.</a:t>
            </a:r>
          </a:p>
        </p:txBody>
      </p:sp>
      <p:sp>
        <p:nvSpPr>
          <p:cNvPr id="3" name="Textfeld 2">
            <a:extLst>
              <a:ext uri="{FF2B5EF4-FFF2-40B4-BE49-F238E27FC236}">
                <a16:creationId xmlns:a16="http://schemas.microsoft.com/office/drawing/2014/main" id="{608F0798-64B3-47D7-BA85-FE31927572AB}"/>
              </a:ext>
            </a:extLst>
          </p:cNvPr>
          <p:cNvSpPr txBox="1"/>
          <p:nvPr/>
        </p:nvSpPr>
        <p:spPr>
          <a:xfrm>
            <a:off x="1014150" y="2478453"/>
            <a:ext cx="7872153" cy="1323439"/>
          </a:xfrm>
          <a:prstGeom prst="rect">
            <a:avLst/>
          </a:prstGeom>
          <a:noFill/>
        </p:spPr>
        <p:txBody>
          <a:bodyPr wrap="square" rtlCol="0">
            <a:spAutoFit/>
          </a:bodyPr>
          <a:lstStyle/>
          <a:p>
            <a:r>
              <a:rPr lang="de-DE" sz="2000" b="1" dirty="0">
                <a:latin typeface="Times New Roman" panose="02020603050405020304" pitchFamily="18" charset="0"/>
                <a:cs typeface="Times New Roman" panose="02020603050405020304" pitchFamily="18" charset="0"/>
              </a:rPr>
              <a:t>Witterung</a:t>
            </a:r>
          </a:p>
          <a:p>
            <a:r>
              <a:rPr lang="de-DE" sz="2000" dirty="0"/>
              <a:t>Wetter in einem bestimmten Zeitabschnitt (von mehreren Tagen bis zu einer Jahreszeit) auf ein bestimmtes Gebiet bezogen.</a:t>
            </a:r>
          </a:p>
          <a:p>
            <a:r>
              <a:rPr lang="de-DE" sz="2000" dirty="0">
                <a:latin typeface="Times New Roman" panose="02020603050405020304" pitchFamily="18" charset="0"/>
                <a:cs typeface="Times New Roman" panose="02020603050405020304" pitchFamily="18" charset="0"/>
              </a:rPr>
              <a:t>Beispiel: Eisheilige, Altweibersommer</a:t>
            </a:r>
          </a:p>
        </p:txBody>
      </p:sp>
      <p:sp>
        <p:nvSpPr>
          <p:cNvPr id="4" name="Rechteck 3">
            <a:extLst>
              <a:ext uri="{FF2B5EF4-FFF2-40B4-BE49-F238E27FC236}">
                <a16:creationId xmlns:a16="http://schemas.microsoft.com/office/drawing/2014/main" id="{60F34C10-3AE3-4810-9CDC-57A213DCA508}"/>
              </a:ext>
            </a:extLst>
          </p:cNvPr>
          <p:cNvSpPr/>
          <p:nvPr/>
        </p:nvSpPr>
        <p:spPr>
          <a:xfrm>
            <a:off x="1014150" y="3855340"/>
            <a:ext cx="7872152" cy="2554545"/>
          </a:xfrm>
          <a:prstGeom prst="rect">
            <a:avLst/>
          </a:prstGeom>
        </p:spPr>
        <p:txBody>
          <a:bodyPr wrap="square">
            <a:spAutoFit/>
          </a:bodyPr>
          <a:lstStyle/>
          <a:p>
            <a:pPr lvl="0"/>
            <a:r>
              <a:rPr lang="de-DE" sz="2000" b="1" dirty="0">
                <a:solidFill>
                  <a:srgbClr val="000000"/>
                </a:solidFill>
                <a:latin typeface="Times New Roman" panose="02020603050405020304" pitchFamily="18" charset="0"/>
                <a:ea typeface="Times New Roman" panose="02020603050405020304" pitchFamily="18" charset="0"/>
              </a:rPr>
              <a:t>Klima</a:t>
            </a:r>
          </a:p>
          <a:p>
            <a:pPr lvl="0"/>
            <a:r>
              <a:rPr lang="de-DE" sz="2000" dirty="0">
                <a:solidFill>
                  <a:srgbClr val="000000"/>
                </a:solidFill>
                <a:latin typeface="Times New Roman" panose="02020603050405020304" pitchFamily="18" charset="0"/>
                <a:ea typeface="Times New Roman" panose="02020603050405020304" pitchFamily="18" charset="0"/>
              </a:rPr>
              <a:t>Ist der durchschnittliche Zustand der Lufthülle und der Verlauf der Witterung an einem Ort oder in einem Gebiet während eines längeren Zeitraumes.</a:t>
            </a:r>
          </a:p>
          <a:p>
            <a:pPr lvl="0"/>
            <a:r>
              <a:rPr lang="de-DE" sz="2000" dirty="0">
                <a:solidFill>
                  <a:srgbClr val="000000"/>
                </a:solidFill>
                <a:latin typeface="Times New Roman" panose="02020603050405020304" pitchFamily="18" charset="0"/>
                <a:ea typeface="Times New Roman" panose="02020603050405020304" pitchFamily="18" charset="0"/>
              </a:rPr>
              <a:t>Klimadaten sollten möglichst 30 Beobachtungsjahre umfassen.</a:t>
            </a:r>
            <a:endParaRPr lang="de-DE" sz="2000" dirty="0">
              <a:solidFill>
                <a:prstClr val="black"/>
              </a:solidFill>
              <a:latin typeface="Times New Roman" panose="02020603050405020304" pitchFamily="18" charset="0"/>
              <a:ea typeface="Times New Roman" panose="02020603050405020304" pitchFamily="18" charset="0"/>
            </a:endParaRPr>
          </a:p>
          <a:p>
            <a:pPr lvl="0"/>
            <a:r>
              <a:rPr lang="de-DE" sz="2000" dirty="0">
                <a:solidFill>
                  <a:prstClr val="black"/>
                </a:solidFill>
                <a:latin typeface="Times New Roman" panose="02020603050405020304" pitchFamily="18" charset="0"/>
                <a:ea typeface="Times New Roman" panose="02020603050405020304" pitchFamily="18" charset="0"/>
              </a:rPr>
              <a:t>Jeder Teil der Erde hat seine typischen Wetterereignisse. Dieses wird als Klima bezeichnet. Am deutlichsten unterscheiden sich Klimate in ihrer </a:t>
            </a:r>
            <a:r>
              <a:rPr lang="de-DE" sz="2000" dirty="0">
                <a:solidFill>
                  <a:srgbClr val="000000"/>
                </a:solidFill>
                <a:latin typeface="Times New Roman" panose="02020603050405020304" pitchFamily="18" charset="0"/>
                <a:ea typeface="Times New Roman" panose="02020603050405020304" pitchFamily="18" charset="0"/>
              </a:rPr>
              <a:t>Vegetation.</a:t>
            </a:r>
            <a:endParaRPr lang="de-DE" sz="2000" dirty="0">
              <a:solidFill>
                <a:prstClr val="black"/>
              </a:solidFill>
              <a:latin typeface="Times New Roman" panose="02020603050405020304" pitchFamily="18" charset="0"/>
              <a:ea typeface="Times New Roman" panose="02020603050405020304" pitchFamily="18" charset="0"/>
            </a:endParaRPr>
          </a:p>
        </p:txBody>
      </p:sp>
      <p:sp>
        <p:nvSpPr>
          <p:cNvPr id="5" name="Rechteck 4">
            <a:extLst>
              <a:ext uri="{FF2B5EF4-FFF2-40B4-BE49-F238E27FC236}">
                <a16:creationId xmlns:a16="http://schemas.microsoft.com/office/drawing/2014/main" id="{3DE55486-4F1E-4881-83CC-08664FB59895}"/>
              </a:ext>
            </a:extLst>
          </p:cNvPr>
          <p:cNvSpPr/>
          <p:nvPr/>
        </p:nvSpPr>
        <p:spPr>
          <a:xfrm>
            <a:off x="2543624" y="24348"/>
            <a:ext cx="4056752" cy="461665"/>
          </a:xfrm>
          <a:prstGeom prst="rect">
            <a:avLst/>
          </a:prstGeom>
        </p:spPr>
        <p:txBody>
          <a:bodyPr wrap="none">
            <a:spAutoFit/>
          </a:bodyPr>
          <a:lstStyle/>
          <a:p>
            <a:pPr algn="ctr">
              <a:spcAft>
                <a:spcPts val="0"/>
              </a:spcAft>
            </a:pPr>
            <a:r>
              <a:rPr lang="de-DE" sz="2400" b="1" dirty="0">
                <a:solidFill>
                  <a:srgbClr val="000000"/>
                </a:solidFill>
                <a:latin typeface="Times New Roman" panose="02020603050405020304" pitchFamily="18" charset="0"/>
              </a:rPr>
              <a:t>Grundlagen der Klimatologie</a:t>
            </a:r>
          </a:p>
        </p:txBody>
      </p:sp>
    </p:spTree>
    <p:extLst>
      <p:ext uri="{BB962C8B-B14F-4D97-AF65-F5344CB8AC3E}">
        <p14:creationId xmlns:p14="http://schemas.microsoft.com/office/powerpoint/2010/main" val="1170114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circle(in)">
                                      <p:cBhvr>
                                        <p:cTn id="7" dur="20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circle(in)">
                                      <p:cBhvr>
                                        <p:cTn id="20" dur="2000"/>
                                        <p:tgtEl>
                                          <p:spTgt spid="4">
                                            <p:txEl>
                                              <p:pRg st="1" end="1"/>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circle(in)">
                                      <p:cBhvr>
                                        <p:cTn id="23" dur="2000"/>
                                        <p:tgtEl>
                                          <p:spTgt spid="4">
                                            <p:txEl>
                                              <p:pRg st="2" end="2"/>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circle(in)">
                                      <p:cBhvr>
                                        <p:cTn id="26"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8430E0D8-6454-4A9D-8C8E-D8BC39FA7D76}"/>
              </a:ext>
            </a:extLst>
          </p:cNvPr>
          <p:cNvSpPr/>
          <p:nvPr/>
        </p:nvSpPr>
        <p:spPr>
          <a:xfrm>
            <a:off x="1496289" y="290638"/>
            <a:ext cx="6816437" cy="830997"/>
          </a:xfrm>
          <a:prstGeom prst="rect">
            <a:avLst/>
          </a:prstGeom>
        </p:spPr>
        <p:txBody>
          <a:bodyPr wrap="square">
            <a:spAutoFit/>
          </a:bodyPr>
          <a:lstStyle/>
          <a:p>
            <a:pPr lvl="0" algn="ctr"/>
            <a:r>
              <a:rPr lang="de-DE" sz="2400" b="1" dirty="0">
                <a:solidFill>
                  <a:prstClr val="black"/>
                </a:solidFill>
                <a:latin typeface="Times New Roman" panose="02020603050405020304" pitchFamily="18" charset="0"/>
              </a:rPr>
              <a:t>Wetterelemente / Klimaelemente / Klimafaktoren</a:t>
            </a:r>
          </a:p>
          <a:p>
            <a:pPr lvl="0"/>
            <a:r>
              <a:rPr lang="de-DE" sz="2400" dirty="0">
                <a:solidFill>
                  <a:prstClr val="black"/>
                </a:solidFill>
                <a:latin typeface="Times New Roman" panose="02020603050405020304" pitchFamily="18" charset="0"/>
                <a:ea typeface="Times New Roman" panose="02020603050405020304" pitchFamily="18" charset="0"/>
              </a:rPr>
              <a:t> </a:t>
            </a:r>
          </a:p>
        </p:txBody>
      </p:sp>
      <p:sp>
        <p:nvSpPr>
          <p:cNvPr id="3" name="Rechteck 2">
            <a:extLst>
              <a:ext uri="{FF2B5EF4-FFF2-40B4-BE49-F238E27FC236}">
                <a16:creationId xmlns:a16="http://schemas.microsoft.com/office/drawing/2014/main" id="{AE77B63C-A46E-4601-BFC1-7EBFC8B3C9A7}"/>
              </a:ext>
            </a:extLst>
          </p:cNvPr>
          <p:cNvSpPr/>
          <p:nvPr/>
        </p:nvSpPr>
        <p:spPr>
          <a:xfrm>
            <a:off x="964275" y="864353"/>
            <a:ext cx="8104910" cy="1323439"/>
          </a:xfrm>
          <a:prstGeom prst="rect">
            <a:avLst/>
          </a:prstGeom>
        </p:spPr>
        <p:txBody>
          <a:bodyPr wrap="square">
            <a:spAutoFit/>
          </a:bodyPr>
          <a:lstStyle/>
          <a:p>
            <a:pPr lvl="0"/>
            <a:r>
              <a:rPr lang="de-DE" sz="2000" dirty="0">
                <a:solidFill>
                  <a:prstClr val="black"/>
                </a:solidFill>
                <a:latin typeface="Times New Roman" panose="02020603050405020304" pitchFamily="18" charset="0"/>
                <a:ea typeface="Times New Roman" panose="02020603050405020304" pitchFamily="18" charset="0"/>
              </a:rPr>
              <a:t>Will man Wetter und Klima verstehen, muss man die messbaren Eigenschaften der Atmosphäre, untersuchen. Diese beeinflussen sich nicht nur gegenseitig, sondern hängen auch von den klimarelevanten Eigenschaften des Messortes ab.</a:t>
            </a:r>
          </a:p>
        </p:txBody>
      </p:sp>
      <p:graphicFrame>
        <p:nvGraphicFramePr>
          <p:cNvPr id="6" name="Tabelle 5">
            <a:extLst>
              <a:ext uri="{FF2B5EF4-FFF2-40B4-BE49-F238E27FC236}">
                <a16:creationId xmlns:a16="http://schemas.microsoft.com/office/drawing/2014/main" id="{A27023D8-B31D-48F3-8539-E072BEADA58B}"/>
              </a:ext>
            </a:extLst>
          </p:cNvPr>
          <p:cNvGraphicFramePr>
            <a:graphicFrameLocks noGrp="1"/>
          </p:cNvGraphicFramePr>
          <p:nvPr>
            <p:extLst>
              <p:ext uri="{D42A27DB-BD31-4B8C-83A1-F6EECF244321}">
                <p14:modId xmlns:p14="http://schemas.microsoft.com/office/powerpoint/2010/main" val="2565437898"/>
              </p:ext>
            </p:extLst>
          </p:nvPr>
        </p:nvGraphicFramePr>
        <p:xfrm>
          <a:off x="1529541" y="2408916"/>
          <a:ext cx="6974378" cy="304800"/>
        </p:xfrm>
        <a:graphic>
          <a:graphicData uri="http://schemas.openxmlformats.org/drawingml/2006/table">
            <a:tbl>
              <a:tblPr/>
              <a:tblGrid>
                <a:gridCol w="3487189">
                  <a:extLst>
                    <a:ext uri="{9D8B030D-6E8A-4147-A177-3AD203B41FA5}">
                      <a16:colId xmlns:a16="http://schemas.microsoft.com/office/drawing/2014/main" val="2397561413"/>
                    </a:ext>
                  </a:extLst>
                </a:gridCol>
                <a:gridCol w="3487189">
                  <a:extLst>
                    <a:ext uri="{9D8B030D-6E8A-4147-A177-3AD203B41FA5}">
                      <a16:colId xmlns:a16="http://schemas.microsoft.com/office/drawing/2014/main" val="1496534455"/>
                    </a:ext>
                  </a:extLst>
                </a:gridCol>
              </a:tblGrid>
              <a:tr h="0">
                <a:tc>
                  <a:txBody>
                    <a:bodyPr/>
                    <a:lstStyle/>
                    <a:p>
                      <a:pPr algn="ctr">
                        <a:spcAft>
                          <a:spcPts val="0"/>
                        </a:spcAft>
                      </a:pPr>
                      <a:r>
                        <a:rPr lang="de-DE" sz="2000" b="1" dirty="0">
                          <a:effectLst/>
                          <a:latin typeface="Times New Roman" panose="02020603050405020304" pitchFamily="18" charset="0"/>
                          <a:ea typeface="Times New Roman" panose="02020603050405020304" pitchFamily="18" charset="0"/>
                        </a:rPr>
                        <a:t>Wetter - bzw. Klimaelemente</a:t>
                      </a:r>
                      <a:endParaRPr lang="de-DE" sz="2000" dirty="0">
                        <a:effectLst/>
                        <a:latin typeface="Times New Roman" panose="02020603050405020304" pitchFamily="18" charset="0"/>
                        <a:ea typeface="Times New Roman" panose="02020603050405020304" pitchFamily="18" charset="0"/>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de-DE" sz="2000" b="1" dirty="0">
                          <a:effectLst/>
                          <a:latin typeface="Times New Roman" panose="02020603050405020304" pitchFamily="18" charset="0"/>
                          <a:ea typeface="Times New Roman" panose="02020603050405020304" pitchFamily="18" charset="0"/>
                        </a:rPr>
                        <a:t>Klimafaktoren</a:t>
                      </a:r>
                      <a:endParaRPr lang="de-DE" sz="2000" dirty="0">
                        <a:effectLst/>
                        <a:latin typeface="Times New Roman" panose="02020603050405020304" pitchFamily="18" charset="0"/>
                        <a:ea typeface="Times New Roman" panose="02020603050405020304" pitchFamily="18" charset="0"/>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02334155"/>
                  </a:ext>
                </a:extLst>
              </a:tr>
            </a:tbl>
          </a:graphicData>
        </a:graphic>
      </p:graphicFrame>
      <p:sp>
        <p:nvSpPr>
          <p:cNvPr id="7" name="Rechteck 6">
            <a:extLst>
              <a:ext uri="{FF2B5EF4-FFF2-40B4-BE49-F238E27FC236}">
                <a16:creationId xmlns:a16="http://schemas.microsoft.com/office/drawing/2014/main" id="{1D4D0A1F-B57A-446D-9231-592F0D6BE553}"/>
              </a:ext>
            </a:extLst>
          </p:cNvPr>
          <p:cNvSpPr/>
          <p:nvPr/>
        </p:nvSpPr>
        <p:spPr>
          <a:xfrm>
            <a:off x="1529542" y="2824853"/>
            <a:ext cx="3507972" cy="3477875"/>
          </a:xfrm>
          <a:prstGeom prst="rect">
            <a:avLst/>
          </a:prstGeom>
        </p:spPr>
        <p:txBody>
          <a:bodyPr wrap="square">
            <a:spAutoFit/>
          </a:bodyPr>
          <a:lstStyle/>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Temperatur</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Einstrahlung / Ausstrahlung</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Bewölkung</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Luftdruck</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Luftströmung (Wind)</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Luftfeuchte</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Niederschlag</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Verdunstung</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auch zählbare Ereignisse wie Tage mit Frost, Gewitter oder Nebel </a:t>
            </a:r>
          </a:p>
        </p:txBody>
      </p:sp>
      <p:sp>
        <p:nvSpPr>
          <p:cNvPr id="8" name="Rechteck 7">
            <a:extLst>
              <a:ext uri="{FF2B5EF4-FFF2-40B4-BE49-F238E27FC236}">
                <a16:creationId xmlns:a16="http://schemas.microsoft.com/office/drawing/2014/main" id="{88F20EA5-65DA-447D-B461-92AC3495A482}"/>
              </a:ext>
            </a:extLst>
          </p:cNvPr>
          <p:cNvSpPr/>
          <p:nvPr/>
        </p:nvSpPr>
        <p:spPr>
          <a:xfrm>
            <a:off x="5170516" y="2824853"/>
            <a:ext cx="3616037" cy="3477875"/>
          </a:xfrm>
          <a:prstGeom prst="rect">
            <a:avLst/>
          </a:prstGeom>
        </p:spPr>
        <p:txBody>
          <a:bodyPr wrap="square">
            <a:spAutoFit/>
          </a:bodyPr>
          <a:lstStyle/>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Dauer und Stärke der Sonneneinstrahlung (geografische Breite)</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die Art und Höhe der Niederschläge</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die Höhenlage</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die Entfernung zum Meer</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vorherrschende Windrichtung</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Exposition (Hangneigung)</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Geländeneigung (Relief)</a:t>
            </a:r>
          </a:p>
          <a:p>
            <a:pPr marL="342900" lvl="0" indent="-342900">
              <a:buFont typeface="Symbol" panose="05050102010706020507" pitchFamily="18" charset="2"/>
              <a:buChar char=""/>
              <a:tabLst>
                <a:tab pos="457200" algn="l"/>
              </a:tabLst>
            </a:pPr>
            <a:r>
              <a:rPr lang="de-DE" sz="2000" dirty="0">
                <a:solidFill>
                  <a:prstClr val="black"/>
                </a:solidFill>
                <a:latin typeface="Times New Roman" panose="02020603050405020304" pitchFamily="18" charset="0"/>
                <a:ea typeface="Times New Roman" panose="02020603050405020304" pitchFamily="18" charset="0"/>
              </a:rPr>
              <a:t>Art der Bodenbedeckung</a:t>
            </a:r>
          </a:p>
        </p:txBody>
      </p:sp>
    </p:spTree>
    <p:extLst>
      <p:ext uri="{BB962C8B-B14F-4D97-AF65-F5344CB8AC3E}">
        <p14:creationId xmlns:p14="http://schemas.microsoft.com/office/powerpoint/2010/main" val="253151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 name="Gruppieren 46">
            <a:extLst>
              <a:ext uri="{FF2B5EF4-FFF2-40B4-BE49-F238E27FC236}">
                <a16:creationId xmlns:a16="http://schemas.microsoft.com/office/drawing/2014/main" id="{9655DD54-C3A1-472B-96F0-78E8BD74E865}"/>
              </a:ext>
            </a:extLst>
          </p:cNvPr>
          <p:cNvGrpSpPr/>
          <p:nvPr/>
        </p:nvGrpSpPr>
        <p:grpSpPr>
          <a:xfrm>
            <a:off x="1675972" y="1850029"/>
            <a:ext cx="2856797" cy="2806730"/>
            <a:chOff x="2222535" y="1527608"/>
            <a:chExt cx="3809063" cy="3528877"/>
          </a:xfrm>
        </p:grpSpPr>
        <p:sp>
          <p:nvSpPr>
            <p:cNvPr id="126" name="Rechteck 125">
              <a:extLst>
                <a:ext uri="{FF2B5EF4-FFF2-40B4-BE49-F238E27FC236}">
                  <a16:creationId xmlns:a16="http://schemas.microsoft.com/office/drawing/2014/main" id="{15B58515-4918-460D-88B4-104CCC8FA091}"/>
                </a:ext>
              </a:extLst>
            </p:cNvPr>
            <p:cNvSpPr/>
            <p:nvPr/>
          </p:nvSpPr>
          <p:spPr>
            <a:xfrm>
              <a:off x="2571176" y="4938214"/>
              <a:ext cx="216000" cy="90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4" name="Rechteck 123">
              <a:extLst>
                <a:ext uri="{FF2B5EF4-FFF2-40B4-BE49-F238E27FC236}">
                  <a16:creationId xmlns:a16="http://schemas.microsoft.com/office/drawing/2014/main" id="{5CAAEEB8-D2C3-4FBD-AE98-FB792764607C}"/>
                </a:ext>
              </a:extLst>
            </p:cNvPr>
            <p:cNvSpPr/>
            <p:nvPr/>
          </p:nvSpPr>
          <p:spPr>
            <a:xfrm>
              <a:off x="5815598" y="4981442"/>
              <a:ext cx="216000" cy="5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5" name="Rechteck 124">
              <a:extLst>
                <a:ext uri="{FF2B5EF4-FFF2-40B4-BE49-F238E27FC236}">
                  <a16:creationId xmlns:a16="http://schemas.microsoft.com/office/drawing/2014/main" id="{C1D0B447-C434-41B3-BF27-5665C83D4F4E}"/>
                </a:ext>
              </a:extLst>
            </p:cNvPr>
            <p:cNvSpPr/>
            <p:nvPr/>
          </p:nvSpPr>
          <p:spPr>
            <a:xfrm>
              <a:off x="2222535" y="4938214"/>
              <a:ext cx="216000" cy="90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7" name="Rechteck 126">
              <a:extLst>
                <a:ext uri="{FF2B5EF4-FFF2-40B4-BE49-F238E27FC236}">
                  <a16:creationId xmlns:a16="http://schemas.microsoft.com/office/drawing/2014/main" id="{E242719C-79CB-4143-8BDC-B65587DB8AD0}"/>
                </a:ext>
              </a:extLst>
            </p:cNvPr>
            <p:cNvSpPr/>
            <p:nvPr/>
          </p:nvSpPr>
          <p:spPr>
            <a:xfrm>
              <a:off x="2943219" y="4814058"/>
              <a:ext cx="209675" cy="2067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8" name="Rechteck 127">
              <a:extLst>
                <a:ext uri="{FF2B5EF4-FFF2-40B4-BE49-F238E27FC236}">
                  <a16:creationId xmlns:a16="http://schemas.microsoft.com/office/drawing/2014/main" id="{420349F7-D29C-427F-8BA7-0A38FC65F8A3}"/>
                </a:ext>
              </a:extLst>
            </p:cNvPr>
            <p:cNvSpPr/>
            <p:nvPr/>
          </p:nvSpPr>
          <p:spPr>
            <a:xfrm>
              <a:off x="3303919" y="4435358"/>
              <a:ext cx="216000" cy="5854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9" name="Rechteck 128">
              <a:extLst>
                <a:ext uri="{FF2B5EF4-FFF2-40B4-BE49-F238E27FC236}">
                  <a16:creationId xmlns:a16="http://schemas.microsoft.com/office/drawing/2014/main" id="{260A773F-8BDF-4454-8B82-C2CD352D35AE}"/>
                </a:ext>
              </a:extLst>
            </p:cNvPr>
            <p:cNvSpPr/>
            <p:nvPr/>
          </p:nvSpPr>
          <p:spPr>
            <a:xfrm>
              <a:off x="3676565" y="4475629"/>
              <a:ext cx="216000" cy="5553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0" name="Rechteck 129">
              <a:extLst>
                <a:ext uri="{FF2B5EF4-FFF2-40B4-BE49-F238E27FC236}">
                  <a16:creationId xmlns:a16="http://schemas.microsoft.com/office/drawing/2014/main" id="{587E7BCD-8DE8-44E2-A7BF-93E137BD3D41}"/>
                </a:ext>
              </a:extLst>
            </p:cNvPr>
            <p:cNvSpPr/>
            <p:nvPr/>
          </p:nvSpPr>
          <p:spPr>
            <a:xfrm>
              <a:off x="4013635" y="1527608"/>
              <a:ext cx="216000" cy="3528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1" name="Rechteck 130">
              <a:extLst>
                <a:ext uri="{FF2B5EF4-FFF2-40B4-BE49-F238E27FC236}">
                  <a16:creationId xmlns:a16="http://schemas.microsoft.com/office/drawing/2014/main" id="{AD507C36-CD8C-4114-A99E-6CF8677A96C8}"/>
                </a:ext>
              </a:extLst>
            </p:cNvPr>
            <p:cNvSpPr/>
            <p:nvPr/>
          </p:nvSpPr>
          <p:spPr>
            <a:xfrm>
              <a:off x="4376894" y="2426277"/>
              <a:ext cx="215999" cy="26002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2" name="Rechteck 131">
              <a:extLst>
                <a:ext uri="{FF2B5EF4-FFF2-40B4-BE49-F238E27FC236}">
                  <a16:creationId xmlns:a16="http://schemas.microsoft.com/office/drawing/2014/main" id="{F4594BA5-5FA4-4143-9414-125A74FEE3B3}"/>
                </a:ext>
              </a:extLst>
            </p:cNvPr>
            <p:cNvSpPr/>
            <p:nvPr/>
          </p:nvSpPr>
          <p:spPr>
            <a:xfrm>
              <a:off x="4738898" y="3928115"/>
              <a:ext cx="216000" cy="10883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3" name="Rechteck 132">
              <a:extLst>
                <a:ext uri="{FF2B5EF4-FFF2-40B4-BE49-F238E27FC236}">
                  <a16:creationId xmlns:a16="http://schemas.microsoft.com/office/drawing/2014/main" id="{76A4C31C-D805-40BB-A53C-26ECFF99C0E4}"/>
                </a:ext>
              </a:extLst>
            </p:cNvPr>
            <p:cNvSpPr/>
            <p:nvPr/>
          </p:nvSpPr>
          <p:spPr>
            <a:xfrm>
              <a:off x="5089746" y="4765133"/>
              <a:ext cx="216000" cy="2715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4" name="Rechteck 133">
              <a:extLst>
                <a:ext uri="{FF2B5EF4-FFF2-40B4-BE49-F238E27FC236}">
                  <a16:creationId xmlns:a16="http://schemas.microsoft.com/office/drawing/2014/main" id="{48A03050-9876-42BD-8BF4-CFD86BE63A84}"/>
                </a:ext>
              </a:extLst>
            </p:cNvPr>
            <p:cNvSpPr/>
            <p:nvPr/>
          </p:nvSpPr>
          <p:spPr>
            <a:xfrm>
              <a:off x="5452387" y="4926275"/>
              <a:ext cx="216000" cy="104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1" name="Gruppieren 20">
            <a:extLst>
              <a:ext uri="{FF2B5EF4-FFF2-40B4-BE49-F238E27FC236}">
                <a16:creationId xmlns:a16="http://schemas.microsoft.com/office/drawing/2014/main" id="{7FC27EC6-385C-4AAC-9A24-B065F52B169F}"/>
              </a:ext>
            </a:extLst>
          </p:cNvPr>
          <p:cNvGrpSpPr/>
          <p:nvPr/>
        </p:nvGrpSpPr>
        <p:grpSpPr>
          <a:xfrm>
            <a:off x="1343939" y="4591786"/>
            <a:ext cx="3240000" cy="116146"/>
            <a:chOff x="1776000" y="4797000"/>
            <a:chExt cx="4320000" cy="154861"/>
          </a:xfrm>
        </p:grpSpPr>
        <p:cxnSp>
          <p:nvCxnSpPr>
            <p:cNvPr id="3" name="Gerader Verbinder 2">
              <a:extLst>
                <a:ext uri="{FF2B5EF4-FFF2-40B4-BE49-F238E27FC236}">
                  <a16:creationId xmlns:a16="http://schemas.microsoft.com/office/drawing/2014/main" id="{279CEBE2-23B7-4687-90D2-A3B6DD07DA10}"/>
                </a:ext>
              </a:extLst>
            </p:cNvPr>
            <p:cNvCxnSpPr>
              <a:cxnSpLocks/>
            </p:cNvCxnSpPr>
            <p:nvPr/>
          </p:nvCxnSpPr>
          <p:spPr>
            <a:xfrm>
              <a:off x="1776000" y="4869000"/>
              <a:ext cx="4320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r Verbinder 8">
              <a:extLst>
                <a:ext uri="{FF2B5EF4-FFF2-40B4-BE49-F238E27FC236}">
                  <a16:creationId xmlns:a16="http://schemas.microsoft.com/office/drawing/2014/main" id="{8BD93750-0883-4EAC-9A90-318B588A8525}"/>
                </a:ext>
              </a:extLst>
            </p:cNvPr>
            <p:cNvCxnSpPr>
              <a:cxnSpLocks/>
            </p:cNvCxnSpPr>
            <p:nvPr/>
          </p:nvCxnSpPr>
          <p:spPr>
            <a:xfrm>
              <a:off x="2136000" y="4797000"/>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r Verbinder 10">
              <a:extLst>
                <a:ext uri="{FF2B5EF4-FFF2-40B4-BE49-F238E27FC236}">
                  <a16:creationId xmlns:a16="http://schemas.microsoft.com/office/drawing/2014/main" id="{FFB6D6DB-03A9-402F-AE21-2EEB7DC1B6D3}"/>
                </a:ext>
              </a:extLst>
            </p:cNvPr>
            <p:cNvCxnSpPr>
              <a:cxnSpLocks/>
            </p:cNvCxnSpPr>
            <p:nvPr/>
          </p:nvCxnSpPr>
          <p:spPr>
            <a:xfrm>
              <a:off x="2496000" y="4798531"/>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r Verbinder 11">
              <a:extLst>
                <a:ext uri="{FF2B5EF4-FFF2-40B4-BE49-F238E27FC236}">
                  <a16:creationId xmlns:a16="http://schemas.microsoft.com/office/drawing/2014/main" id="{57377C43-2EED-4A29-B7A1-B661484A80E4}"/>
                </a:ext>
              </a:extLst>
            </p:cNvPr>
            <p:cNvCxnSpPr>
              <a:cxnSpLocks/>
            </p:cNvCxnSpPr>
            <p:nvPr/>
          </p:nvCxnSpPr>
          <p:spPr>
            <a:xfrm>
              <a:off x="2856000" y="4797000"/>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r Verbinder 12">
              <a:extLst>
                <a:ext uri="{FF2B5EF4-FFF2-40B4-BE49-F238E27FC236}">
                  <a16:creationId xmlns:a16="http://schemas.microsoft.com/office/drawing/2014/main" id="{88655267-56D4-4A86-87D0-CE567DCAA279}"/>
                </a:ext>
              </a:extLst>
            </p:cNvPr>
            <p:cNvCxnSpPr>
              <a:cxnSpLocks/>
            </p:cNvCxnSpPr>
            <p:nvPr/>
          </p:nvCxnSpPr>
          <p:spPr>
            <a:xfrm>
              <a:off x="3216000" y="4798531"/>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68B8477B-CF7A-43F6-8A13-9043FDECCEE1}"/>
                </a:ext>
              </a:extLst>
            </p:cNvPr>
            <p:cNvCxnSpPr>
              <a:cxnSpLocks/>
            </p:cNvCxnSpPr>
            <p:nvPr/>
          </p:nvCxnSpPr>
          <p:spPr>
            <a:xfrm>
              <a:off x="3576000" y="4807861"/>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r Verbinder 14">
              <a:extLst>
                <a:ext uri="{FF2B5EF4-FFF2-40B4-BE49-F238E27FC236}">
                  <a16:creationId xmlns:a16="http://schemas.microsoft.com/office/drawing/2014/main" id="{23D46E4C-B85A-44C0-801D-8DDC236066E3}"/>
                </a:ext>
              </a:extLst>
            </p:cNvPr>
            <p:cNvCxnSpPr>
              <a:cxnSpLocks/>
            </p:cNvCxnSpPr>
            <p:nvPr/>
          </p:nvCxnSpPr>
          <p:spPr>
            <a:xfrm>
              <a:off x="3936000" y="4807861"/>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69AC2FAC-0FD8-4A50-A152-5B7D76FBAFAF}"/>
                </a:ext>
              </a:extLst>
            </p:cNvPr>
            <p:cNvCxnSpPr>
              <a:cxnSpLocks/>
            </p:cNvCxnSpPr>
            <p:nvPr/>
          </p:nvCxnSpPr>
          <p:spPr>
            <a:xfrm>
              <a:off x="4296000" y="4807861"/>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5CE7C88E-8A7F-4647-A83A-2B3054930FBC}"/>
                </a:ext>
              </a:extLst>
            </p:cNvPr>
            <p:cNvCxnSpPr>
              <a:cxnSpLocks/>
            </p:cNvCxnSpPr>
            <p:nvPr/>
          </p:nvCxnSpPr>
          <p:spPr>
            <a:xfrm>
              <a:off x="4656000" y="4807861"/>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54A48918-B7BD-4AD3-B2AA-25F4D4C2040F}"/>
                </a:ext>
              </a:extLst>
            </p:cNvPr>
            <p:cNvCxnSpPr>
              <a:cxnSpLocks/>
            </p:cNvCxnSpPr>
            <p:nvPr/>
          </p:nvCxnSpPr>
          <p:spPr>
            <a:xfrm>
              <a:off x="5016000" y="4797000"/>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r Verbinder 18">
              <a:extLst>
                <a:ext uri="{FF2B5EF4-FFF2-40B4-BE49-F238E27FC236}">
                  <a16:creationId xmlns:a16="http://schemas.microsoft.com/office/drawing/2014/main" id="{AE12B049-B1C5-492D-A0D3-944A46F90018}"/>
                </a:ext>
              </a:extLst>
            </p:cNvPr>
            <p:cNvCxnSpPr>
              <a:cxnSpLocks/>
            </p:cNvCxnSpPr>
            <p:nvPr/>
          </p:nvCxnSpPr>
          <p:spPr>
            <a:xfrm>
              <a:off x="5376000" y="4807861"/>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r Verbinder 19">
              <a:extLst>
                <a:ext uri="{FF2B5EF4-FFF2-40B4-BE49-F238E27FC236}">
                  <a16:creationId xmlns:a16="http://schemas.microsoft.com/office/drawing/2014/main" id="{BF426FD1-EC6A-421D-96ED-9F505DB83553}"/>
                </a:ext>
              </a:extLst>
            </p:cNvPr>
            <p:cNvCxnSpPr>
              <a:cxnSpLocks/>
            </p:cNvCxnSpPr>
            <p:nvPr/>
          </p:nvCxnSpPr>
          <p:spPr>
            <a:xfrm>
              <a:off x="5736000" y="4807861"/>
              <a:ext cx="0" cy="144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4" name="Gruppieren 53">
            <a:extLst>
              <a:ext uri="{FF2B5EF4-FFF2-40B4-BE49-F238E27FC236}">
                <a16:creationId xmlns:a16="http://schemas.microsoft.com/office/drawing/2014/main" id="{C1BBC2BE-6C0E-4E57-8467-9AF502CDCB72}"/>
              </a:ext>
            </a:extLst>
          </p:cNvPr>
          <p:cNvGrpSpPr/>
          <p:nvPr/>
        </p:nvGrpSpPr>
        <p:grpSpPr>
          <a:xfrm>
            <a:off x="1271428" y="1336151"/>
            <a:ext cx="119774" cy="3360260"/>
            <a:chOff x="1704000" y="388654"/>
            <a:chExt cx="159698" cy="4480346"/>
          </a:xfrm>
        </p:grpSpPr>
        <p:cxnSp>
          <p:nvCxnSpPr>
            <p:cNvPr id="6" name="Gerade Verbindung mit Pfeil 5">
              <a:extLst>
                <a:ext uri="{FF2B5EF4-FFF2-40B4-BE49-F238E27FC236}">
                  <a16:creationId xmlns:a16="http://schemas.microsoft.com/office/drawing/2014/main" id="{EE97E898-A8A1-4932-97F8-5DF468322793}"/>
                </a:ext>
              </a:extLst>
            </p:cNvPr>
            <p:cNvCxnSpPr>
              <a:cxnSpLocks/>
            </p:cNvCxnSpPr>
            <p:nvPr/>
          </p:nvCxnSpPr>
          <p:spPr>
            <a:xfrm flipV="1">
              <a:off x="1794882" y="388654"/>
              <a:ext cx="0" cy="448034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41" name="Gruppieren 40">
              <a:extLst>
                <a:ext uri="{FF2B5EF4-FFF2-40B4-BE49-F238E27FC236}">
                  <a16:creationId xmlns:a16="http://schemas.microsoft.com/office/drawing/2014/main" id="{B4E28390-722A-49E0-B82F-2139212EEE4A}"/>
                </a:ext>
              </a:extLst>
            </p:cNvPr>
            <p:cNvGrpSpPr/>
            <p:nvPr/>
          </p:nvGrpSpPr>
          <p:grpSpPr>
            <a:xfrm>
              <a:off x="1704000" y="909000"/>
              <a:ext cx="159698" cy="3600000"/>
              <a:chOff x="1704000" y="909000"/>
              <a:chExt cx="159698" cy="3600000"/>
            </a:xfrm>
          </p:grpSpPr>
          <p:cxnSp>
            <p:nvCxnSpPr>
              <p:cNvPr id="24" name="Gerader Verbinder 23">
                <a:extLst>
                  <a:ext uri="{FF2B5EF4-FFF2-40B4-BE49-F238E27FC236}">
                    <a16:creationId xmlns:a16="http://schemas.microsoft.com/office/drawing/2014/main" id="{76E284C3-237C-44E3-AA2B-61815F5F6AF4}"/>
                  </a:ext>
                </a:extLst>
              </p:cNvPr>
              <p:cNvCxnSpPr>
                <a:cxnSpLocks/>
              </p:cNvCxnSpPr>
              <p:nvPr/>
            </p:nvCxnSpPr>
            <p:spPr>
              <a:xfrm>
                <a:off x="1704000" y="450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E2689BAB-3817-426D-95FF-2B52DE6E4FB8}"/>
                  </a:ext>
                </a:extLst>
              </p:cNvPr>
              <p:cNvCxnSpPr>
                <a:cxnSpLocks/>
              </p:cNvCxnSpPr>
              <p:nvPr/>
            </p:nvCxnSpPr>
            <p:spPr>
              <a:xfrm>
                <a:off x="1710294" y="414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8F5CDCA-E42C-4FAB-B69F-A2147026D42E}"/>
                  </a:ext>
                </a:extLst>
              </p:cNvPr>
              <p:cNvCxnSpPr>
                <a:cxnSpLocks/>
              </p:cNvCxnSpPr>
              <p:nvPr/>
            </p:nvCxnSpPr>
            <p:spPr>
              <a:xfrm>
                <a:off x="1710294" y="378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AC77DD1-0A4A-47E4-BD3E-BE62C24F13EF}"/>
                  </a:ext>
                </a:extLst>
              </p:cNvPr>
              <p:cNvCxnSpPr>
                <a:cxnSpLocks/>
              </p:cNvCxnSpPr>
              <p:nvPr/>
            </p:nvCxnSpPr>
            <p:spPr>
              <a:xfrm>
                <a:off x="1710294" y="342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8EC54FFF-4B3F-4A84-9C7C-C2912CBB6D62}"/>
                  </a:ext>
                </a:extLst>
              </p:cNvPr>
              <p:cNvCxnSpPr>
                <a:cxnSpLocks/>
              </p:cNvCxnSpPr>
              <p:nvPr/>
            </p:nvCxnSpPr>
            <p:spPr>
              <a:xfrm>
                <a:off x="1710294" y="306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r Verbinder 30">
                <a:extLst>
                  <a:ext uri="{FF2B5EF4-FFF2-40B4-BE49-F238E27FC236}">
                    <a16:creationId xmlns:a16="http://schemas.microsoft.com/office/drawing/2014/main" id="{9500F043-BE8C-48B3-B206-72DF88EFA9F9}"/>
                  </a:ext>
                </a:extLst>
              </p:cNvPr>
              <p:cNvCxnSpPr>
                <a:cxnSpLocks/>
              </p:cNvCxnSpPr>
              <p:nvPr/>
            </p:nvCxnSpPr>
            <p:spPr>
              <a:xfrm>
                <a:off x="1704000" y="270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r Verbinder 31">
                <a:extLst>
                  <a:ext uri="{FF2B5EF4-FFF2-40B4-BE49-F238E27FC236}">
                    <a16:creationId xmlns:a16="http://schemas.microsoft.com/office/drawing/2014/main" id="{55C6F0FB-D62A-407D-BD2D-C41DAEAB92CD}"/>
                  </a:ext>
                </a:extLst>
              </p:cNvPr>
              <p:cNvCxnSpPr>
                <a:cxnSpLocks/>
              </p:cNvCxnSpPr>
              <p:nvPr/>
            </p:nvCxnSpPr>
            <p:spPr>
              <a:xfrm>
                <a:off x="1710294" y="234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r Verbinder 32">
                <a:extLst>
                  <a:ext uri="{FF2B5EF4-FFF2-40B4-BE49-F238E27FC236}">
                    <a16:creationId xmlns:a16="http://schemas.microsoft.com/office/drawing/2014/main" id="{6AE9026E-2787-4E46-94AF-64C4E42A9D54}"/>
                  </a:ext>
                </a:extLst>
              </p:cNvPr>
              <p:cNvCxnSpPr>
                <a:cxnSpLocks/>
              </p:cNvCxnSpPr>
              <p:nvPr/>
            </p:nvCxnSpPr>
            <p:spPr>
              <a:xfrm>
                <a:off x="1719698" y="198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r Verbinder 33">
                <a:extLst>
                  <a:ext uri="{FF2B5EF4-FFF2-40B4-BE49-F238E27FC236}">
                    <a16:creationId xmlns:a16="http://schemas.microsoft.com/office/drawing/2014/main" id="{0099224B-6967-495C-BE99-2632E4E5F5A5}"/>
                  </a:ext>
                </a:extLst>
              </p:cNvPr>
              <p:cNvCxnSpPr>
                <a:cxnSpLocks/>
              </p:cNvCxnSpPr>
              <p:nvPr/>
            </p:nvCxnSpPr>
            <p:spPr>
              <a:xfrm>
                <a:off x="1716735" y="162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r Verbinder 36">
                <a:extLst>
                  <a:ext uri="{FF2B5EF4-FFF2-40B4-BE49-F238E27FC236}">
                    <a16:creationId xmlns:a16="http://schemas.microsoft.com/office/drawing/2014/main" id="{B207E0BA-FBE1-4D27-B471-54510B767C02}"/>
                  </a:ext>
                </a:extLst>
              </p:cNvPr>
              <p:cNvCxnSpPr>
                <a:cxnSpLocks/>
              </p:cNvCxnSpPr>
              <p:nvPr/>
            </p:nvCxnSpPr>
            <p:spPr>
              <a:xfrm>
                <a:off x="1719698" y="126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r Verbinder 37">
                <a:extLst>
                  <a:ext uri="{FF2B5EF4-FFF2-40B4-BE49-F238E27FC236}">
                    <a16:creationId xmlns:a16="http://schemas.microsoft.com/office/drawing/2014/main" id="{FF35D64A-0F18-498C-83E3-A318E43A11A4}"/>
                  </a:ext>
                </a:extLst>
              </p:cNvPr>
              <p:cNvCxnSpPr>
                <a:cxnSpLocks/>
              </p:cNvCxnSpPr>
              <p:nvPr/>
            </p:nvCxnSpPr>
            <p:spPr>
              <a:xfrm>
                <a:off x="1719698" y="90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55" name="Gruppieren 54">
            <a:extLst>
              <a:ext uri="{FF2B5EF4-FFF2-40B4-BE49-F238E27FC236}">
                <a16:creationId xmlns:a16="http://schemas.microsoft.com/office/drawing/2014/main" id="{BF5606B4-05D6-48B3-A2C8-BC75F548D49A}"/>
              </a:ext>
            </a:extLst>
          </p:cNvPr>
          <p:cNvGrpSpPr/>
          <p:nvPr/>
        </p:nvGrpSpPr>
        <p:grpSpPr>
          <a:xfrm>
            <a:off x="4520145" y="1309368"/>
            <a:ext cx="119774" cy="3360260"/>
            <a:chOff x="1704000" y="388654"/>
            <a:chExt cx="159698" cy="4480346"/>
          </a:xfrm>
        </p:grpSpPr>
        <p:cxnSp>
          <p:nvCxnSpPr>
            <p:cNvPr id="56" name="Gerade Verbindung mit Pfeil 55">
              <a:extLst>
                <a:ext uri="{FF2B5EF4-FFF2-40B4-BE49-F238E27FC236}">
                  <a16:creationId xmlns:a16="http://schemas.microsoft.com/office/drawing/2014/main" id="{5D49D9F1-2CE2-4435-BAEE-A1A80507F477}"/>
                </a:ext>
              </a:extLst>
            </p:cNvPr>
            <p:cNvCxnSpPr>
              <a:cxnSpLocks/>
            </p:cNvCxnSpPr>
            <p:nvPr/>
          </p:nvCxnSpPr>
          <p:spPr>
            <a:xfrm flipV="1">
              <a:off x="1794882" y="388654"/>
              <a:ext cx="0" cy="448034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57" name="Gruppieren 56">
              <a:extLst>
                <a:ext uri="{FF2B5EF4-FFF2-40B4-BE49-F238E27FC236}">
                  <a16:creationId xmlns:a16="http://schemas.microsoft.com/office/drawing/2014/main" id="{278D85AE-820E-4D8C-B193-7B1C42A0AE8F}"/>
                </a:ext>
              </a:extLst>
            </p:cNvPr>
            <p:cNvGrpSpPr/>
            <p:nvPr/>
          </p:nvGrpSpPr>
          <p:grpSpPr>
            <a:xfrm>
              <a:off x="1704000" y="909000"/>
              <a:ext cx="159698" cy="3600000"/>
              <a:chOff x="1704000" y="909000"/>
              <a:chExt cx="159698" cy="3600000"/>
            </a:xfrm>
          </p:grpSpPr>
          <p:cxnSp>
            <p:nvCxnSpPr>
              <p:cNvPr id="58" name="Gerader Verbinder 57">
                <a:extLst>
                  <a:ext uri="{FF2B5EF4-FFF2-40B4-BE49-F238E27FC236}">
                    <a16:creationId xmlns:a16="http://schemas.microsoft.com/office/drawing/2014/main" id="{48F14D89-BC4A-4143-A400-1B491CD29737}"/>
                  </a:ext>
                </a:extLst>
              </p:cNvPr>
              <p:cNvCxnSpPr>
                <a:cxnSpLocks/>
              </p:cNvCxnSpPr>
              <p:nvPr/>
            </p:nvCxnSpPr>
            <p:spPr>
              <a:xfrm>
                <a:off x="1704000" y="450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9AAACF39-9589-447F-8450-DE46AE716AE8}"/>
                  </a:ext>
                </a:extLst>
              </p:cNvPr>
              <p:cNvCxnSpPr>
                <a:cxnSpLocks/>
              </p:cNvCxnSpPr>
              <p:nvPr/>
            </p:nvCxnSpPr>
            <p:spPr>
              <a:xfrm>
                <a:off x="1710294" y="414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r Verbinder 59">
                <a:extLst>
                  <a:ext uri="{FF2B5EF4-FFF2-40B4-BE49-F238E27FC236}">
                    <a16:creationId xmlns:a16="http://schemas.microsoft.com/office/drawing/2014/main" id="{5235861E-2898-4B3B-82B4-90494F06C7FC}"/>
                  </a:ext>
                </a:extLst>
              </p:cNvPr>
              <p:cNvCxnSpPr>
                <a:cxnSpLocks/>
              </p:cNvCxnSpPr>
              <p:nvPr/>
            </p:nvCxnSpPr>
            <p:spPr>
              <a:xfrm>
                <a:off x="1710294" y="378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r Verbinder 60">
                <a:extLst>
                  <a:ext uri="{FF2B5EF4-FFF2-40B4-BE49-F238E27FC236}">
                    <a16:creationId xmlns:a16="http://schemas.microsoft.com/office/drawing/2014/main" id="{1DD4E450-E0AB-459F-989B-BEFFB6E6C05D}"/>
                  </a:ext>
                </a:extLst>
              </p:cNvPr>
              <p:cNvCxnSpPr>
                <a:cxnSpLocks/>
              </p:cNvCxnSpPr>
              <p:nvPr/>
            </p:nvCxnSpPr>
            <p:spPr>
              <a:xfrm>
                <a:off x="1710294" y="342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r Verbinder 61">
                <a:extLst>
                  <a:ext uri="{FF2B5EF4-FFF2-40B4-BE49-F238E27FC236}">
                    <a16:creationId xmlns:a16="http://schemas.microsoft.com/office/drawing/2014/main" id="{61898353-974E-4AE2-88F1-8511A6D8F9C4}"/>
                  </a:ext>
                </a:extLst>
              </p:cNvPr>
              <p:cNvCxnSpPr>
                <a:cxnSpLocks/>
              </p:cNvCxnSpPr>
              <p:nvPr/>
            </p:nvCxnSpPr>
            <p:spPr>
              <a:xfrm>
                <a:off x="1710294" y="306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r Verbinder 62">
                <a:extLst>
                  <a:ext uri="{FF2B5EF4-FFF2-40B4-BE49-F238E27FC236}">
                    <a16:creationId xmlns:a16="http://schemas.microsoft.com/office/drawing/2014/main" id="{19E6FE51-8C2F-47CD-8A35-787A02C21F91}"/>
                  </a:ext>
                </a:extLst>
              </p:cNvPr>
              <p:cNvCxnSpPr>
                <a:cxnSpLocks/>
              </p:cNvCxnSpPr>
              <p:nvPr/>
            </p:nvCxnSpPr>
            <p:spPr>
              <a:xfrm>
                <a:off x="1704000" y="270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2F01A803-2748-4FFF-9574-63C472125665}"/>
                  </a:ext>
                </a:extLst>
              </p:cNvPr>
              <p:cNvCxnSpPr>
                <a:cxnSpLocks/>
              </p:cNvCxnSpPr>
              <p:nvPr/>
            </p:nvCxnSpPr>
            <p:spPr>
              <a:xfrm>
                <a:off x="1710294" y="234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r Verbinder 64">
                <a:extLst>
                  <a:ext uri="{FF2B5EF4-FFF2-40B4-BE49-F238E27FC236}">
                    <a16:creationId xmlns:a16="http://schemas.microsoft.com/office/drawing/2014/main" id="{9C521A07-3535-4CD7-9ABC-55B2BE47FFFE}"/>
                  </a:ext>
                </a:extLst>
              </p:cNvPr>
              <p:cNvCxnSpPr>
                <a:cxnSpLocks/>
              </p:cNvCxnSpPr>
              <p:nvPr/>
            </p:nvCxnSpPr>
            <p:spPr>
              <a:xfrm>
                <a:off x="1719698" y="198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2416CFEB-3F77-460B-B1B3-E046B0FAC444}"/>
                  </a:ext>
                </a:extLst>
              </p:cNvPr>
              <p:cNvCxnSpPr>
                <a:cxnSpLocks/>
              </p:cNvCxnSpPr>
              <p:nvPr/>
            </p:nvCxnSpPr>
            <p:spPr>
              <a:xfrm>
                <a:off x="1716735" y="162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Gerader Verbinder 66">
                <a:extLst>
                  <a:ext uri="{FF2B5EF4-FFF2-40B4-BE49-F238E27FC236}">
                    <a16:creationId xmlns:a16="http://schemas.microsoft.com/office/drawing/2014/main" id="{10EE0895-78A5-410B-B8E0-609DABBFC5CD}"/>
                  </a:ext>
                </a:extLst>
              </p:cNvPr>
              <p:cNvCxnSpPr>
                <a:cxnSpLocks/>
              </p:cNvCxnSpPr>
              <p:nvPr/>
            </p:nvCxnSpPr>
            <p:spPr>
              <a:xfrm>
                <a:off x="1719698" y="126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Gerader Verbinder 67">
                <a:extLst>
                  <a:ext uri="{FF2B5EF4-FFF2-40B4-BE49-F238E27FC236}">
                    <a16:creationId xmlns:a16="http://schemas.microsoft.com/office/drawing/2014/main" id="{6A6E2CAA-04FE-4E52-A37B-B423AA5BE1D6}"/>
                  </a:ext>
                </a:extLst>
              </p:cNvPr>
              <p:cNvCxnSpPr>
                <a:cxnSpLocks/>
              </p:cNvCxnSpPr>
              <p:nvPr/>
            </p:nvCxnSpPr>
            <p:spPr>
              <a:xfrm>
                <a:off x="1719698" y="909000"/>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grpSp>
      <p:graphicFrame>
        <p:nvGraphicFramePr>
          <p:cNvPr id="69" name="Tabelle 68">
            <a:extLst>
              <a:ext uri="{FF2B5EF4-FFF2-40B4-BE49-F238E27FC236}">
                <a16:creationId xmlns:a16="http://schemas.microsoft.com/office/drawing/2014/main" id="{88C3C511-9166-4368-8432-CE3794A3D4D5}"/>
              </a:ext>
            </a:extLst>
          </p:cNvPr>
          <p:cNvGraphicFramePr>
            <a:graphicFrameLocks noGrp="1"/>
          </p:cNvGraphicFramePr>
          <p:nvPr/>
        </p:nvGraphicFramePr>
        <p:xfrm>
          <a:off x="1084067" y="5455654"/>
          <a:ext cx="3780000" cy="937260"/>
        </p:xfrm>
        <a:graphic>
          <a:graphicData uri="http://schemas.openxmlformats.org/drawingml/2006/table">
            <a:tbl>
              <a:tblPr firstRow="1" bandRow="1">
                <a:tableStyleId>{616DA210-FB5B-4158-B5E0-FEB733F419BA}</a:tableStyleId>
              </a:tblPr>
              <a:tblGrid>
                <a:gridCol w="270000">
                  <a:extLst>
                    <a:ext uri="{9D8B030D-6E8A-4147-A177-3AD203B41FA5}">
                      <a16:colId xmlns:a16="http://schemas.microsoft.com/office/drawing/2014/main" val="2247172829"/>
                    </a:ext>
                  </a:extLst>
                </a:gridCol>
                <a:gridCol w="270000">
                  <a:extLst>
                    <a:ext uri="{9D8B030D-6E8A-4147-A177-3AD203B41FA5}">
                      <a16:colId xmlns:a16="http://schemas.microsoft.com/office/drawing/2014/main" val="513637362"/>
                    </a:ext>
                  </a:extLst>
                </a:gridCol>
                <a:gridCol w="270000">
                  <a:extLst>
                    <a:ext uri="{9D8B030D-6E8A-4147-A177-3AD203B41FA5}">
                      <a16:colId xmlns:a16="http://schemas.microsoft.com/office/drawing/2014/main" val="2059478255"/>
                    </a:ext>
                  </a:extLst>
                </a:gridCol>
                <a:gridCol w="270000">
                  <a:extLst>
                    <a:ext uri="{9D8B030D-6E8A-4147-A177-3AD203B41FA5}">
                      <a16:colId xmlns:a16="http://schemas.microsoft.com/office/drawing/2014/main" val="294767460"/>
                    </a:ext>
                  </a:extLst>
                </a:gridCol>
                <a:gridCol w="270000">
                  <a:extLst>
                    <a:ext uri="{9D8B030D-6E8A-4147-A177-3AD203B41FA5}">
                      <a16:colId xmlns:a16="http://schemas.microsoft.com/office/drawing/2014/main" val="1727876633"/>
                    </a:ext>
                  </a:extLst>
                </a:gridCol>
                <a:gridCol w="270000">
                  <a:extLst>
                    <a:ext uri="{9D8B030D-6E8A-4147-A177-3AD203B41FA5}">
                      <a16:colId xmlns:a16="http://schemas.microsoft.com/office/drawing/2014/main" val="2576295967"/>
                    </a:ext>
                  </a:extLst>
                </a:gridCol>
                <a:gridCol w="270000">
                  <a:extLst>
                    <a:ext uri="{9D8B030D-6E8A-4147-A177-3AD203B41FA5}">
                      <a16:colId xmlns:a16="http://schemas.microsoft.com/office/drawing/2014/main" val="980466130"/>
                    </a:ext>
                  </a:extLst>
                </a:gridCol>
                <a:gridCol w="270000">
                  <a:extLst>
                    <a:ext uri="{9D8B030D-6E8A-4147-A177-3AD203B41FA5}">
                      <a16:colId xmlns:a16="http://schemas.microsoft.com/office/drawing/2014/main" val="671680677"/>
                    </a:ext>
                  </a:extLst>
                </a:gridCol>
                <a:gridCol w="270000">
                  <a:extLst>
                    <a:ext uri="{9D8B030D-6E8A-4147-A177-3AD203B41FA5}">
                      <a16:colId xmlns:a16="http://schemas.microsoft.com/office/drawing/2014/main" val="1710166105"/>
                    </a:ext>
                  </a:extLst>
                </a:gridCol>
                <a:gridCol w="270000">
                  <a:extLst>
                    <a:ext uri="{9D8B030D-6E8A-4147-A177-3AD203B41FA5}">
                      <a16:colId xmlns:a16="http://schemas.microsoft.com/office/drawing/2014/main" val="1186861266"/>
                    </a:ext>
                  </a:extLst>
                </a:gridCol>
                <a:gridCol w="270000">
                  <a:extLst>
                    <a:ext uri="{9D8B030D-6E8A-4147-A177-3AD203B41FA5}">
                      <a16:colId xmlns:a16="http://schemas.microsoft.com/office/drawing/2014/main" val="1673368496"/>
                    </a:ext>
                  </a:extLst>
                </a:gridCol>
                <a:gridCol w="270000">
                  <a:extLst>
                    <a:ext uri="{9D8B030D-6E8A-4147-A177-3AD203B41FA5}">
                      <a16:colId xmlns:a16="http://schemas.microsoft.com/office/drawing/2014/main" val="346846366"/>
                    </a:ext>
                  </a:extLst>
                </a:gridCol>
                <a:gridCol w="270000">
                  <a:extLst>
                    <a:ext uri="{9D8B030D-6E8A-4147-A177-3AD203B41FA5}">
                      <a16:colId xmlns:a16="http://schemas.microsoft.com/office/drawing/2014/main" val="2934305995"/>
                    </a:ext>
                  </a:extLst>
                </a:gridCol>
                <a:gridCol w="270000">
                  <a:extLst>
                    <a:ext uri="{9D8B030D-6E8A-4147-A177-3AD203B41FA5}">
                      <a16:colId xmlns:a16="http://schemas.microsoft.com/office/drawing/2014/main" val="3916860227"/>
                    </a:ext>
                  </a:extLst>
                </a:gridCol>
              </a:tblGrid>
              <a:tr h="278130">
                <a:tc>
                  <a:txBody>
                    <a:bodyPr/>
                    <a:lstStyle/>
                    <a:p>
                      <a:pPr algn="ctr"/>
                      <a:r>
                        <a:rPr lang="de-DE" sz="1600" dirty="0"/>
                        <a:t>M</a:t>
                      </a:r>
                    </a:p>
                  </a:txBody>
                  <a:tcPr marL="68580" marR="68580" marT="34290" marB="34290"/>
                </a:tc>
                <a:tc>
                  <a:txBody>
                    <a:bodyPr/>
                    <a:lstStyle/>
                    <a:p>
                      <a:pPr algn="ctr"/>
                      <a:r>
                        <a:rPr lang="de-DE" sz="1600" dirty="0"/>
                        <a:t>J</a:t>
                      </a:r>
                    </a:p>
                  </a:txBody>
                  <a:tcPr marL="68580" marR="68580" marT="34290" marB="34290"/>
                </a:tc>
                <a:tc>
                  <a:txBody>
                    <a:bodyPr/>
                    <a:lstStyle/>
                    <a:p>
                      <a:pPr algn="ctr"/>
                      <a:r>
                        <a:rPr lang="de-DE" sz="1600" dirty="0"/>
                        <a:t>F</a:t>
                      </a:r>
                    </a:p>
                  </a:txBody>
                  <a:tcPr marL="68580" marR="68580" marT="34290" marB="34290"/>
                </a:tc>
                <a:tc>
                  <a:txBody>
                    <a:bodyPr/>
                    <a:lstStyle/>
                    <a:p>
                      <a:pPr algn="ctr"/>
                      <a:r>
                        <a:rPr lang="de-DE" sz="1600" dirty="0"/>
                        <a:t>M</a:t>
                      </a:r>
                    </a:p>
                  </a:txBody>
                  <a:tcPr marL="68580" marR="68580" marT="34290" marB="34290"/>
                </a:tc>
                <a:tc>
                  <a:txBody>
                    <a:bodyPr/>
                    <a:lstStyle/>
                    <a:p>
                      <a:pPr algn="ctr"/>
                      <a:r>
                        <a:rPr lang="de-DE" sz="1600" dirty="0"/>
                        <a:t>A</a:t>
                      </a:r>
                    </a:p>
                  </a:txBody>
                  <a:tcPr marL="68580" marR="68580" marT="34290" marB="34290"/>
                </a:tc>
                <a:tc>
                  <a:txBody>
                    <a:bodyPr/>
                    <a:lstStyle/>
                    <a:p>
                      <a:pPr algn="ctr"/>
                      <a:r>
                        <a:rPr lang="de-DE" sz="1600" dirty="0"/>
                        <a:t>M</a:t>
                      </a:r>
                    </a:p>
                  </a:txBody>
                  <a:tcPr marL="68580" marR="68580" marT="34290" marB="34290"/>
                </a:tc>
                <a:tc>
                  <a:txBody>
                    <a:bodyPr/>
                    <a:lstStyle/>
                    <a:p>
                      <a:pPr algn="ctr"/>
                      <a:r>
                        <a:rPr lang="de-DE" sz="1600" dirty="0"/>
                        <a:t>J</a:t>
                      </a:r>
                    </a:p>
                  </a:txBody>
                  <a:tcPr marL="68580" marR="68580" marT="34290" marB="34290"/>
                </a:tc>
                <a:tc>
                  <a:txBody>
                    <a:bodyPr/>
                    <a:lstStyle/>
                    <a:p>
                      <a:pPr algn="ctr"/>
                      <a:r>
                        <a:rPr lang="de-DE" sz="1600" dirty="0"/>
                        <a:t>J</a:t>
                      </a:r>
                    </a:p>
                  </a:txBody>
                  <a:tcPr marL="68580" marR="68580" marT="34290" marB="34290"/>
                </a:tc>
                <a:tc>
                  <a:txBody>
                    <a:bodyPr/>
                    <a:lstStyle/>
                    <a:p>
                      <a:pPr algn="ctr"/>
                      <a:r>
                        <a:rPr lang="de-DE" sz="1600" dirty="0"/>
                        <a:t>A</a:t>
                      </a:r>
                    </a:p>
                  </a:txBody>
                  <a:tcPr marL="68580" marR="68580" marT="34290" marB="34290"/>
                </a:tc>
                <a:tc>
                  <a:txBody>
                    <a:bodyPr/>
                    <a:lstStyle/>
                    <a:p>
                      <a:pPr algn="ctr"/>
                      <a:r>
                        <a:rPr lang="de-DE" sz="1600" dirty="0"/>
                        <a:t>S</a:t>
                      </a:r>
                    </a:p>
                  </a:txBody>
                  <a:tcPr marL="68580" marR="68580" marT="34290" marB="34290"/>
                </a:tc>
                <a:tc>
                  <a:txBody>
                    <a:bodyPr/>
                    <a:lstStyle/>
                    <a:p>
                      <a:pPr algn="ctr"/>
                      <a:r>
                        <a:rPr lang="de-DE" sz="1600" dirty="0"/>
                        <a:t>O</a:t>
                      </a:r>
                    </a:p>
                  </a:txBody>
                  <a:tcPr marL="68580" marR="68580" marT="34290" marB="34290"/>
                </a:tc>
                <a:tc>
                  <a:txBody>
                    <a:bodyPr/>
                    <a:lstStyle/>
                    <a:p>
                      <a:pPr algn="ctr"/>
                      <a:r>
                        <a:rPr lang="de-DE" sz="1600" dirty="0"/>
                        <a:t>N</a:t>
                      </a:r>
                    </a:p>
                  </a:txBody>
                  <a:tcPr marL="68580" marR="68580" marT="34290" marB="34290"/>
                </a:tc>
                <a:tc>
                  <a:txBody>
                    <a:bodyPr/>
                    <a:lstStyle/>
                    <a:p>
                      <a:pPr algn="ctr"/>
                      <a:r>
                        <a:rPr lang="de-DE" sz="1600" dirty="0"/>
                        <a:t>D</a:t>
                      </a:r>
                    </a:p>
                  </a:txBody>
                  <a:tcPr marL="68580" marR="68580" marT="34290" marB="34290"/>
                </a:tc>
                <a:tc>
                  <a:txBody>
                    <a:bodyPr/>
                    <a:lstStyle/>
                    <a:p>
                      <a:pPr algn="ctr"/>
                      <a:endParaRPr lang="de-DE" sz="1600" dirty="0"/>
                    </a:p>
                  </a:txBody>
                  <a:tcPr marL="68580" marR="68580" marT="34290" marB="34290"/>
                </a:tc>
                <a:extLst>
                  <a:ext uri="{0D108BD9-81ED-4DB2-BD59-A6C34878D82A}">
                    <a16:rowId xmlns:a16="http://schemas.microsoft.com/office/drawing/2014/main" val="1339986362"/>
                  </a:ext>
                </a:extLst>
              </a:tr>
              <a:tr h="278130">
                <a:tc>
                  <a:txBody>
                    <a:bodyPr/>
                    <a:lstStyle/>
                    <a:p>
                      <a:pPr algn="ctr"/>
                      <a:r>
                        <a:rPr lang="de-DE" sz="1600" dirty="0"/>
                        <a:t>T</a:t>
                      </a:r>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extLst>
                  <a:ext uri="{0D108BD9-81ED-4DB2-BD59-A6C34878D82A}">
                    <a16:rowId xmlns:a16="http://schemas.microsoft.com/office/drawing/2014/main" val="3827781047"/>
                  </a:ext>
                </a:extLst>
              </a:tr>
              <a:tr h="278130">
                <a:tc>
                  <a:txBody>
                    <a:bodyPr/>
                    <a:lstStyle/>
                    <a:p>
                      <a:pPr algn="ctr"/>
                      <a:r>
                        <a:rPr lang="de-DE" sz="1600" dirty="0"/>
                        <a:t>N</a:t>
                      </a:r>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tc>
                  <a:txBody>
                    <a:bodyPr/>
                    <a:lstStyle/>
                    <a:p>
                      <a:pPr algn="ctr"/>
                      <a:endParaRPr lang="de-DE" sz="1600" dirty="0"/>
                    </a:p>
                  </a:txBody>
                  <a:tcPr marL="68580" marR="68580" marT="34290" marB="34290"/>
                </a:tc>
                <a:extLst>
                  <a:ext uri="{0D108BD9-81ED-4DB2-BD59-A6C34878D82A}">
                    <a16:rowId xmlns:a16="http://schemas.microsoft.com/office/drawing/2014/main" val="3870859697"/>
                  </a:ext>
                </a:extLst>
              </a:tr>
            </a:tbl>
          </a:graphicData>
        </a:graphic>
      </p:graphicFrame>
      <p:cxnSp>
        <p:nvCxnSpPr>
          <p:cNvPr id="71" name="Gerader Verbinder 70">
            <a:extLst>
              <a:ext uri="{FF2B5EF4-FFF2-40B4-BE49-F238E27FC236}">
                <a16:creationId xmlns:a16="http://schemas.microsoft.com/office/drawing/2014/main" id="{BD432B30-AB59-4A40-8215-05AC2C8382B9}"/>
              </a:ext>
            </a:extLst>
          </p:cNvPr>
          <p:cNvCxnSpPr>
            <a:cxnSpLocks/>
          </p:cNvCxnSpPr>
          <p:nvPr/>
        </p:nvCxnSpPr>
        <p:spPr>
          <a:xfrm flipH="1">
            <a:off x="4580276" y="5436435"/>
            <a:ext cx="276856" cy="3077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6" name="Gruppieren 85">
            <a:extLst>
              <a:ext uri="{FF2B5EF4-FFF2-40B4-BE49-F238E27FC236}">
                <a16:creationId xmlns:a16="http://schemas.microsoft.com/office/drawing/2014/main" id="{B984780D-E366-4277-BD74-38B008593457}"/>
              </a:ext>
            </a:extLst>
          </p:cNvPr>
          <p:cNvGrpSpPr/>
          <p:nvPr/>
        </p:nvGrpSpPr>
        <p:grpSpPr>
          <a:xfrm>
            <a:off x="654186" y="1060299"/>
            <a:ext cx="4794970" cy="3767332"/>
            <a:chOff x="872248" y="270731"/>
            <a:chExt cx="6393293" cy="5023109"/>
          </a:xfrm>
        </p:grpSpPr>
        <p:sp>
          <p:nvSpPr>
            <p:cNvPr id="81" name="Textfeld 80">
              <a:extLst>
                <a:ext uri="{FF2B5EF4-FFF2-40B4-BE49-F238E27FC236}">
                  <a16:creationId xmlns:a16="http://schemas.microsoft.com/office/drawing/2014/main" id="{5757DEF7-0BC4-4705-9860-A2A2045DD006}"/>
                </a:ext>
              </a:extLst>
            </p:cNvPr>
            <p:cNvSpPr txBox="1"/>
            <p:nvPr/>
          </p:nvSpPr>
          <p:spPr>
            <a:xfrm>
              <a:off x="872248" y="270731"/>
              <a:ext cx="962229"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 in °C</a:t>
              </a:r>
            </a:p>
          </p:txBody>
        </p:sp>
        <p:sp>
          <p:nvSpPr>
            <p:cNvPr id="82" name="Textfeld 81">
              <a:extLst>
                <a:ext uri="{FF2B5EF4-FFF2-40B4-BE49-F238E27FC236}">
                  <a16:creationId xmlns:a16="http://schemas.microsoft.com/office/drawing/2014/main" id="{7B3EDD43-2496-4288-90A7-BB0023A11786}"/>
                </a:ext>
              </a:extLst>
            </p:cNvPr>
            <p:cNvSpPr txBox="1"/>
            <p:nvPr/>
          </p:nvSpPr>
          <p:spPr>
            <a:xfrm>
              <a:off x="6076753" y="308754"/>
              <a:ext cx="1188788"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N in mm</a:t>
              </a:r>
            </a:p>
          </p:txBody>
        </p:sp>
        <p:sp>
          <p:nvSpPr>
            <p:cNvPr id="84" name="Textfeld 83">
              <a:extLst>
                <a:ext uri="{FF2B5EF4-FFF2-40B4-BE49-F238E27FC236}">
                  <a16:creationId xmlns:a16="http://schemas.microsoft.com/office/drawing/2014/main" id="{3DA71D18-C106-43B2-A349-FA80FFBEA9A6}"/>
                </a:ext>
              </a:extLst>
            </p:cNvPr>
            <p:cNvSpPr txBox="1"/>
            <p:nvPr/>
          </p:nvSpPr>
          <p:spPr>
            <a:xfrm>
              <a:off x="6021800" y="4842435"/>
              <a:ext cx="987449"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Monat</a:t>
              </a:r>
            </a:p>
          </p:txBody>
        </p:sp>
      </p:grpSp>
      <p:grpSp>
        <p:nvGrpSpPr>
          <p:cNvPr id="100" name="Gruppieren 99">
            <a:extLst>
              <a:ext uri="{FF2B5EF4-FFF2-40B4-BE49-F238E27FC236}">
                <a16:creationId xmlns:a16="http://schemas.microsoft.com/office/drawing/2014/main" id="{B72C1E1D-BD18-4332-BDE6-C562C856BA82}"/>
              </a:ext>
            </a:extLst>
          </p:cNvPr>
          <p:cNvGrpSpPr/>
          <p:nvPr/>
        </p:nvGrpSpPr>
        <p:grpSpPr>
          <a:xfrm>
            <a:off x="88564" y="1284901"/>
            <a:ext cx="643125" cy="3466879"/>
            <a:chOff x="-92751" y="781839"/>
            <a:chExt cx="857500" cy="4410867"/>
          </a:xfrm>
        </p:grpSpPr>
        <p:cxnSp>
          <p:nvCxnSpPr>
            <p:cNvPr id="92" name="Gerade Verbindung mit Pfeil 91">
              <a:extLst>
                <a:ext uri="{FF2B5EF4-FFF2-40B4-BE49-F238E27FC236}">
                  <a16:creationId xmlns:a16="http://schemas.microsoft.com/office/drawing/2014/main" id="{C8732F03-04A6-4AA7-965D-7ABBEBCB07B6}"/>
                </a:ext>
              </a:extLst>
            </p:cNvPr>
            <p:cNvCxnSpPr>
              <a:cxnSpLocks/>
              <a:stCxn id="98" idx="0"/>
            </p:cNvCxnSpPr>
            <p:nvPr/>
          </p:nvCxnSpPr>
          <p:spPr>
            <a:xfrm flipV="1">
              <a:off x="336000" y="781839"/>
              <a:ext cx="0" cy="21131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Gerade Verbindung mit Pfeil 92">
              <a:extLst>
                <a:ext uri="{FF2B5EF4-FFF2-40B4-BE49-F238E27FC236}">
                  <a16:creationId xmlns:a16="http://schemas.microsoft.com/office/drawing/2014/main" id="{636F0E9A-0DE8-46A1-9928-EE705B860D59}"/>
                </a:ext>
              </a:extLst>
            </p:cNvPr>
            <p:cNvCxnSpPr>
              <a:cxnSpLocks/>
              <a:stCxn id="98" idx="2"/>
            </p:cNvCxnSpPr>
            <p:nvPr/>
          </p:nvCxnSpPr>
          <p:spPr>
            <a:xfrm>
              <a:off x="336000" y="3325691"/>
              <a:ext cx="1" cy="186701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8" name="Textfeld 97">
              <a:extLst>
                <a:ext uri="{FF2B5EF4-FFF2-40B4-BE49-F238E27FC236}">
                  <a16:creationId xmlns:a16="http://schemas.microsoft.com/office/drawing/2014/main" id="{B79478A7-4FE3-4C55-954A-D7D74DD201B2}"/>
                </a:ext>
              </a:extLst>
            </p:cNvPr>
            <p:cNvSpPr txBox="1"/>
            <p:nvPr/>
          </p:nvSpPr>
          <p:spPr>
            <a:xfrm>
              <a:off x="-92751" y="2894953"/>
              <a:ext cx="857500" cy="43073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12cm</a:t>
              </a:r>
            </a:p>
          </p:txBody>
        </p:sp>
      </p:grpSp>
      <p:grpSp>
        <p:nvGrpSpPr>
          <p:cNvPr id="101" name="Gruppieren 100">
            <a:extLst>
              <a:ext uri="{FF2B5EF4-FFF2-40B4-BE49-F238E27FC236}">
                <a16:creationId xmlns:a16="http://schemas.microsoft.com/office/drawing/2014/main" id="{6110CE8E-001E-4CCD-99CA-B2AA06AB9908}"/>
              </a:ext>
            </a:extLst>
          </p:cNvPr>
          <p:cNvGrpSpPr/>
          <p:nvPr/>
        </p:nvGrpSpPr>
        <p:grpSpPr>
          <a:xfrm rot="5400000">
            <a:off x="2783893" y="3276767"/>
            <a:ext cx="338554" cy="3254210"/>
            <a:chOff x="94714" y="781839"/>
            <a:chExt cx="451404" cy="4410867"/>
          </a:xfrm>
        </p:grpSpPr>
        <p:cxnSp>
          <p:nvCxnSpPr>
            <p:cNvPr id="102" name="Gerade Verbindung mit Pfeil 101">
              <a:extLst>
                <a:ext uri="{FF2B5EF4-FFF2-40B4-BE49-F238E27FC236}">
                  <a16:creationId xmlns:a16="http://schemas.microsoft.com/office/drawing/2014/main" id="{A8542172-81C2-4831-8DC6-3A94F5337F5D}"/>
                </a:ext>
              </a:extLst>
            </p:cNvPr>
            <p:cNvCxnSpPr>
              <a:cxnSpLocks/>
            </p:cNvCxnSpPr>
            <p:nvPr/>
          </p:nvCxnSpPr>
          <p:spPr>
            <a:xfrm flipV="1">
              <a:off x="336000" y="781839"/>
              <a:ext cx="0" cy="196034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3" name="Gerade Verbindung mit Pfeil 102">
              <a:extLst>
                <a:ext uri="{FF2B5EF4-FFF2-40B4-BE49-F238E27FC236}">
                  <a16:creationId xmlns:a16="http://schemas.microsoft.com/office/drawing/2014/main" id="{3EA59827-A164-4824-8503-FC62843383AC}"/>
                </a:ext>
              </a:extLst>
            </p:cNvPr>
            <p:cNvCxnSpPr>
              <a:cxnSpLocks/>
            </p:cNvCxnSpPr>
            <p:nvPr/>
          </p:nvCxnSpPr>
          <p:spPr>
            <a:xfrm>
              <a:off x="336000" y="3462185"/>
              <a:ext cx="0" cy="173052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4" name="Textfeld 103">
              <a:extLst>
                <a:ext uri="{FF2B5EF4-FFF2-40B4-BE49-F238E27FC236}">
                  <a16:creationId xmlns:a16="http://schemas.microsoft.com/office/drawing/2014/main" id="{8DF12EDC-A6BF-4F6B-B5C7-AEBA646049A2}"/>
                </a:ext>
              </a:extLst>
            </p:cNvPr>
            <p:cNvSpPr txBox="1"/>
            <p:nvPr/>
          </p:nvSpPr>
          <p:spPr>
            <a:xfrm rot="16200000">
              <a:off x="-115441" y="2838656"/>
              <a:ext cx="871714" cy="451404"/>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12cm</a:t>
              </a:r>
            </a:p>
          </p:txBody>
        </p:sp>
      </p:grpSp>
      <p:sp>
        <p:nvSpPr>
          <p:cNvPr id="105" name="Textfeld 104">
            <a:extLst>
              <a:ext uri="{FF2B5EF4-FFF2-40B4-BE49-F238E27FC236}">
                <a16:creationId xmlns:a16="http://schemas.microsoft.com/office/drawing/2014/main" id="{719A33F3-0137-4D42-8110-20445CA5299A}"/>
              </a:ext>
            </a:extLst>
          </p:cNvPr>
          <p:cNvSpPr txBox="1"/>
          <p:nvPr/>
        </p:nvSpPr>
        <p:spPr>
          <a:xfrm>
            <a:off x="2638412" y="323614"/>
            <a:ext cx="802014" cy="36933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Peking</a:t>
            </a:r>
          </a:p>
        </p:txBody>
      </p:sp>
      <p:sp>
        <p:nvSpPr>
          <p:cNvPr id="107" name="Textfeld 106">
            <a:extLst>
              <a:ext uri="{FF2B5EF4-FFF2-40B4-BE49-F238E27FC236}">
                <a16:creationId xmlns:a16="http://schemas.microsoft.com/office/drawing/2014/main" id="{3E3CA0E8-5A74-4BAD-A273-9CDA2B3FBE51}"/>
              </a:ext>
            </a:extLst>
          </p:cNvPr>
          <p:cNvSpPr txBox="1"/>
          <p:nvPr/>
        </p:nvSpPr>
        <p:spPr>
          <a:xfrm>
            <a:off x="1296685" y="5744157"/>
            <a:ext cx="3498400" cy="646331"/>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35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-4   -2     6    13   21  24   27  25   21  13    4    -2</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de-DE" sz="9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35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3     5     5    15  38   36 211 155 64  18    8    3 </a:t>
            </a:r>
          </a:p>
        </p:txBody>
      </p:sp>
      <p:sp>
        <p:nvSpPr>
          <p:cNvPr id="108" name="Textfeld 107">
            <a:extLst>
              <a:ext uri="{FF2B5EF4-FFF2-40B4-BE49-F238E27FC236}">
                <a16:creationId xmlns:a16="http://schemas.microsoft.com/office/drawing/2014/main" id="{DA3A9D82-2A18-4896-87C3-2662EA491250}"/>
              </a:ext>
            </a:extLst>
          </p:cNvPr>
          <p:cNvSpPr txBox="1"/>
          <p:nvPr/>
        </p:nvSpPr>
        <p:spPr>
          <a:xfrm>
            <a:off x="4461643" y="5735897"/>
            <a:ext cx="615042" cy="65402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35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12</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de-DE" sz="9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4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561</a:t>
            </a:r>
          </a:p>
        </p:txBody>
      </p:sp>
      <p:sp>
        <p:nvSpPr>
          <p:cNvPr id="109" name="Textfeld 108">
            <a:extLst>
              <a:ext uri="{FF2B5EF4-FFF2-40B4-BE49-F238E27FC236}">
                <a16:creationId xmlns:a16="http://schemas.microsoft.com/office/drawing/2014/main" id="{909004D8-9624-40A5-B195-BA3AB604F46F}"/>
              </a:ext>
            </a:extLst>
          </p:cNvPr>
          <p:cNvSpPr txBox="1"/>
          <p:nvPr/>
        </p:nvSpPr>
        <p:spPr>
          <a:xfrm>
            <a:off x="1357773" y="679293"/>
            <a:ext cx="3363293" cy="58477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40° n. Br. , 115° w. L. , 100m über NN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JT: 12°C , JN: 561mm</a:t>
            </a:r>
          </a:p>
        </p:txBody>
      </p:sp>
      <p:sp>
        <p:nvSpPr>
          <p:cNvPr id="110" name="Textfeld 109">
            <a:extLst>
              <a:ext uri="{FF2B5EF4-FFF2-40B4-BE49-F238E27FC236}">
                <a16:creationId xmlns:a16="http://schemas.microsoft.com/office/drawing/2014/main" id="{7AF3A35C-1649-4901-B993-39ED2D2841C3}"/>
              </a:ext>
            </a:extLst>
          </p:cNvPr>
          <p:cNvSpPr txBox="1"/>
          <p:nvPr/>
        </p:nvSpPr>
        <p:spPr>
          <a:xfrm>
            <a:off x="1613939" y="671582"/>
            <a:ext cx="2774286" cy="58477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Geografische Länge und Breite,</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Höhenlage über NN, JT und JN</a:t>
            </a:r>
          </a:p>
        </p:txBody>
      </p:sp>
      <p:grpSp>
        <p:nvGrpSpPr>
          <p:cNvPr id="113" name="Gruppieren 112">
            <a:extLst>
              <a:ext uri="{FF2B5EF4-FFF2-40B4-BE49-F238E27FC236}">
                <a16:creationId xmlns:a16="http://schemas.microsoft.com/office/drawing/2014/main" id="{833CE303-54E4-4B90-AAC8-ED877C16974A}"/>
              </a:ext>
            </a:extLst>
          </p:cNvPr>
          <p:cNvGrpSpPr/>
          <p:nvPr/>
        </p:nvGrpSpPr>
        <p:grpSpPr>
          <a:xfrm>
            <a:off x="5125639" y="5744157"/>
            <a:ext cx="3090333" cy="687655"/>
            <a:chOff x="6482071" y="6313967"/>
            <a:chExt cx="4120444" cy="792361"/>
          </a:xfrm>
        </p:grpSpPr>
        <p:sp>
          <p:nvSpPr>
            <p:cNvPr id="111" name="Textfeld 110">
              <a:extLst>
                <a:ext uri="{FF2B5EF4-FFF2-40B4-BE49-F238E27FC236}">
                  <a16:creationId xmlns:a16="http://schemas.microsoft.com/office/drawing/2014/main" id="{9AEC8BED-F469-4530-8BB7-A958850517D2}"/>
                </a:ext>
              </a:extLst>
            </p:cNvPr>
            <p:cNvSpPr txBox="1"/>
            <p:nvPr/>
          </p:nvSpPr>
          <p:spPr>
            <a:xfrm>
              <a:off x="6482071" y="6313967"/>
              <a:ext cx="4120444"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JT:</a:t>
              </a: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Jahresdurchschnittstemperatur</a:t>
              </a:r>
            </a:p>
          </p:txBody>
        </p:sp>
        <p:sp>
          <p:nvSpPr>
            <p:cNvPr id="112" name="Textfeld 111">
              <a:extLst>
                <a:ext uri="{FF2B5EF4-FFF2-40B4-BE49-F238E27FC236}">
                  <a16:creationId xmlns:a16="http://schemas.microsoft.com/office/drawing/2014/main" id="{C0BB547F-E381-42FA-8F10-772F6AE97210}"/>
                </a:ext>
              </a:extLst>
            </p:cNvPr>
            <p:cNvSpPr txBox="1"/>
            <p:nvPr/>
          </p:nvSpPr>
          <p:spPr>
            <a:xfrm>
              <a:off x="6482071" y="6654923"/>
              <a:ext cx="3741024"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JN:</a:t>
              </a: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Jahresniederschlagssumme</a:t>
              </a:r>
            </a:p>
          </p:txBody>
        </p:sp>
      </p:grpSp>
      <p:grpSp>
        <p:nvGrpSpPr>
          <p:cNvPr id="23" name="Gruppieren 22">
            <a:extLst>
              <a:ext uri="{FF2B5EF4-FFF2-40B4-BE49-F238E27FC236}">
                <a16:creationId xmlns:a16="http://schemas.microsoft.com/office/drawing/2014/main" id="{D85F62BF-2264-488B-B667-FFB6D97131B8}"/>
              </a:ext>
            </a:extLst>
          </p:cNvPr>
          <p:cNvGrpSpPr/>
          <p:nvPr/>
        </p:nvGrpSpPr>
        <p:grpSpPr>
          <a:xfrm>
            <a:off x="562655" y="4654381"/>
            <a:ext cx="538930" cy="761134"/>
            <a:chOff x="750206" y="5062841"/>
            <a:chExt cx="718573" cy="532904"/>
          </a:xfrm>
        </p:grpSpPr>
        <p:cxnSp>
          <p:nvCxnSpPr>
            <p:cNvPr id="4" name="Gerade Verbindung mit Pfeil 3">
              <a:extLst>
                <a:ext uri="{FF2B5EF4-FFF2-40B4-BE49-F238E27FC236}">
                  <a16:creationId xmlns:a16="http://schemas.microsoft.com/office/drawing/2014/main" id="{F5A39979-69C8-41B2-B296-698B3C93039F}"/>
                </a:ext>
              </a:extLst>
            </p:cNvPr>
            <p:cNvCxnSpPr/>
            <p:nvPr/>
          </p:nvCxnSpPr>
          <p:spPr>
            <a:xfrm flipV="1">
              <a:off x="1056000" y="5062841"/>
              <a:ext cx="0" cy="23815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2" name="Gruppieren 21">
              <a:extLst>
                <a:ext uri="{FF2B5EF4-FFF2-40B4-BE49-F238E27FC236}">
                  <a16:creationId xmlns:a16="http://schemas.microsoft.com/office/drawing/2014/main" id="{1C014CE6-3623-4027-AF6D-209566042552}"/>
                </a:ext>
              </a:extLst>
            </p:cNvPr>
            <p:cNvGrpSpPr/>
            <p:nvPr/>
          </p:nvGrpSpPr>
          <p:grpSpPr>
            <a:xfrm>
              <a:off x="750206" y="5237521"/>
              <a:ext cx="718573" cy="358224"/>
              <a:chOff x="750206" y="5237521"/>
              <a:chExt cx="718573" cy="358224"/>
            </a:xfrm>
          </p:grpSpPr>
          <p:cxnSp>
            <p:nvCxnSpPr>
              <p:cNvPr id="7" name="Gerade Verbindung mit Pfeil 6">
                <a:extLst>
                  <a:ext uri="{FF2B5EF4-FFF2-40B4-BE49-F238E27FC236}">
                    <a16:creationId xmlns:a16="http://schemas.microsoft.com/office/drawing/2014/main" id="{102DECBE-9F4D-42B5-A7C3-48F10E17F865}"/>
                  </a:ext>
                </a:extLst>
              </p:cNvPr>
              <p:cNvCxnSpPr>
                <a:cxnSpLocks/>
              </p:cNvCxnSpPr>
              <p:nvPr/>
            </p:nvCxnSpPr>
            <p:spPr>
              <a:xfrm>
                <a:off x="1056000" y="5411079"/>
                <a:ext cx="0" cy="18466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feld 9">
                <a:extLst>
                  <a:ext uri="{FF2B5EF4-FFF2-40B4-BE49-F238E27FC236}">
                    <a16:creationId xmlns:a16="http://schemas.microsoft.com/office/drawing/2014/main" id="{E3805182-26A1-4057-BAE0-03D71D15B09C}"/>
                  </a:ext>
                </a:extLst>
              </p:cNvPr>
              <p:cNvSpPr txBox="1"/>
              <p:nvPr/>
            </p:nvSpPr>
            <p:spPr>
              <a:xfrm>
                <a:off x="750206" y="5237521"/>
                <a:ext cx="718573" cy="237037"/>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3cm</a:t>
                </a:r>
              </a:p>
            </p:txBody>
          </p:sp>
        </p:grpSp>
      </p:grpSp>
      <p:grpSp>
        <p:nvGrpSpPr>
          <p:cNvPr id="26" name="Gruppieren 25">
            <a:extLst>
              <a:ext uri="{FF2B5EF4-FFF2-40B4-BE49-F238E27FC236}">
                <a16:creationId xmlns:a16="http://schemas.microsoft.com/office/drawing/2014/main" id="{DC911E7B-A324-412A-9A29-E99529555C71}"/>
              </a:ext>
            </a:extLst>
          </p:cNvPr>
          <p:cNvGrpSpPr/>
          <p:nvPr/>
        </p:nvGrpSpPr>
        <p:grpSpPr>
          <a:xfrm>
            <a:off x="1285622" y="4645160"/>
            <a:ext cx="108000" cy="270399"/>
            <a:chOff x="1714163" y="5050547"/>
            <a:chExt cx="144000" cy="360532"/>
          </a:xfrm>
        </p:grpSpPr>
        <p:cxnSp>
          <p:nvCxnSpPr>
            <p:cNvPr id="5" name="Gerader Verbinder 4">
              <a:extLst>
                <a:ext uri="{FF2B5EF4-FFF2-40B4-BE49-F238E27FC236}">
                  <a16:creationId xmlns:a16="http://schemas.microsoft.com/office/drawing/2014/main" id="{6629DB4E-6A98-4A35-9E3E-788E220BF01E}"/>
                </a:ext>
              </a:extLst>
            </p:cNvPr>
            <p:cNvCxnSpPr/>
            <p:nvPr/>
          </p:nvCxnSpPr>
          <p:spPr>
            <a:xfrm>
              <a:off x="1786163" y="5050547"/>
              <a:ext cx="0" cy="36053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74388EB8-0E0A-4527-8FF9-80C85986B3E5}"/>
                </a:ext>
              </a:extLst>
            </p:cNvPr>
            <p:cNvCxnSpPr/>
            <p:nvPr/>
          </p:nvCxnSpPr>
          <p:spPr>
            <a:xfrm>
              <a:off x="1714163" y="5411079"/>
              <a:ext cx="144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2" name="Gruppieren 41">
            <a:extLst>
              <a:ext uri="{FF2B5EF4-FFF2-40B4-BE49-F238E27FC236}">
                <a16:creationId xmlns:a16="http://schemas.microsoft.com/office/drawing/2014/main" id="{5ECE38CA-86AB-4DFD-9D54-ECA2F227A239}"/>
              </a:ext>
            </a:extLst>
          </p:cNvPr>
          <p:cNvGrpSpPr/>
          <p:nvPr/>
        </p:nvGrpSpPr>
        <p:grpSpPr>
          <a:xfrm>
            <a:off x="4639975" y="1511475"/>
            <a:ext cx="523174" cy="3061502"/>
            <a:chOff x="6142913" y="900810"/>
            <a:chExt cx="697562" cy="4082003"/>
          </a:xfrm>
        </p:grpSpPr>
        <p:sp>
          <p:nvSpPr>
            <p:cNvPr id="35" name="Textfeld 34">
              <a:extLst>
                <a:ext uri="{FF2B5EF4-FFF2-40B4-BE49-F238E27FC236}">
                  <a16:creationId xmlns:a16="http://schemas.microsoft.com/office/drawing/2014/main" id="{5EB73421-560B-47FC-A120-4B3977F9CF27}"/>
                </a:ext>
              </a:extLst>
            </p:cNvPr>
            <p:cNvSpPr txBox="1"/>
            <p:nvPr/>
          </p:nvSpPr>
          <p:spPr>
            <a:xfrm>
              <a:off x="6142913" y="4531408"/>
              <a:ext cx="586056"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20</a:t>
              </a:r>
            </a:p>
          </p:txBody>
        </p:sp>
        <p:sp>
          <p:nvSpPr>
            <p:cNvPr id="36" name="Textfeld 35">
              <a:extLst>
                <a:ext uri="{FF2B5EF4-FFF2-40B4-BE49-F238E27FC236}">
                  <a16:creationId xmlns:a16="http://schemas.microsoft.com/office/drawing/2014/main" id="{2CD8A0AC-168D-4523-975F-81C95DF2867D}"/>
                </a:ext>
              </a:extLst>
            </p:cNvPr>
            <p:cNvSpPr txBox="1"/>
            <p:nvPr/>
          </p:nvSpPr>
          <p:spPr>
            <a:xfrm>
              <a:off x="6177476" y="4182648"/>
              <a:ext cx="586056"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40</a:t>
              </a:r>
            </a:p>
          </p:txBody>
        </p:sp>
        <p:sp>
          <p:nvSpPr>
            <p:cNvPr id="79" name="Textfeld 78">
              <a:extLst>
                <a:ext uri="{FF2B5EF4-FFF2-40B4-BE49-F238E27FC236}">
                  <a16:creationId xmlns:a16="http://schemas.microsoft.com/office/drawing/2014/main" id="{945E1036-9420-463B-B7CB-20080D78A5AD}"/>
                </a:ext>
              </a:extLst>
            </p:cNvPr>
            <p:cNvSpPr txBox="1"/>
            <p:nvPr/>
          </p:nvSpPr>
          <p:spPr>
            <a:xfrm>
              <a:off x="6163125" y="3792732"/>
              <a:ext cx="586056"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60</a:t>
              </a:r>
            </a:p>
          </p:txBody>
        </p:sp>
        <p:sp>
          <p:nvSpPr>
            <p:cNvPr id="80" name="Textfeld 79">
              <a:extLst>
                <a:ext uri="{FF2B5EF4-FFF2-40B4-BE49-F238E27FC236}">
                  <a16:creationId xmlns:a16="http://schemas.microsoft.com/office/drawing/2014/main" id="{98D5D6EE-8E2B-4802-BF38-7175882238E3}"/>
                </a:ext>
              </a:extLst>
            </p:cNvPr>
            <p:cNvSpPr txBox="1"/>
            <p:nvPr/>
          </p:nvSpPr>
          <p:spPr>
            <a:xfrm>
              <a:off x="6171184" y="3430948"/>
              <a:ext cx="586056"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80</a:t>
              </a:r>
            </a:p>
          </p:txBody>
        </p:sp>
        <p:sp>
          <p:nvSpPr>
            <p:cNvPr id="83" name="Textfeld 82">
              <a:extLst>
                <a:ext uri="{FF2B5EF4-FFF2-40B4-BE49-F238E27FC236}">
                  <a16:creationId xmlns:a16="http://schemas.microsoft.com/office/drawing/2014/main" id="{C219742A-3F9C-43AA-8959-666621931086}"/>
                </a:ext>
              </a:extLst>
            </p:cNvPr>
            <p:cNvSpPr txBox="1"/>
            <p:nvPr/>
          </p:nvSpPr>
          <p:spPr>
            <a:xfrm>
              <a:off x="6157179" y="3054789"/>
              <a:ext cx="663000"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100</a:t>
              </a:r>
            </a:p>
          </p:txBody>
        </p:sp>
        <p:sp>
          <p:nvSpPr>
            <p:cNvPr id="85" name="Textfeld 84">
              <a:extLst>
                <a:ext uri="{FF2B5EF4-FFF2-40B4-BE49-F238E27FC236}">
                  <a16:creationId xmlns:a16="http://schemas.microsoft.com/office/drawing/2014/main" id="{26A14164-355F-4916-B6F6-26B05F498E79}"/>
                </a:ext>
              </a:extLst>
            </p:cNvPr>
            <p:cNvSpPr txBox="1"/>
            <p:nvPr/>
          </p:nvSpPr>
          <p:spPr>
            <a:xfrm>
              <a:off x="6158670" y="2707063"/>
              <a:ext cx="663000"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120</a:t>
              </a:r>
            </a:p>
          </p:txBody>
        </p:sp>
        <p:sp>
          <p:nvSpPr>
            <p:cNvPr id="87" name="Textfeld 86">
              <a:extLst>
                <a:ext uri="{FF2B5EF4-FFF2-40B4-BE49-F238E27FC236}">
                  <a16:creationId xmlns:a16="http://schemas.microsoft.com/office/drawing/2014/main" id="{2802C7E8-F362-4010-8529-71B01E3DD414}"/>
                </a:ext>
              </a:extLst>
            </p:cNvPr>
            <p:cNvSpPr txBox="1"/>
            <p:nvPr/>
          </p:nvSpPr>
          <p:spPr>
            <a:xfrm>
              <a:off x="6168186" y="2301255"/>
              <a:ext cx="662999"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140</a:t>
              </a:r>
            </a:p>
          </p:txBody>
        </p:sp>
        <p:sp>
          <p:nvSpPr>
            <p:cNvPr id="88" name="Textfeld 87">
              <a:extLst>
                <a:ext uri="{FF2B5EF4-FFF2-40B4-BE49-F238E27FC236}">
                  <a16:creationId xmlns:a16="http://schemas.microsoft.com/office/drawing/2014/main" id="{13308211-B451-4874-ABAF-BA0FCEC09725}"/>
                </a:ext>
              </a:extLst>
            </p:cNvPr>
            <p:cNvSpPr txBox="1"/>
            <p:nvPr/>
          </p:nvSpPr>
          <p:spPr>
            <a:xfrm>
              <a:off x="6157900" y="1984502"/>
              <a:ext cx="662999"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160</a:t>
              </a:r>
            </a:p>
          </p:txBody>
        </p:sp>
        <p:sp>
          <p:nvSpPr>
            <p:cNvPr id="89" name="Textfeld 88">
              <a:extLst>
                <a:ext uri="{FF2B5EF4-FFF2-40B4-BE49-F238E27FC236}">
                  <a16:creationId xmlns:a16="http://schemas.microsoft.com/office/drawing/2014/main" id="{C397F635-33A1-4C82-9303-98F74F3D84EE}"/>
                </a:ext>
              </a:extLst>
            </p:cNvPr>
            <p:cNvSpPr txBox="1"/>
            <p:nvPr/>
          </p:nvSpPr>
          <p:spPr>
            <a:xfrm>
              <a:off x="6171184" y="1625923"/>
              <a:ext cx="662999"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180</a:t>
              </a:r>
            </a:p>
          </p:txBody>
        </p:sp>
        <p:sp>
          <p:nvSpPr>
            <p:cNvPr id="90" name="Textfeld 89">
              <a:extLst>
                <a:ext uri="{FF2B5EF4-FFF2-40B4-BE49-F238E27FC236}">
                  <a16:creationId xmlns:a16="http://schemas.microsoft.com/office/drawing/2014/main" id="{2F4873E1-A922-4F5E-98A0-73E231482EB1}"/>
                </a:ext>
              </a:extLst>
            </p:cNvPr>
            <p:cNvSpPr txBox="1"/>
            <p:nvPr/>
          </p:nvSpPr>
          <p:spPr>
            <a:xfrm>
              <a:off x="6177476" y="1248146"/>
              <a:ext cx="662999"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200</a:t>
              </a:r>
            </a:p>
          </p:txBody>
        </p:sp>
        <p:sp>
          <p:nvSpPr>
            <p:cNvPr id="91" name="Textfeld 90">
              <a:extLst>
                <a:ext uri="{FF2B5EF4-FFF2-40B4-BE49-F238E27FC236}">
                  <a16:creationId xmlns:a16="http://schemas.microsoft.com/office/drawing/2014/main" id="{A1499DA2-9305-4131-AAA6-E6F45B8B484F}"/>
                </a:ext>
              </a:extLst>
            </p:cNvPr>
            <p:cNvSpPr txBox="1"/>
            <p:nvPr/>
          </p:nvSpPr>
          <p:spPr>
            <a:xfrm>
              <a:off x="6169952" y="900810"/>
              <a:ext cx="662999" cy="451405"/>
            </a:xfrm>
            <a:prstGeom prst="rect">
              <a:avLst/>
            </a:prstGeom>
            <a:noFill/>
          </p:spPr>
          <p:txBody>
            <a:bodyPr wrap="none" rtlCol="0">
              <a:spAutoFit/>
            </a:bodyPr>
            <a:lstStyle/>
            <a:p>
              <a:pPr marL="0" marR="0" lvl="0" indent="0"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220</a:t>
              </a:r>
            </a:p>
          </p:txBody>
        </p:sp>
      </p:grpSp>
      <p:grpSp>
        <p:nvGrpSpPr>
          <p:cNvPr id="43" name="Gruppieren 42">
            <a:extLst>
              <a:ext uri="{FF2B5EF4-FFF2-40B4-BE49-F238E27FC236}">
                <a16:creationId xmlns:a16="http://schemas.microsoft.com/office/drawing/2014/main" id="{8184B8BA-D608-4BBF-B40C-CBBB8ADF3F65}"/>
              </a:ext>
            </a:extLst>
          </p:cNvPr>
          <p:cNvGrpSpPr/>
          <p:nvPr/>
        </p:nvGrpSpPr>
        <p:grpSpPr>
          <a:xfrm>
            <a:off x="908229" y="3438173"/>
            <a:ext cx="415853" cy="1672683"/>
            <a:chOff x="1298643" y="3429725"/>
            <a:chExt cx="554474" cy="2230244"/>
          </a:xfrm>
        </p:grpSpPr>
        <p:sp>
          <p:nvSpPr>
            <p:cNvPr id="39" name="Textfeld 38">
              <a:extLst>
                <a:ext uri="{FF2B5EF4-FFF2-40B4-BE49-F238E27FC236}">
                  <a16:creationId xmlns:a16="http://schemas.microsoft.com/office/drawing/2014/main" id="{2F53ABEC-0839-4BB3-A020-F61F91439A1D}"/>
                </a:ext>
              </a:extLst>
            </p:cNvPr>
            <p:cNvSpPr txBox="1"/>
            <p:nvPr/>
          </p:nvSpPr>
          <p:spPr>
            <a:xfrm>
              <a:off x="1316977" y="4488256"/>
              <a:ext cx="524077"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a:t>
              </a:r>
            </a:p>
          </p:txBody>
        </p:sp>
        <p:sp>
          <p:nvSpPr>
            <p:cNvPr id="40" name="Textfeld 39">
              <a:extLst>
                <a:ext uri="{FF2B5EF4-FFF2-40B4-BE49-F238E27FC236}">
                  <a16:creationId xmlns:a16="http://schemas.microsoft.com/office/drawing/2014/main" id="{C1D11C4B-DFBB-4A76-ADB9-FA8C96845FA1}"/>
                </a:ext>
              </a:extLst>
            </p:cNvPr>
            <p:cNvSpPr txBox="1"/>
            <p:nvPr/>
          </p:nvSpPr>
          <p:spPr>
            <a:xfrm>
              <a:off x="1309089" y="4101832"/>
              <a:ext cx="524077"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20</a:t>
              </a:r>
            </a:p>
          </p:txBody>
        </p:sp>
        <p:sp>
          <p:nvSpPr>
            <p:cNvPr id="94" name="Textfeld 93">
              <a:extLst>
                <a:ext uri="{FF2B5EF4-FFF2-40B4-BE49-F238E27FC236}">
                  <a16:creationId xmlns:a16="http://schemas.microsoft.com/office/drawing/2014/main" id="{E1117D31-2493-40D7-8B0D-88BD4F6F9691}"/>
                </a:ext>
              </a:extLst>
            </p:cNvPr>
            <p:cNvSpPr txBox="1"/>
            <p:nvPr/>
          </p:nvSpPr>
          <p:spPr>
            <a:xfrm>
              <a:off x="1329040" y="3811869"/>
              <a:ext cx="524077"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30</a:t>
              </a:r>
            </a:p>
          </p:txBody>
        </p:sp>
        <p:sp>
          <p:nvSpPr>
            <p:cNvPr id="95" name="Textfeld 94">
              <a:extLst>
                <a:ext uri="{FF2B5EF4-FFF2-40B4-BE49-F238E27FC236}">
                  <a16:creationId xmlns:a16="http://schemas.microsoft.com/office/drawing/2014/main" id="{F5195940-CF8A-4027-A8E7-0DE178ADF5F0}"/>
                </a:ext>
              </a:extLst>
            </p:cNvPr>
            <p:cNvSpPr txBox="1"/>
            <p:nvPr/>
          </p:nvSpPr>
          <p:spPr>
            <a:xfrm>
              <a:off x="1415116" y="4846979"/>
              <a:ext cx="385151"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0</a:t>
              </a:r>
            </a:p>
          </p:txBody>
        </p:sp>
        <p:sp>
          <p:nvSpPr>
            <p:cNvPr id="96" name="Textfeld 95">
              <a:extLst>
                <a:ext uri="{FF2B5EF4-FFF2-40B4-BE49-F238E27FC236}">
                  <a16:creationId xmlns:a16="http://schemas.microsoft.com/office/drawing/2014/main" id="{8D5AC50A-BCE3-4852-B574-CF553EB9BCF2}"/>
                </a:ext>
              </a:extLst>
            </p:cNvPr>
            <p:cNvSpPr txBox="1"/>
            <p:nvPr/>
          </p:nvSpPr>
          <p:spPr>
            <a:xfrm>
              <a:off x="1316976" y="5208564"/>
              <a:ext cx="524078"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10</a:t>
              </a:r>
            </a:p>
          </p:txBody>
        </p:sp>
        <p:sp>
          <p:nvSpPr>
            <p:cNvPr id="97" name="Textfeld 96">
              <a:extLst>
                <a:ext uri="{FF2B5EF4-FFF2-40B4-BE49-F238E27FC236}">
                  <a16:creationId xmlns:a16="http://schemas.microsoft.com/office/drawing/2014/main" id="{6C2543B1-CE41-4459-BA52-5494120CDA06}"/>
                </a:ext>
              </a:extLst>
            </p:cNvPr>
            <p:cNvSpPr txBox="1"/>
            <p:nvPr/>
          </p:nvSpPr>
          <p:spPr>
            <a:xfrm>
              <a:off x="1298643" y="3429725"/>
              <a:ext cx="524077" cy="45140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40</a:t>
              </a:r>
            </a:p>
          </p:txBody>
        </p:sp>
      </p:grpSp>
      <p:sp>
        <p:nvSpPr>
          <p:cNvPr id="46" name="Rechteck 45">
            <a:extLst>
              <a:ext uri="{FF2B5EF4-FFF2-40B4-BE49-F238E27FC236}">
                <a16:creationId xmlns:a16="http://schemas.microsoft.com/office/drawing/2014/main" id="{1E6493EB-BE5B-4815-BC70-A7C2EDD6E298}"/>
              </a:ext>
            </a:extLst>
          </p:cNvPr>
          <p:cNvSpPr/>
          <p:nvPr/>
        </p:nvSpPr>
        <p:spPr>
          <a:xfrm>
            <a:off x="1409011" y="4605702"/>
            <a:ext cx="162000" cy="36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Textfeld 47">
            <a:extLst>
              <a:ext uri="{FF2B5EF4-FFF2-40B4-BE49-F238E27FC236}">
                <a16:creationId xmlns:a16="http://schemas.microsoft.com/office/drawing/2014/main" id="{1586457A-AB75-4B88-B6B7-788149129155}"/>
              </a:ext>
            </a:extLst>
          </p:cNvPr>
          <p:cNvSpPr txBox="1"/>
          <p:nvPr/>
        </p:nvSpPr>
        <p:spPr>
          <a:xfrm>
            <a:off x="5061561" y="1316928"/>
            <a:ext cx="4179542" cy="1323439"/>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sng"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Beachte:</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Das Verhältnis von Temperatur zum</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Niederschlag muss </a:t>
            </a:r>
            <a:r>
              <a:rPr kumimoji="0" lang="de-DE" sz="1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 : 2 </a:t>
            </a: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betragen)</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(z. B. 10°C  auf der y1 Achse entsprechen 20mm</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Niederschlag auf der y2 Achse! </a:t>
            </a:r>
          </a:p>
        </p:txBody>
      </p:sp>
      <p:sp>
        <p:nvSpPr>
          <p:cNvPr id="44" name="Textfeld 43">
            <a:extLst>
              <a:ext uri="{FF2B5EF4-FFF2-40B4-BE49-F238E27FC236}">
                <a16:creationId xmlns:a16="http://schemas.microsoft.com/office/drawing/2014/main" id="{B80946FD-0D7D-4801-A0C9-101493EDE225}"/>
              </a:ext>
            </a:extLst>
          </p:cNvPr>
          <p:cNvSpPr txBox="1"/>
          <p:nvPr/>
        </p:nvSpPr>
        <p:spPr>
          <a:xfrm>
            <a:off x="5060639" y="2556328"/>
            <a:ext cx="4221861" cy="338554"/>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Die Breite der Niederschlagssäule beträgt </a:t>
            </a:r>
            <a:r>
              <a:rPr kumimoji="0" lang="de-DE" sz="1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6mm</a:t>
            </a: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p:txBody>
      </p:sp>
      <p:sp>
        <p:nvSpPr>
          <p:cNvPr id="49" name="Textfeld 48">
            <a:extLst>
              <a:ext uri="{FF2B5EF4-FFF2-40B4-BE49-F238E27FC236}">
                <a16:creationId xmlns:a16="http://schemas.microsoft.com/office/drawing/2014/main" id="{627A63B9-3044-461F-9564-E17C4570011D}"/>
              </a:ext>
            </a:extLst>
          </p:cNvPr>
          <p:cNvSpPr txBox="1"/>
          <p:nvPr/>
        </p:nvSpPr>
        <p:spPr>
          <a:xfrm>
            <a:off x="5083488" y="2871330"/>
            <a:ext cx="3969315" cy="1323439"/>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Humide (feuchte) Monate </a:t>
            </a: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bedeutet:</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die Niederschlagssäule überragt die Temperaturkurve.</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Der Niederschlag ist größer als die Verdunstung.</a:t>
            </a:r>
          </a:p>
        </p:txBody>
      </p:sp>
      <p:sp>
        <p:nvSpPr>
          <p:cNvPr id="50" name="Textfeld 49">
            <a:extLst>
              <a:ext uri="{FF2B5EF4-FFF2-40B4-BE49-F238E27FC236}">
                <a16:creationId xmlns:a16="http://schemas.microsoft.com/office/drawing/2014/main" id="{A8E5A9B2-091B-4FEE-88FE-387A743D7DEC}"/>
              </a:ext>
            </a:extLst>
          </p:cNvPr>
          <p:cNvSpPr txBox="1"/>
          <p:nvPr/>
        </p:nvSpPr>
        <p:spPr>
          <a:xfrm>
            <a:off x="5097888" y="4162739"/>
            <a:ext cx="3977764" cy="1323439"/>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Aride (trockene) Monate </a:t>
            </a: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bedeutet:</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Die Temperaturkurve überragt die Niederschlagssäule.</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de-DE" sz="1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Die Verdunstung ist größer als der Niederschlag.</a:t>
            </a:r>
          </a:p>
        </p:txBody>
      </p:sp>
      <p:grpSp>
        <p:nvGrpSpPr>
          <p:cNvPr id="74" name="Gruppieren 73">
            <a:extLst>
              <a:ext uri="{FF2B5EF4-FFF2-40B4-BE49-F238E27FC236}">
                <a16:creationId xmlns:a16="http://schemas.microsoft.com/office/drawing/2014/main" id="{34D1C54D-8279-4192-A8C2-C0C95D677DC6}"/>
              </a:ext>
            </a:extLst>
          </p:cNvPr>
          <p:cNvGrpSpPr/>
          <p:nvPr/>
        </p:nvGrpSpPr>
        <p:grpSpPr>
          <a:xfrm>
            <a:off x="140662" y="0"/>
            <a:ext cx="538930" cy="1229576"/>
            <a:chOff x="140662" y="0"/>
            <a:chExt cx="538930" cy="1229576"/>
          </a:xfrm>
        </p:grpSpPr>
        <p:cxnSp>
          <p:nvCxnSpPr>
            <p:cNvPr id="53" name="Gerade Verbindung mit Pfeil 52">
              <a:extLst>
                <a:ext uri="{FF2B5EF4-FFF2-40B4-BE49-F238E27FC236}">
                  <a16:creationId xmlns:a16="http://schemas.microsoft.com/office/drawing/2014/main" id="{593AE317-585D-4367-8182-3F04C4A25D5F}"/>
                </a:ext>
              </a:extLst>
            </p:cNvPr>
            <p:cNvCxnSpPr/>
            <p:nvPr/>
          </p:nvCxnSpPr>
          <p:spPr>
            <a:xfrm flipV="1">
              <a:off x="410127" y="0"/>
              <a:ext cx="0" cy="52038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2" name="Gerade Verbindung mit Pfeil 71">
              <a:extLst>
                <a:ext uri="{FF2B5EF4-FFF2-40B4-BE49-F238E27FC236}">
                  <a16:creationId xmlns:a16="http://schemas.microsoft.com/office/drawing/2014/main" id="{55CF5908-F812-4C88-80FE-49010066B881}"/>
                </a:ext>
              </a:extLst>
            </p:cNvPr>
            <p:cNvCxnSpPr/>
            <p:nvPr/>
          </p:nvCxnSpPr>
          <p:spPr>
            <a:xfrm>
              <a:off x="410127" y="705046"/>
              <a:ext cx="0" cy="52453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3" name="Textfeld 72">
              <a:extLst>
                <a:ext uri="{FF2B5EF4-FFF2-40B4-BE49-F238E27FC236}">
                  <a16:creationId xmlns:a16="http://schemas.microsoft.com/office/drawing/2014/main" id="{129712E1-D762-41FE-87E6-19C3199C3D43}"/>
                </a:ext>
              </a:extLst>
            </p:cNvPr>
            <p:cNvSpPr txBox="1"/>
            <p:nvPr/>
          </p:nvSpPr>
          <p:spPr>
            <a:xfrm>
              <a:off x="140662" y="439917"/>
              <a:ext cx="538930"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4cm</a:t>
              </a:r>
            </a:p>
          </p:txBody>
        </p:sp>
      </p:grpSp>
      <p:sp>
        <p:nvSpPr>
          <p:cNvPr id="51" name="Textfeld 50">
            <a:extLst>
              <a:ext uri="{FF2B5EF4-FFF2-40B4-BE49-F238E27FC236}">
                <a16:creationId xmlns:a16="http://schemas.microsoft.com/office/drawing/2014/main" id="{543FEED7-F2A7-451B-8558-5FE13273574B}"/>
              </a:ext>
            </a:extLst>
          </p:cNvPr>
          <p:cNvSpPr txBox="1"/>
          <p:nvPr/>
        </p:nvSpPr>
        <p:spPr>
          <a:xfrm rot="3099867">
            <a:off x="4475688" y="5512292"/>
            <a:ext cx="486030" cy="2308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JT/JN</a:t>
            </a:r>
          </a:p>
        </p:txBody>
      </p:sp>
      <p:grpSp>
        <p:nvGrpSpPr>
          <p:cNvPr id="77" name="Gruppieren 76">
            <a:extLst>
              <a:ext uri="{FF2B5EF4-FFF2-40B4-BE49-F238E27FC236}">
                <a16:creationId xmlns:a16="http://schemas.microsoft.com/office/drawing/2014/main" id="{7B257B00-A508-4062-ADD7-C19214313C0B}"/>
              </a:ext>
            </a:extLst>
          </p:cNvPr>
          <p:cNvGrpSpPr/>
          <p:nvPr/>
        </p:nvGrpSpPr>
        <p:grpSpPr>
          <a:xfrm>
            <a:off x="1682412" y="3812896"/>
            <a:ext cx="2837452" cy="995063"/>
            <a:chOff x="1682412" y="3812896"/>
            <a:chExt cx="2837452" cy="995063"/>
          </a:xfrm>
        </p:grpSpPr>
        <p:sp>
          <p:nvSpPr>
            <p:cNvPr id="135" name="Multiplikationszeichen 134">
              <a:extLst>
                <a:ext uri="{FF2B5EF4-FFF2-40B4-BE49-F238E27FC236}">
                  <a16:creationId xmlns:a16="http://schemas.microsoft.com/office/drawing/2014/main" id="{FA55627E-096D-4C29-8032-CBAAF6AEAF3E}"/>
                </a:ext>
              </a:extLst>
            </p:cNvPr>
            <p:cNvSpPr/>
            <p:nvPr/>
          </p:nvSpPr>
          <p:spPr>
            <a:xfrm>
              <a:off x="1682412" y="4655098"/>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6" name="Multiplikationszeichen 135">
              <a:extLst>
                <a:ext uri="{FF2B5EF4-FFF2-40B4-BE49-F238E27FC236}">
                  <a16:creationId xmlns:a16="http://schemas.microsoft.com/office/drawing/2014/main" id="{FF446C2F-3267-41EE-B011-FF40A39C5E3A}"/>
                </a:ext>
              </a:extLst>
            </p:cNvPr>
            <p:cNvSpPr/>
            <p:nvPr/>
          </p:nvSpPr>
          <p:spPr>
            <a:xfrm>
              <a:off x="1946326" y="4445977"/>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7" name="Multiplikationszeichen 136">
              <a:extLst>
                <a:ext uri="{FF2B5EF4-FFF2-40B4-BE49-F238E27FC236}">
                  <a16:creationId xmlns:a16="http://schemas.microsoft.com/office/drawing/2014/main" id="{6BA2B988-DBA1-47BC-B17E-CAC8F4B150B9}"/>
                </a:ext>
              </a:extLst>
            </p:cNvPr>
            <p:cNvSpPr/>
            <p:nvPr/>
          </p:nvSpPr>
          <p:spPr>
            <a:xfrm>
              <a:off x="2216665" y="4274773"/>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8" name="Multiplikationszeichen 137">
              <a:extLst>
                <a:ext uri="{FF2B5EF4-FFF2-40B4-BE49-F238E27FC236}">
                  <a16:creationId xmlns:a16="http://schemas.microsoft.com/office/drawing/2014/main" id="{7FC6785E-4768-4547-BA76-88BC2265032C}"/>
                </a:ext>
              </a:extLst>
            </p:cNvPr>
            <p:cNvSpPr/>
            <p:nvPr/>
          </p:nvSpPr>
          <p:spPr>
            <a:xfrm>
              <a:off x="2491650" y="3971709"/>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9" name="Multiplikationszeichen 138">
              <a:extLst>
                <a:ext uri="{FF2B5EF4-FFF2-40B4-BE49-F238E27FC236}">
                  <a16:creationId xmlns:a16="http://schemas.microsoft.com/office/drawing/2014/main" id="{EDB8B9E2-DA63-4F8B-A1E1-D65A01D29B0B}"/>
                </a:ext>
              </a:extLst>
            </p:cNvPr>
            <p:cNvSpPr/>
            <p:nvPr/>
          </p:nvSpPr>
          <p:spPr>
            <a:xfrm>
              <a:off x="2766213" y="3903745"/>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0" name="Multiplikationszeichen 139">
              <a:extLst>
                <a:ext uri="{FF2B5EF4-FFF2-40B4-BE49-F238E27FC236}">
                  <a16:creationId xmlns:a16="http://schemas.microsoft.com/office/drawing/2014/main" id="{FAA2AF2D-282A-429F-BAF3-8D4FBA52B0B3}"/>
                </a:ext>
              </a:extLst>
            </p:cNvPr>
            <p:cNvSpPr/>
            <p:nvPr/>
          </p:nvSpPr>
          <p:spPr>
            <a:xfrm>
              <a:off x="3021002" y="3812896"/>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1" name="Multiplikationszeichen 140">
              <a:extLst>
                <a:ext uri="{FF2B5EF4-FFF2-40B4-BE49-F238E27FC236}">
                  <a16:creationId xmlns:a16="http://schemas.microsoft.com/office/drawing/2014/main" id="{08BFF4C7-6DD4-4E75-BEFC-CD5AD67608BF}"/>
                </a:ext>
              </a:extLst>
            </p:cNvPr>
            <p:cNvSpPr/>
            <p:nvPr/>
          </p:nvSpPr>
          <p:spPr>
            <a:xfrm>
              <a:off x="3300042" y="3906964"/>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2" name="Multiplikationszeichen 141">
              <a:extLst>
                <a:ext uri="{FF2B5EF4-FFF2-40B4-BE49-F238E27FC236}">
                  <a16:creationId xmlns:a16="http://schemas.microsoft.com/office/drawing/2014/main" id="{C2029FB7-5019-465B-A64E-5EFFA79E3127}"/>
                </a:ext>
              </a:extLst>
            </p:cNvPr>
            <p:cNvSpPr/>
            <p:nvPr/>
          </p:nvSpPr>
          <p:spPr>
            <a:xfrm>
              <a:off x="3572383" y="4005576"/>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 name="Multiplikationszeichen 142">
              <a:extLst>
                <a:ext uri="{FF2B5EF4-FFF2-40B4-BE49-F238E27FC236}">
                  <a16:creationId xmlns:a16="http://schemas.microsoft.com/office/drawing/2014/main" id="{7DC699CB-BF44-4C53-BCEB-7106F647E8F1}"/>
                </a:ext>
              </a:extLst>
            </p:cNvPr>
            <p:cNvSpPr/>
            <p:nvPr/>
          </p:nvSpPr>
          <p:spPr>
            <a:xfrm>
              <a:off x="3824500" y="4268661"/>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4" name="Multiplikationszeichen 143">
              <a:extLst>
                <a:ext uri="{FF2B5EF4-FFF2-40B4-BE49-F238E27FC236}">
                  <a16:creationId xmlns:a16="http://schemas.microsoft.com/office/drawing/2014/main" id="{6AFBCDAF-0EA2-4600-A0C7-6AEDBCF48FF4}"/>
                </a:ext>
              </a:extLst>
            </p:cNvPr>
            <p:cNvSpPr/>
            <p:nvPr/>
          </p:nvSpPr>
          <p:spPr>
            <a:xfrm>
              <a:off x="4105641" y="4462642"/>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5" name="Multiplikationszeichen 144">
              <a:extLst>
                <a:ext uri="{FF2B5EF4-FFF2-40B4-BE49-F238E27FC236}">
                  <a16:creationId xmlns:a16="http://schemas.microsoft.com/office/drawing/2014/main" id="{D229A4EC-1ED8-4C50-8837-B2B1B5B4D7D1}"/>
                </a:ext>
              </a:extLst>
            </p:cNvPr>
            <p:cNvSpPr/>
            <p:nvPr/>
          </p:nvSpPr>
          <p:spPr>
            <a:xfrm>
              <a:off x="4367003" y="4641075"/>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 name="Multiplikationszeichen 1">
            <a:extLst>
              <a:ext uri="{FF2B5EF4-FFF2-40B4-BE49-F238E27FC236}">
                <a16:creationId xmlns:a16="http://schemas.microsoft.com/office/drawing/2014/main" id="{F4DAEECB-B594-4AA9-8973-410C66E3B35B}"/>
              </a:ext>
            </a:extLst>
          </p:cNvPr>
          <p:cNvSpPr/>
          <p:nvPr/>
        </p:nvSpPr>
        <p:spPr>
          <a:xfrm>
            <a:off x="1421513" y="4688254"/>
            <a:ext cx="152861" cy="152861"/>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de-DE"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5" name="Freihandform: Form 74">
            <a:extLst>
              <a:ext uri="{FF2B5EF4-FFF2-40B4-BE49-F238E27FC236}">
                <a16:creationId xmlns:a16="http://schemas.microsoft.com/office/drawing/2014/main" id="{012EAF6E-BDC7-4D54-8E47-7D4527946D34}"/>
              </a:ext>
            </a:extLst>
          </p:cNvPr>
          <p:cNvSpPr/>
          <p:nvPr/>
        </p:nvSpPr>
        <p:spPr>
          <a:xfrm>
            <a:off x="1485172" y="3876956"/>
            <a:ext cx="2937934" cy="863600"/>
          </a:xfrm>
          <a:custGeom>
            <a:avLst/>
            <a:gdLst>
              <a:gd name="connsiteX0" fmla="*/ 0 w 2937934"/>
              <a:gd name="connsiteY0" fmla="*/ 863600 h 863600"/>
              <a:gd name="connsiteX1" fmla="*/ 50800 w 2937934"/>
              <a:gd name="connsiteY1" fmla="*/ 855134 h 863600"/>
              <a:gd name="connsiteX2" fmla="*/ 203200 w 2937934"/>
              <a:gd name="connsiteY2" fmla="*/ 846667 h 863600"/>
              <a:gd name="connsiteX3" fmla="*/ 254000 w 2937934"/>
              <a:gd name="connsiteY3" fmla="*/ 829734 h 863600"/>
              <a:gd name="connsiteX4" fmla="*/ 270934 w 2937934"/>
              <a:gd name="connsiteY4" fmla="*/ 812800 h 863600"/>
              <a:gd name="connsiteX5" fmla="*/ 321734 w 2937934"/>
              <a:gd name="connsiteY5" fmla="*/ 795867 h 863600"/>
              <a:gd name="connsiteX6" fmla="*/ 397934 w 2937934"/>
              <a:gd name="connsiteY6" fmla="*/ 753534 h 863600"/>
              <a:gd name="connsiteX7" fmla="*/ 423334 w 2937934"/>
              <a:gd name="connsiteY7" fmla="*/ 711200 h 863600"/>
              <a:gd name="connsiteX8" fmla="*/ 448734 w 2937934"/>
              <a:gd name="connsiteY8" fmla="*/ 685800 h 863600"/>
              <a:gd name="connsiteX9" fmla="*/ 465667 w 2937934"/>
              <a:gd name="connsiteY9" fmla="*/ 660400 h 863600"/>
              <a:gd name="connsiteX10" fmla="*/ 516467 w 2937934"/>
              <a:gd name="connsiteY10" fmla="*/ 626534 h 863600"/>
              <a:gd name="connsiteX11" fmla="*/ 575734 w 2937934"/>
              <a:gd name="connsiteY11" fmla="*/ 575734 h 863600"/>
              <a:gd name="connsiteX12" fmla="*/ 618067 w 2937934"/>
              <a:gd name="connsiteY12" fmla="*/ 541867 h 863600"/>
              <a:gd name="connsiteX13" fmla="*/ 668867 w 2937934"/>
              <a:gd name="connsiteY13" fmla="*/ 524934 h 863600"/>
              <a:gd name="connsiteX14" fmla="*/ 694267 w 2937934"/>
              <a:gd name="connsiteY14" fmla="*/ 516467 h 863600"/>
              <a:gd name="connsiteX15" fmla="*/ 719667 w 2937934"/>
              <a:gd name="connsiteY15" fmla="*/ 508000 h 863600"/>
              <a:gd name="connsiteX16" fmla="*/ 778934 w 2937934"/>
              <a:gd name="connsiteY16" fmla="*/ 491067 h 863600"/>
              <a:gd name="connsiteX17" fmla="*/ 787400 w 2937934"/>
              <a:gd name="connsiteY17" fmla="*/ 465667 h 863600"/>
              <a:gd name="connsiteX18" fmla="*/ 838200 w 2937934"/>
              <a:gd name="connsiteY18" fmla="*/ 440267 h 863600"/>
              <a:gd name="connsiteX19" fmla="*/ 897467 w 2937934"/>
              <a:gd name="connsiteY19" fmla="*/ 397934 h 863600"/>
              <a:gd name="connsiteX20" fmla="*/ 931334 w 2937934"/>
              <a:gd name="connsiteY20" fmla="*/ 355600 h 863600"/>
              <a:gd name="connsiteX21" fmla="*/ 948267 w 2937934"/>
              <a:gd name="connsiteY21" fmla="*/ 330200 h 863600"/>
              <a:gd name="connsiteX22" fmla="*/ 973667 w 2937934"/>
              <a:gd name="connsiteY22" fmla="*/ 313267 h 863600"/>
              <a:gd name="connsiteX23" fmla="*/ 1007534 w 2937934"/>
              <a:gd name="connsiteY23" fmla="*/ 245534 h 863600"/>
              <a:gd name="connsiteX24" fmla="*/ 1032934 w 2937934"/>
              <a:gd name="connsiteY24" fmla="*/ 203200 h 863600"/>
              <a:gd name="connsiteX25" fmla="*/ 1159934 w 2937934"/>
              <a:gd name="connsiteY25" fmla="*/ 143934 h 863600"/>
              <a:gd name="connsiteX26" fmla="*/ 1227667 w 2937934"/>
              <a:gd name="connsiteY26" fmla="*/ 127000 h 863600"/>
              <a:gd name="connsiteX27" fmla="*/ 1312334 w 2937934"/>
              <a:gd name="connsiteY27" fmla="*/ 110067 h 863600"/>
              <a:gd name="connsiteX28" fmla="*/ 1363134 w 2937934"/>
              <a:gd name="connsiteY28" fmla="*/ 93134 h 863600"/>
              <a:gd name="connsiteX29" fmla="*/ 1388534 w 2937934"/>
              <a:gd name="connsiteY29" fmla="*/ 76200 h 863600"/>
              <a:gd name="connsiteX30" fmla="*/ 1473200 w 2937934"/>
              <a:gd name="connsiteY30" fmla="*/ 50800 h 863600"/>
              <a:gd name="connsiteX31" fmla="*/ 1498600 w 2937934"/>
              <a:gd name="connsiteY31" fmla="*/ 42334 h 863600"/>
              <a:gd name="connsiteX32" fmla="*/ 1515534 w 2937934"/>
              <a:gd name="connsiteY32" fmla="*/ 25400 h 863600"/>
              <a:gd name="connsiteX33" fmla="*/ 1600200 w 2937934"/>
              <a:gd name="connsiteY33" fmla="*/ 0 h 863600"/>
              <a:gd name="connsiteX34" fmla="*/ 1769534 w 2937934"/>
              <a:gd name="connsiteY34" fmla="*/ 8467 h 863600"/>
              <a:gd name="connsiteX35" fmla="*/ 1794934 w 2937934"/>
              <a:gd name="connsiteY35" fmla="*/ 25400 h 863600"/>
              <a:gd name="connsiteX36" fmla="*/ 1828800 w 2937934"/>
              <a:gd name="connsiteY36" fmla="*/ 33867 h 863600"/>
              <a:gd name="connsiteX37" fmla="*/ 1845734 w 2937934"/>
              <a:gd name="connsiteY37" fmla="*/ 50800 h 863600"/>
              <a:gd name="connsiteX38" fmla="*/ 1871134 w 2937934"/>
              <a:gd name="connsiteY38" fmla="*/ 59267 h 863600"/>
              <a:gd name="connsiteX39" fmla="*/ 1888067 w 2937934"/>
              <a:gd name="connsiteY39" fmla="*/ 84667 h 863600"/>
              <a:gd name="connsiteX40" fmla="*/ 1913467 w 2937934"/>
              <a:gd name="connsiteY40" fmla="*/ 101600 h 863600"/>
              <a:gd name="connsiteX41" fmla="*/ 1947334 w 2937934"/>
              <a:gd name="connsiteY41" fmla="*/ 135467 h 863600"/>
              <a:gd name="connsiteX42" fmla="*/ 1998134 w 2937934"/>
              <a:gd name="connsiteY42" fmla="*/ 160867 h 863600"/>
              <a:gd name="connsiteX43" fmla="*/ 2048934 w 2937934"/>
              <a:gd name="connsiteY43" fmla="*/ 177800 h 863600"/>
              <a:gd name="connsiteX44" fmla="*/ 2074334 w 2937934"/>
              <a:gd name="connsiteY44" fmla="*/ 186267 h 863600"/>
              <a:gd name="connsiteX45" fmla="*/ 2150534 w 2937934"/>
              <a:gd name="connsiteY45" fmla="*/ 194734 h 863600"/>
              <a:gd name="connsiteX46" fmla="*/ 2175934 w 2937934"/>
              <a:gd name="connsiteY46" fmla="*/ 211667 h 863600"/>
              <a:gd name="connsiteX47" fmla="*/ 2226734 w 2937934"/>
              <a:gd name="connsiteY47" fmla="*/ 228600 h 863600"/>
              <a:gd name="connsiteX48" fmla="*/ 2260600 w 2937934"/>
              <a:gd name="connsiteY48" fmla="*/ 270934 h 863600"/>
              <a:gd name="connsiteX49" fmla="*/ 2277534 w 2937934"/>
              <a:gd name="connsiteY49" fmla="*/ 287867 h 863600"/>
              <a:gd name="connsiteX50" fmla="*/ 2294467 w 2937934"/>
              <a:gd name="connsiteY50" fmla="*/ 313267 h 863600"/>
              <a:gd name="connsiteX51" fmla="*/ 2302934 w 2937934"/>
              <a:gd name="connsiteY51" fmla="*/ 338667 h 863600"/>
              <a:gd name="connsiteX52" fmla="*/ 2328334 w 2937934"/>
              <a:gd name="connsiteY52" fmla="*/ 355600 h 863600"/>
              <a:gd name="connsiteX53" fmla="*/ 2336800 w 2937934"/>
              <a:gd name="connsiteY53" fmla="*/ 381000 h 863600"/>
              <a:gd name="connsiteX54" fmla="*/ 2353734 w 2937934"/>
              <a:gd name="connsiteY54" fmla="*/ 397934 h 863600"/>
              <a:gd name="connsiteX55" fmla="*/ 2370667 w 2937934"/>
              <a:gd name="connsiteY55" fmla="*/ 423334 h 863600"/>
              <a:gd name="connsiteX56" fmla="*/ 2379134 w 2937934"/>
              <a:gd name="connsiteY56" fmla="*/ 448734 h 863600"/>
              <a:gd name="connsiteX57" fmla="*/ 2404534 w 2937934"/>
              <a:gd name="connsiteY57" fmla="*/ 474134 h 863600"/>
              <a:gd name="connsiteX58" fmla="*/ 2421467 w 2937934"/>
              <a:gd name="connsiteY58" fmla="*/ 499534 h 863600"/>
              <a:gd name="connsiteX59" fmla="*/ 2472267 w 2937934"/>
              <a:gd name="connsiteY59" fmla="*/ 541867 h 863600"/>
              <a:gd name="connsiteX60" fmla="*/ 2556934 w 2937934"/>
              <a:gd name="connsiteY60" fmla="*/ 567267 h 863600"/>
              <a:gd name="connsiteX61" fmla="*/ 2607734 w 2937934"/>
              <a:gd name="connsiteY61" fmla="*/ 584200 h 863600"/>
              <a:gd name="connsiteX62" fmla="*/ 2658534 w 2937934"/>
              <a:gd name="connsiteY62" fmla="*/ 609600 h 863600"/>
              <a:gd name="connsiteX63" fmla="*/ 2675467 w 2937934"/>
              <a:gd name="connsiteY63" fmla="*/ 626534 h 863600"/>
              <a:gd name="connsiteX64" fmla="*/ 2726267 w 2937934"/>
              <a:gd name="connsiteY64" fmla="*/ 660400 h 863600"/>
              <a:gd name="connsiteX65" fmla="*/ 2760134 w 2937934"/>
              <a:gd name="connsiteY65" fmla="*/ 694267 h 863600"/>
              <a:gd name="connsiteX66" fmla="*/ 2777067 w 2937934"/>
              <a:gd name="connsiteY66" fmla="*/ 719667 h 863600"/>
              <a:gd name="connsiteX67" fmla="*/ 2802467 w 2937934"/>
              <a:gd name="connsiteY67" fmla="*/ 736600 h 863600"/>
              <a:gd name="connsiteX68" fmla="*/ 2819400 w 2937934"/>
              <a:gd name="connsiteY68" fmla="*/ 753534 h 863600"/>
              <a:gd name="connsiteX69" fmla="*/ 2870200 w 2937934"/>
              <a:gd name="connsiteY69" fmla="*/ 770467 h 863600"/>
              <a:gd name="connsiteX70" fmla="*/ 2904067 w 2937934"/>
              <a:gd name="connsiteY70" fmla="*/ 804334 h 863600"/>
              <a:gd name="connsiteX71" fmla="*/ 2937934 w 2937934"/>
              <a:gd name="connsiteY71" fmla="*/ 829734 h 86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2937934" h="863600">
                <a:moveTo>
                  <a:pt x="0" y="863600"/>
                </a:moveTo>
                <a:cubicBezTo>
                  <a:pt x="16933" y="860778"/>
                  <a:pt x="33692" y="856560"/>
                  <a:pt x="50800" y="855134"/>
                </a:cubicBezTo>
                <a:cubicBezTo>
                  <a:pt x="101503" y="850909"/>
                  <a:pt x="152715" y="852978"/>
                  <a:pt x="203200" y="846667"/>
                </a:cubicBezTo>
                <a:cubicBezTo>
                  <a:pt x="220911" y="844453"/>
                  <a:pt x="254000" y="829734"/>
                  <a:pt x="254000" y="829734"/>
                </a:cubicBezTo>
                <a:cubicBezTo>
                  <a:pt x="259645" y="824089"/>
                  <a:pt x="263794" y="816370"/>
                  <a:pt x="270934" y="812800"/>
                </a:cubicBezTo>
                <a:cubicBezTo>
                  <a:pt x="286899" y="804818"/>
                  <a:pt x="306883" y="805768"/>
                  <a:pt x="321734" y="795867"/>
                </a:cubicBezTo>
                <a:cubicBezTo>
                  <a:pt x="379960" y="757049"/>
                  <a:pt x="353227" y="768435"/>
                  <a:pt x="397934" y="753534"/>
                </a:cubicBezTo>
                <a:cubicBezTo>
                  <a:pt x="450673" y="700792"/>
                  <a:pt x="379366" y="777152"/>
                  <a:pt x="423334" y="711200"/>
                </a:cubicBezTo>
                <a:cubicBezTo>
                  <a:pt x="429976" y="701237"/>
                  <a:pt x="441069" y="694998"/>
                  <a:pt x="448734" y="685800"/>
                </a:cubicBezTo>
                <a:cubicBezTo>
                  <a:pt x="455248" y="677983"/>
                  <a:pt x="458009" y="667101"/>
                  <a:pt x="465667" y="660400"/>
                </a:cubicBezTo>
                <a:cubicBezTo>
                  <a:pt x="480983" y="646999"/>
                  <a:pt x="502077" y="640924"/>
                  <a:pt x="516467" y="626534"/>
                </a:cubicBezTo>
                <a:cubicBezTo>
                  <a:pt x="598002" y="544999"/>
                  <a:pt x="511254" y="627319"/>
                  <a:pt x="575734" y="575734"/>
                </a:cubicBezTo>
                <a:cubicBezTo>
                  <a:pt x="597727" y="558139"/>
                  <a:pt x="588746" y="554898"/>
                  <a:pt x="618067" y="541867"/>
                </a:cubicBezTo>
                <a:cubicBezTo>
                  <a:pt x="634378" y="534618"/>
                  <a:pt x="651934" y="530578"/>
                  <a:pt x="668867" y="524934"/>
                </a:cubicBezTo>
                <a:lnTo>
                  <a:pt x="694267" y="516467"/>
                </a:lnTo>
                <a:cubicBezTo>
                  <a:pt x="702734" y="513645"/>
                  <a:pt x="711009" y="510164"/>
                  <a:pt x="719667" y="508000"/>
                </a:cubicBezTo>
                <a:cubicBezTo>
                  <a:pt x="762192" y="497370"/>
                  <a:pt x="742495" y="503214"/>
                  <a:pt x="778934" y="491067"/>
                </a:cubicBezTo>
                <a:cubicBezTo>
                  <a:pt x="781756" y="482600"/>
                  <a:pt x="781825" y="472636"/>
                  <a:pt x="787400" y="465667"/>
                </a:cubicBezTo>
                <a:cubicBezTo>
                  <a:pt x="799336" y="450747"/>
                  <a:pt x="821469" y="445844"/>
                  <a:pt x="838200" y="440267"/>
                </a:cubicBezTo>
                <a:cubicBezTo>
                  <a:pt x="878378" y="400089"/>
                  <a:pt x="856921" y="411448"/>
                  <a:pt x="897467" y="397934"/>
                </a:cubicBezTo>
                <a:cubicBezTo>
                  <a:pt x="949584" y="319758"/>
                  <a:pt x="883077" y="415922"/>
                  <a:pt x="931334" y="355600"/>
                </a:cubicBezTo>
                <a:cubicBezTo>
                  <a:pt x="937691" y="347654"/>
                  <a:pt x="941072" y="337395"/>
                  <a:pt x="948267" y="330200"/>
                </a:cubicBezTo>
                <a:cubicBezTo>
                  <a:pt x="955462" y="323005"/>
                  <a:pt x="965200" y="318911"/>
                  <a:pt x="973667" y="313267"/>
                </a:cubicBezTo>
                <a:cubicBezTo>
                  <a:pt x="993124" y="254894"/>
                  <a:pt x="977978" y="275088"/>
                  <a:pt x="1007534" y="245534"/>
                </a:cubicBezTo>
                <a:cubicBezTo>
                  <a:pt x="1023721" y="196969"/>
                  <a:pt x="1005041" y="240391"/>
                  <a:pt x="1032934" y="203200"/>
                </a:cubicBezTo>
                <a:cubicBezTo>
                  <a:pt x="1090954" y="125839"/>
                  <a:pt x="1036020" y="155198"/>
                  <a:pt x="1159934" y="143934"/>
                </a:cubicBezTo>
                <a:cubicBezTo>
                  <a:pt x="1182512" y="138289"/>
                  <a:pt x="1204846" y="131564"/>
                  <a:pt x="1227667" y="127000"/>
                </a:cubicBezTo>
                <a:cubicBezTo>
                  <a:pt x="1255889" y="121356"/>
                  <a:pt x="1285030" y="119168"/>
                  <a:pt x="1312334" y="110067"/>
                </a:cubicBezTo>
                <a:lnTo>
                  <a:pt x="1363134" y="93134"/>
                </a:lnTo>
                <a:cubicBezTo>
                  <a:pt x="1371601" y="87489"/>
                  <a:pt x="1379235" y="80333"/>
                  <a:pt x="1388534" y="76200"/>
                </a:cubicBezTo>
                <a:cubicBezTo>
                  <a:pt x="1424739" y="60109"/>
                  <a:pt x="1438729" y="60649"/>
                  <a:pt x="1473200" y="50800"/>
                </a:cubicBezTo>
                <a:cubicBezTo>
                  <a:pt x="1481781" y="48348"/>
                  <a:pt x="1490133" y="45156"/>
                  <a:pt x="1498600" y="42334"/>
                </a:cubicBezTo>
                <a:cubicBezTo>
                  <a:pt x="1504245" y="36689"/>
                  <a:pt x="1508394" y="28970"/>
                  <a:pt x="1515534" y="25400"/>
                </a:cubicBezTo>
                <a:cubicBezTo>
                  <a:pt x="1536143" y="15096"/>
                  <a:pt x="1575896" y="6076"/>
                  <a:pt x="1600200" y="0"/>
                </a:cubicBezTo>
                <a:cubicBezTo>
                  <a:pt x="1656645" y="2822"/>
                  <a:pt x="1713494" y="1157"/>
                  <a:pt x="1769534" y="8467"/>
                </a:cubicBezTo>
                <a:cubicBezTo>
                  <a:pt x="1779624" y="9783"/>
                  <a:pt x="1785581" y="21392"/>
                  <a:pt x="1794934" y="25400"/>
                </a:cubicBezTo>
                <a:cubicBezTo>
                  <a:pt x="1805629" y="29984"/>
                  <a:pt x="1817511" y="31045"/>
                  <a:pt x="1828800" y="33867"/>
                </a:cubicBezTo>
                <a:cubicBezTo>
                  <a:pt x="1834445" y="39511"/>
                  <a:pt x="1838889" y="46693"/>
                  <a:pt x="1845734" y="50800"/>
                </a:cubicBezTo>
                <a:cubicBezTo>
                  <a:pt x="1853387" y="55392"/>
                  <a:pt x="1864165" y="53692"/>
                  <a:pt x="1871134" y="59267"/>
                </a:cubicBezTo>
                <a:cubicBezTo>
                  <a:pt x="1879080" y="65624"/>
                  <a:pt x="1880872" y="77472"/>
                  <a:pt x="1888067" y="84667"/>
                </a:cubicBezTo>
                <a:cubicBezTo>
                  <a:pt x="1895262" y="91862"/>
                  <a:pt x="1905741" y="94978"/>
                  <a:pt x="1913467" y="101600"/>
                </a:cubicBezTo>
                <a:cubicBezTo>
                  <a:pt x="1925589" y="111990"/>
                  <a:pt x="1932188" y="130418"/>
                  <a:pt x="1947334" y="135467"/>
                </a:cubicBezTo>
                <a:cubicBezTo>
                  <a:pt x="2039978" y="166350"/>
                  <a:pt x="1899645" y="117095"/>
                  <a:pt x="1998134" y="160867"/>
                </a:cubicBezTo>
                <a:cubicBezTo>
                  <a:pt x="2014445" y="168116"/>
                  <a:pt x="2032001" y="172156"/>
                  <a:pt x="2048934" y="177800"/>
                </a:cubicBezTo>
                <a:cubicBezTo>
                  <a:pt x="2057401" y="180622"/>
                  <a:pt x="2065464" y="185281"/>
                  <a:pt x="2074334" y="186267"/>
                </a:cubicBezTo>
                <a:lnTo>
                  <a:pt x="2150534" y="194734"/>
                </a:lnTo>
                <a:cubicBezTo>
                  <a:pt x="2159001" y="200378"/>
                  <a:pt x="2166635" y="207534"/>
                  <a:pt x="2175934" y="211667"/>
                </a:cubicBezTo>
                <a:cubicBezTo>
                  <a:pt x="2192245" y="218916"/>
                  <a:pt x="2226734" y="228600"/>
                  <a:pt x="2226734" y="228600"/>
                </a:cubicBezTo>
                <a:cubicBezTo>
                  <a:pt x="2267628" y="269496"/>
                  <a:pt x="2217867" y="217519"/>
                  <a:pt x="2260600" y="270934"/>
                </a:cubicBezTo>
                <a:cubicBezTo>
                  <a:pt x="2265587" y="277167"/>
                  <a:pt x="2272547" y="281634"/>
                  <a:pt x="2277534" y="287867"/>
                </a:cubicBezTo>
                <a:cubicBezTo>
                  <a:pt x="2283891" y="295813"/>
                  <a:pt x="2289916" y="304166"/>
                  <a:pt x="2294467" y="313267"/>
                </a:cubicBezTo>
                <a:cubicBezTo>
                  <a:pt x="2298458" y="321249"/>
                  <a:pt x="2297359" y="331698"/>
                  <a:pt x="2302934" y="338667"/>
                </a:cubicBezTo>
                <a:cubicBezTo>
                  <a:pt x="2309291" y="346613"/>
                  <a:pt x="2319867" y="349956"/>
                  <a:pt x="2328334" y="355600"/>
                </a:cubicBezTo>
                <a:cubicBezTo>
                  <a:pt x="2331156" y="364067"/>
                  <a:pt x="2332208" y="373347"/>
                  <a:pt x="2336800" y="381000"/>
                </a:cubicBezTo>
                <a:cubicBezTo>
                  <a:pt x="2340907" y="387845"/>
                  <a:pt x="2348747" y="391700"/>
                  <a:pt x="2353734" y="397934"/>
                </a:cubicBezTo>
                <a:cubicBezTo>
                  <a:pt x="2360091" y="405880"/>
                  <a:pt x="2366116" y="414233"/>
                  <a:pt x="2370667" y="423334"/>
                </a:cubicBezTo>
                <a:cubicBezTo>
                  <a:pt x="2374658" y="431316"/>
                  <a:pt x="2374183" y="441308"/>
                  <a:pt x="2379134" y="448734"/>
                </a:cubicBezTo>
                <a:cubicBezTo>
                  <a:pt x="2385776" y="458697"/>
                  <a:pt x="2396869" y="464936"/>
                  <a:pt x="2404534" y="474134"/>
                </a:cubicBezTo>
                <a:cubicBezTo>
                  <a:pt x="2411048" y="481951"/>
                  <a:pt x="2414953" y="491717"/>
                  <a:pt x="2421467" y="499534"/>
                </a:cubicBezTo>
                <a:cubicBezTo>
                  <a:pt x="2433196" y="513609"/>
                  <a:pt x="2454637" y="534032"/>
                  <a:pt x="2472267" y="541867"/>
                </a:cubicBezTo>
                <a:cubicBezTo>
                  <a:pt x="2513710" y="560286"/>
                  <a:pt x="2519048" y="555901"/>
                  <a:pt x="2556934" y="567267"/>
                </a:cubicBezTo>
                <a:cubicBezTo>
                  <a:pt x="2574031" y="572396"/>
                  <a:pt x="2590801" y="578556"/>
                  <a:pt x="2607734" y="584200"/>
                </a:cubicBezTo>
                <a:cubicBezTo>
                  <a:pt x="2634559" y="593142"/>
                  <a:pt x="2635090" y="590844"/>
                  <a:pt x="2658534" y="609600"/>
                </a:cubicBezTo>
                <a:cubicBezTo>
                  <a:pt x="2664767" y="614587"/>
                  <a:pt x="2669081" y="621744"/>
                  <a:pt x="2675467" y="626534"/>
                </a:cubicBezTo>
                <a:cubicBezTo>
                  <a:pt x="2691748" y="638745"/>
                  <a:pt x="2711877" y="646010"/>
                  <a:pt x="2726267" y="660400"/>
                </a:cubicBezTo>
                <a:cubicBezTo>
                  <a:pt x="2737556" y="671689"/>
                  <a:pt x="2751278" y="680983"/>
                  <a:pt x="2760134" y="694267"/>
                </a:cubicBezTo>
                <a:cubicBezTo>
                  <a:pt x="2765778" y="702734"/>
                  <a:pt x="2769872" y="712472"/>
                  <a:pt x="2777067" y="719667"/>
                </a:cubicBezTo>
                <a:cubicBezTo>
                  <a:pt x="2784262" y="726862"/>
                  <a:pt x="2794521" y="730243"/>
                  <a:pt x="2802467" y="736600"/>
                </a:cubicBezTo>
                <a:cubicBezTo>
                  <a:pt x="2808700" y="741587"/>
                  <a:pt x="2812260" y="749964"/>
                  <a:pt x="2819400" y="753534"/>
                </a:cubicBezTo>
                <a:cubicBezTo>
                  <a:pt x="2835365" y="761517"/>
                  <a:pt x="2870200" y="770467"/>
                  <a:pt x="2870200" y="770467"/>
                </a:cubicBezTo>
                <a:cubicBezTo>
                  <a:pt x="2881489" y="781756"/>
                  <a:pt x="2890783" y="795478"/>
                  <a:pt x="2904067" y="804334"/>
                </a:cubicBezTo>
                <a:cubicBezTo>
                  <a:pt x="2932788" y="823481"/>
                  <a:pt x="2922272" y="814072"/>
                  <a:pt x="2937934" y="829734"/>
                </a:cubicBezTo>
              </a:path>
            </a:pathLst>
          </a:cu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622571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heel(1)">
                                      <p:cBhvr>
                                        <p:cTn id="7" dur="2000"/>
                                        <p:tgtEl>
                                          <p:spTgt spid="21"/>
                                        </p:tgtEl>
                                      </p:cBhvr>
                                    </p:animEffect>
                                  </p:childTnLst>
                                </p:cTn>
                              </p:par>
                              <p:par>
                                <p:cTn id="8" presetID="6" presetClass="entr" presetSubtype="16" fill="hold" nodeType="withEffect">
                                  <p:stCondLst>
                                    <p:cond delay="0"/>
                                  </p:stCondLst>
                                  <p:childTnLst>
                                    <p:set>
                                      <p:cBhvr>
                                        <p:cTn id="9" dur="1" fill="hold">
                                          <p:stCondLst>
                                            <p:cond delay="0"/>
                                          </p:stCondLst>
                                        </p:cTn>
                                        <p:tgtEl>
                                          <p:spTgt spid="101"/>
                                        </p:tgtEl>
                                        <p:attrNameLst>
                                          <p:attrName>style.visibility</p:attrName>
                                        </p:attrNameLst>
                                      </p:cBhvr>
                                      <p:to>
                                        <p:strVal val="visible"/>
                                      </p:to>
                                    </p:set>
                                    <p:animEffect transition="in" filter="circle(in)">
                                      <p:cBhvr>
                                        <p:cTn id="10" dur="2000"/>
                                        <p:tgtEl>
                                          <p:spTgt spid="101"/>
                                        </p:tgtEl>
                                      </p:cBhvr>
                                    </p:animEffect>
                                  </p:childTnLst>
                                  <p:subTnLst>
                                    <p:set>
                                      <p:cBhvr override="childStyle">
                                        <p:cTn dur="1" fill="hold" display="0" masterRel="nextClick" afterEffect="1"/>
                                        <p:tgtEl>
                                          <p:spTgt spid="101"/>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54"/>
                                        </p:tgtEl>
                                        <p:attrNameLst>
                                          <p:attrName>style.visibility</p:attrName>
                                        </p:attrNameLst>
                                      </p:cBhvr>
                                      <p:to>
                                        <p:strVal val="visible"/>
                                      </p:to>
                                    </p:set>
                                    <p:animEffect transition="in" filter="wheel(1)">
                                      <p:cBhvr>
                                        <p:cTn id="15" dur="2000"/>
                                        <p:tgtEl>
                                          <p:spTgt spid="54"/>
                                        </p:tgtEl>
                                      </p:cBhvr>
                                    </p:animEffect>
                                  </p:childTnLst>
                                </p:cTn>
                              </p:par>
                              <p:par>
                                <p:cTn id="16" presetID="22" presetClass="entr" presetSubtype="4" fill="hold" nodeType="withEffect">
                                  <p:stCondLst>
                                    <p:cond delay="0"/>
                                  </p:stCondLst>
                                  <p:childTnLst>
                                    <p:set>
                                      <p:cBhvr>
                                        <p:cTn id="17" dur="1" fill="hold">
                                          <p:stCondLst>
                                            <p:cond delay="0"/>
                                          </p:stCondLst>
                                        </p:cTn>
                                        <p:tgtEl>
                                          <p:spTgt spid="100"/>
                                        </p:tgtEl>
                                        <p:attrNameLst>
                                          <p:attrName>style.visibility</p:attrName>
                                        </p:attrNameLst>
                                      </p:cBhvr>
                                      <p:to>
                                        <p:strVal val="visible"/>
                                      </p:to>
                                    </p:set>
                                    <p:animEffect transition="in" filter="wipe(down)">
                                      <p:cBhvr>
                                        <p:cTn id="18" dur="500"/>
                                        <p:tgtEl>
                                          <p:spTgt spid="100"/>
                                        </p:tgtEl>
                                      </p:cBhvr>
                                    </p:animEffect>
                                  </p:childTnLst>
                                </p:cTn>
                              </p:par>
                            </p:childTnLst>
                          </p:cTn>
                        </p:par>
                        <p:par>
                          <p:cTn id="19" fill="hold">
                            <p:stCondLst>
                              <p:cond delay="2000"/>
                            </p:stCondLst>
                            <p:childTnLst>
                              <p:par>
                                <p:cTn id="20" presetID="22" presetClass="entr" presetSubtype="4" fill="hold" nodeType="afterEffect">
                                  <p:stCondLst>
                                    <p:cond delay="0"/>
                                  </p:stCondLst>
                                  <p:childTnLst>
                                    <p:set>
                                      <p:cBhvr>
                                        <p:cTn id="21" dur="1" fill="hold">
                                          <p:stCondLst>
                                            <p:cond delay="0"/>
                                          </p:stCondLst>
                                        </p:cTn>
                                        <p:tgtEl>
                                          <p:spTgt spid="74"/>
                                        </p:tgtEl>
                                        <p:attrNameLst>
                                          <p:attrName>style.visibility</p:attrName>
                                        </p:attrNameLst>
                                      </p:cBhvr>
                                      <p:to>
                                        <p:strVal val="visible"/>
                                      </p:to>
                                    </p:set>
                                    <p:animEffect transition="in" filter="wipe(down)">
                                      <p:cBhvr>
                                        <p:cTn id="22" dur="500"/>
                                        <p:tgtEl>
                                          <p:spTgt spid="74"/>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55"/>
                                        </p:tgtEl>
                                        <p:attrNameLst>
                                          <p:attrName>style.visibility</p:attrName>
                                        </p:attrNameLst>
                                      </p:cBhvr>
                                      <p:to>
                                        <p:strVal val="visible"/>
                                      </p:to>
                                    </p:set>
                                    <p:animEffect transition="in" filter="wheel(1)">
                                      <p:cBhvr>
                                        <p:cTn id="27" dur="2000"/>
                                        <p:tgtEl>
                                          <p:spTgt spid="55"/>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86"/>
                                        </p:tgtEl>
                                        <p:attrNameLst>
                                          <p:attrName>style.visibility</p:attrName>
                                        </p:attrNameLst>
                                      </p:cBhvr>
                                      <p:to>
                                        <p:strVal val="visible"/>
                                      </p:to>
                                    </p:set>
                                    <p:animEffect transition="in" filter="circle(in)">
                                      <p:cBhvr>
                                        <p:cTn id="32" dur="2000"/>
                                        <p:tgtEl>
                                          <p:spTgt spid="86"/>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69"/>
                                        </p:tgtEl>
                                        <p:attrNameLst>
                                          <p:attrName>style.visibility</p:attrName>
                                        </p:attrNameLst>
                                      </p:cBhvr>
                                      <p:to>
                                        <p:strVal val="visible"/>
                                      </p:to>
                                    </p:set>
                                    <p:animEffect transition="in" filter="circle(in)">
                                      <p:cBhvr>
                                        <p:cTn id="37" dur="2000"/>
                                        <p:tgtEl>
                                          <p:spTgt spid="69"/>
                                        </p:tgtEl>
                                      </p:cBhvr>
                                    </p:animEffect>
                                  </p:childTnLst>
                                </p:cTn>
                              </p:par>
                              <p:par>
                                <p:cTn id="38" presetID="6" presetClass="entr" presetSubtype="16" fill="hold" grpId="0" nodeType="withEffect">
                                  <p:stCondLst>
                                    <p:cond delay="0"/>
                                  </p:stCondLst>
                                  <p:childTnLst>
                                    <p:set>
                                      <p:cBhvr>
                                        <p:cTn id="39" dur="1" fill="hold">
                                          <p:stCondLst>
                                            <p:cond delay="0"/>
                                          </p:stCondLst>
                                        </p:cTn>
                                        <p:tgtEl>
                                          <p:spTgt spid="51"/>
                                        </p:tgtEl>
                                        <p:attrNameLst>
                                          <p:attrName>style.visibility</p:attrName>
                                        </p:attrNameLst>
                                      </p:cBhvr>
                                      <p:to>
                                        <p:strVal val="visible"/>
                                      </p:to>
                                    </p:set>
                                    <p:animEffect transition="in" filter="circle(in)">
                                      <p:cBhvr>
                                        <p:cTn id="40" dur="2000"/>
                                        <p:tgtEl>
                                          <p:spTgt spid="51"/>
                                        </p:tgtEl>
                                      </p:cBhvr>
                                    </p:animEffect>
                                  </p:childTnLst>
                                </p:cTn>
                              </p:par>
                              <p:par>
                                <p:cTn id="41" presetID="22" presetClass="entr" presetSubtype="4" fill="hold" nodeType="with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wipe(down)">
                                      <p:cBhvr>
                                        <p:cTn id="43" dur="500"/>
                                        <p:tgtEl>
                                          <p:spTgt spid="23"/>
                                        </p:tgtEl>
                                      </p:cBhvr>
                                    </p:animEffect>
                                  </p:childTnLst>
                                </p:cTn>
                              </p:par>
                              <p:par>
                                <p:cTn id="44" presetID="6" presetClass="entr" presetSubtype="16" fill="hold" nodeType="withEffect">
                                  <p:stCondLst>
                                    <p:cond delay="0"/>
                                  </p:stCondLst>
                                  <p:childTnLst>
                                    <p:set>
                                      <p:cBhvr>
                                        <p:cTn id="45" dur="1" fill="hold">
                                          <p:stCondLst>
                                            <p:cond delay="0"/>
                                          </p:stCondLst>
                                        </p:cTn>
                                        <p:tgtEl>
                                          <p:spTgt spid="71"/>
                                        </p:tgtEl>
                                        <p:attrNameLst>
                                          <p:attrName>style.visibility</p:attrName>
                                        </p:attrNameLst>
                                      </p:cBhvr>
                                      <p:to>
                                        <p:strVal val="visible"/>
                                      </p:to>
                                    </p:set>
                                    <p:animEffect transition="in" filter="circle(in)">
                                      <p:cBhvr>
                                        <p:cTn id="46" dur="2000"/>
                                        <p:tgtEl>
                                          <p:spTgt spid="71"/>
                                        </p:tgtEl>
                                      </p:cBhvr>
                                    </p:animEffec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grpId="0" nodeType="clickEffect">
                                  <p:stCondLst>
                                    <p:cond delay="0"/>
                                  </p:stCondLst>
                                  <p:childTnLst>
                                    <p:set>
                                      <p:cBhvr>
                                        <p:cTn id="54" dur="1" fill="hold">
                                          <p:stCondLst>
                                            <p:cond delay="0"/>
                                          </p:stCondLst>
                                        </p:cTn>
                                        <p:tgtEl>
                                          <p:spTgt spid="107"/>
                                        </p:tgtEl>
                                        <p:attrNameLst>
                                          <p:attrName>style.visibility</p:attrName>
                                        </p:attrNameLst>
                                      </p:cBhvr>
                                      <p:to>
                                        <p:strVal val="visible"/>
                                      </p:to>
                                    </p:set>
                                    <p:animEffect transition="in" filter="circle(in)">
                                      <p:cBhvr>
                                        <p:cTn id="55" dur="2000"/>
                                        <p:tgtEl>
                                          <p:spTgt spid="107"/>
                                        </p:tgtEl>
                                      </p:cBhvr>
                                    </p:animEffect>
                                  </p:childTnLst>
                                </p:cTn>
                              </p:par>
                            </p:childTnLst>
                          </p:cTn>
                        </p:par>
                      </p:childTnLst>
                    </p:cTn>
                  </p:par>
                  <p:par>
                    <p:cTn id="56" fill="hold">
                      <p:stCondLst>
                        <p:cond delay="indefinite"/>
                      </p:stCondLst>
                      <p:childTnLst>
                        <p:par>
                          <p:cTn id="57" fill="hold">
                            <p:stCondLst>
                              <p:cond delay="0"/>
                            </p:stCondLst>
                            <p:childTnLst>
                              <p:par>
                                <p:cTn id="58" presetID="21" presetClass="entr" presetSubtype="1" fill="hold" nodeType="clickEffect">
                                  <p:stCondLst>
                                    <p:cond delay="0"/>
                                  </p:stCondLst>
                                  <p:childTnLst>
                                    <p:set>
                                      <p:cBhvr>
                                        <p:cTn id="59" dur="1" fill="hold">
                                          <p:stCondLst>
                                            <p:cond delay="0"/>
                                          </p:stCondLst>
                                        </p:cTn>
                                        <p:tgtEl>
                                          <p:spTgt spid="113"/>
                                        </p:tgtEl>
                                        <p:attrNameLst>
                                          <p:attrName>style.visibility</p:attrName>
                                        </p:attrNameLst>
                                      </p:cBhvr>
                                      <p:to>
                                        <p:strVal val="visible"/>
                                      </p:to>
                                    </p:set>
                                    <p:animEffect transition="in" filter="wheel(1)">
                                      <p:cBhvr>
                                        <p:cTn id="60" dur="2000"/>
                                        <p:tgtEl>
                                          <p:spTgt spid="113"/>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0" nodeType="clickEffect">
                                  <p:stCondLst>
                                    <p:cond delay="0"/>
                                  </p:stCondLst>
                                  <p:childTnLst>
                                    <p:set>
                                      <p:cBhvr>
                                        <p:cTn id="64" dur="1" fill="hold">
                                          <p:stCondLst>
                                            <p:cond delay="0"/>
                                          </p:stCondLst>
                                        </p:cTn>
                                        <p:tgtEl>
                                          <p:spTgt spid="108"/>
                                        </p:tgtEl>
                                        <p:attrNameLst>
                                          <p:attrName>style.visibility</p:attrName>
                                        </p:attrNameLst>
                                      </p:cBhvr>
                                      <p:to>
                                        <p:strVal val="visible"/>
                                      </p:to>
                                    </p:set>
                                    <p:animEffect transition="in" filter="circle(in)">
                                      <p:cBhvr>
                                        <p:cTn id="65" dur="2000"/>
                                        <p:tgtEl>
                                          <p:spTgt spid="108"/>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grpId="0" nodeType="clickEffect">
                                  <p:stCondLst>
                                    <p:cond delay="0"/>
                                  </p:stCondLst>
                                  <p:childTnLst>
                                    <p:set>
                                      <p:cBhvr>
                                        <p:cTn id="69" dur="1" fill="hold">
                                          <p:stCondLst>
                                            <p:cond delay="0"/>
                                          </p:stCondLst>
                                        </p:cTn>
                                        <p:tgtEl>
                                          <p:spTgt spid="110"/>
                                        </p:tgtEl>
                                        <p:attrNameLst>
                                          <p:attrName>style.visibility</p:attrName>
                                        </p:attrNameLst>
                                      </p:cBhvr>
                                      <p:to>
                                        <p:strVal val="visible"/>
                                      </p:to>
                                    </p:set>
                                    <p:animEffect transition="in" filter="circle(in)">
                                      <p:cBhvr>
                                        <p:cTn id="70" dur="2000"/>
                                        <p:tgtEl>
                                          <p:spTgt spid="110"/>
                                        </p:tgtEl>
                                      </p:cBhvr>
                                    </p:animEffect>
                                  </p:childTnLst>
                                  <p:subTnLst>
                                    <p:set>
                                      <p:cBhvr override="childStyle">
                                        <p:cTn dur="1" fill="hold" display="0" masterRel="nextClick" afterEffect="1"/>
                                        <p:tgtEl>
                                          <p:spTgt spid="110"/>
                                        </p:tgtEl>
                                        <p:attrNameLst>
                                          <p:attrName>style.visibility</p:attrName>
                                        </p:attrNameLst>
                                      </p:cBhvr>
                                      <p:to>
                                        <p:strVal val="hidden"/>
                                      </p:to>
                                    </p:set>
                                  </p:subTnLst>
                                </p:cTn>
                              </p:par>
                            </p:childTnLst>
                          </p:cTn>
                        </p:par>
                      </p:childTnLst>
                    </p:cTn>
                  </p:par>
                  <p:par>
                    <p:cTn id="71" fill="hold">
                      <p:stCondLst>
                        <p:cond delay="indefinite"/>
                      </p:stCondLst>
                      <p:childTnLst>
                        <p:par>
                          <p:cTn id="72" fill="hold">
                            <p:stCondLst>
                              <p:cond delay="0"/>
                            </p:stCondLst>
                            <p:childTnLst>
                              <p:par>
                                <p:cTn id="73" presetID="21" presetClass="entr" presetSubtype="1" fill="hold" grpId="0" nodeType="clickEffect">
                                  <p:stCondLst>
                                    <p:cond delay="0"/>
                                  </p:stCondLst>
                                  <p:childTnLst>
                                    <p:set>
                                      <p:cBhvr>
                                        <p:cTn id="74" dur="1" fill="hold">
                                          <p:stCondLst>
                                            <p:cond delay="0"/>
                                          </p:stCondLst>
                                        </p:cTn>
                                        <p:tgtEl>
                                          <p:spTgt spid="109"/>
                                        </p:tgtEl>
                                        <p:attrNameLst>
                                          <p:attrName>style.visibility</p:attrName>
                                        </p:attrNameLst>
                                      </p:cBhvr>
                                      <p:to>
                                        <p:strVal val="visible"/>
                                      </p:to>
                                    </p:set>
                                    <p:animEffect transition="in" filter="wheel(1)">
                                      <p:cBhvr>
                                        <p:cTn id="75" dur="2000"/>
                                        <p:tgtEl>
                                          <p:spTgt spid="109"/>
                                        </p:tgtEl>
                                      </p:cBhvr>
                                    </p:animEffect>
                                  </p:childTnLst>
                                </p:cTn>
                              </p:par>
                            </p:childTnLst>
                          </p:cTn>
                        </p:par>
                      </p:childTnLst>
                    </p:cTn>
                  </p:par>
                  <p:par>
                    <p:cTn id="76" fill="hold">
                      <p:stCondLst>
                        <p:cond delay="indefinite"/>
                      </p:stCondLst>
                      <p:childTnLst>
                        <p:par>
                          <p:cTn id="77" fill="hold">
                            <p:stCondLst>
                              <p:cond delay="0"/>
                            </p:stCondLst>
                            <p:childTnLst>
                              <p:par>
                                <p:cTn id="78" presetID="2" presetClass="entr" presetSubtype="4" fill="hold" nodeType="clickEffect">
                                  <p:stCondLst>
                                    <p:cond delay="0"/>
                                  </p:stCondLst>
                                  <p:childTnLst>
                                    <p:set>
                                      <p:cBhvr>
                                        <p:cTn id="79" dur="1" fill="hold">
                                          <p:stCondLst>
                                            <p:cond delay="0"/>
                                          </p:stCondLst>
                                        </p:cTn>
                                        <p:tgtEl>
                                          <p:spTgt spid="26"/>
                                        </p:tgtEl>
                                        <p:attrNameLst>
                                          <p:attrName>style.visibility</p:attrName>
                                        </p:attrNameLst>
                                      </p:cBhvr>
                                      <p:to>
                                        <p:strVal val="visible"/>
                                      </p:to>
                                    </p:set>
                                    <p:anim calcmode="lin" valueType="num">
                                      <p:cBhvr additive="base">
                                        <p:cTn id="80" dur="500" fill="hold"/>
                                        <p:tgtEl>
                                          <p:spTgt spid="26"/>
                                        </p:tgtEl>
                                        <p:attrNameLst>
                                          <p:attrName>ppt_x</p:attrName>
                                        </p:attrNameLst>
                                      </p:cBhvr>
                                      <p:tavLst>
                                        <p:tav tm="0">
                                          <p:val>
                                            <p:strVal val="#ppt_x"/>
                                          </p:val>
                                        </p:tav>
                                        <p:tav tm="100000">
                                          <p:val>
                                            <p:strVal val="#ppt_x"/>
                                          </p:val>
                                        </p:tav>
                                      </p:tavLst>
                                    </p:anim>
                                    <p:anim calcmode="lin" valueType="num">
                                      <p:cBhvr additive="base">
                                        <p:cTn id="81"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42"/>
                                        </p:tgtEl>
                                        <p:attrNameLst>
                                          <p:attrName>style.visibility</p:attrName>
                                        </p:attrNameLst>
                                      </p:cBhvr>
                                      <p:to>
                                        <p:strVal val="visible"/>
                                      </p:to>
                                    </p:set>
                                    <p:animEffect transition="in" filter="wipe(down)">
                                      <p:cBhvr>
                                        <p:cTn id="86" dur="3000"/>
                                        <p:tgtEl>
                                          <p:spTgt spid="42"/>
                                        </p:tgtEl>
                                      </p:cBhvr>
                                    </p:animEffec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48"/>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22" presetClass="entr" presetSubtype="4" fill="hold" nodeType="clickEffect">
                                  <p:stCondLst>
                                    <p:cond delay="0"/>
                                  </p:stCondLst>
                                  <p:childTnLst>
                                    <p:set>
                                      <p:cBhvr>
                                        <p:cTn id="94" dur="1" fill="hold">
                                          <p:stCondLst>
                                            <p:cond delay="0"/>
                                          </p:stCondLst>
                                        </p:cTn>
                                        <p:tgtEl>
                                          <p:spTgt spid="43"/>
                                        </p:tgtEl>
                                        <p:attrNameLst>
                                          <p:attrName>style.visibility</p:attrName>
                                        </p:attrNameLst>
                                      </p:cBhvr>
                                      <p:to>
                                        <p:strVal val="visible"/>
                                      </p:to>
                                    </p:set>
                                    <p:animEffect transition="in" filter="wipe(down)">
                                      <p:cBhvr>
                                        <p:cTn id="95" dur="3000"/>
                                        <p:tgtEl>
                                          <p:spTgt spid="43"/>
                                        </p:tgtEl>
                                      </p:cBhvr>
                                    </p:animEffect>
                                  </p:childTnLst>
                                </p:cTn>
                              </p:par>
                            </p:childTnLst>
                          </p:cTn>
                        </p:par>
                      </p:childTnLst>
                    </p:cTn>
                  </p:par>
                  <p:par>
                    <p:cTn id="96" fill="hold">
                      <p:stCondLst>
                        <p:cond delay="indefinite"/>
                      </p:stCondLst>
                      <p:childTnLst>
                        <p:par>
                          <p:cTn id="97" fill="hold">
                            <p:stCondLst>
                              <p:cond delay="0"/>
                            </p:stCondLst>
                            <p:childTnLst>
                              <p:par>
                                <p:cTn id="98" presetID="1" presetClass="entr" presetSubtype="0" fill="hold" grpId="0" nodeType="clickEffect">
                                  <p:stCondLst>
                                    <p:cond delay="0"/>
                                  </p:stCondLst>
                                  <p:childTnLst>
                                    <p:set>
                                      <p:cBhvr>
                                        <p:cTn id="99" dur="1" fill="hold">
                                          <p:stCondLst>
                                            <p:cond delay="0"/>
                                          </p:stCondLst>
                                        </p:cTn>
                                        <p:tgtEl>
                                          <p:spTgt spid="2"/>
                                        </p:tgtEl>
                                        <p:attrNameLst>
                                          <p:attrName>style.visibility</p:attrName>
                                        </p:attrNameLst>
                                      </p:cBhvr>
                                      <p:to>
                                        <p:strVal val="visible"/>
                                      </p:to>
                                    </p:set>
                                  </p:childTnLst>
                                </p:cTn>
                              </p:par>
                            </p:childTnLst>
                          </p:cTn>
                        </p:par>
                      </p:childTnLst>
                    </p:cTn>
                  </p:par>
                  <p:par>
                    <p:cTn id="100" fill="hold">
                      <p:stCondLst>
                        <p:cond delay="indefinite"/>
                      </p:stCondLst>
                      <p:childTnLst>
                        <p:par>
                          <p:cTn id="101" fill="hold">
                            <p:stCondLst>
                              <p:cond delay="0"/>
                            </p:stCondLst>
                            <p:childTnLst>
                              <p:par>
                                <p:cTn id="102" presetID="16" presetClass="entr" presetSubtype="21" fill="hold" nodeType="clickEffect">
                                  <p:stCondLst>
                                    <p:cond delay="0"/>
                                  </p:stCondLst>
                                  <p:childTnLst>
                                    <p:set>
                                      <p:cBhvr>
                                        <p:cTn id="103" dur="1" fill="hold">
                                          <p:stCondLst>
                                            <p:cond delay="0"/>
                                          </p:stCondLst>
                                        </p:cTn>
                                        <p:tgtEl>
                                          <p:spTgt spid="77"/>
                                        </p:tgtEl>
                                        <p:attrNameLst>
                                          <p:attrName>style.visibility</p:attrName>
                                        </p:attrNameLst>
                                      </p:cBhvr>
                                      <p:to>
                                        <p:strVal val="visible"/>
                                      </p:to>
                                    </p:set>
                                    <p:animEffect transition="in" filter="barn(inVertical)">
                                      <p:cBhvr>
                                        <p:cTn id="104" dur="500"/>
                                        <p:tgtEl>
                                          <p:spTgt spid="77"/>
                                        </p:tgtEl>
                                      </p:cBhvr>
                                    </p:animEffect>
                                  </p:childTnLst>
                                </p:cTn>
                              </p:par>
                            </p:childTnLst>
                          </p:cTn>
                        </p:par>
                      </p:childTnLst>
                    </p:cTn>
                  </p:par>
                  <p:par>
                    <p:cTn id="105" fill="hold">
                      <p:stCondLst>
                        <p:cond delay="indefinite"/>
                      </p:stCondLst>
                      <p:childTnLst>
                        <p:par>
                          <p:cTn id="106" fill="hold">
                            <p:stCondLst>
                              <p:cond delay="0"/>
                            </p:stCondLst>
                            <p:childTnLst>
                              <p:par>
                                <p:cTn id="107" presetID="16" presetClass="entr" presetSubtype="21" fill="hold" grpId="0" nodeType="clickEffect">
                                  <p:stCondLst>
                                    <p:cond delay="0"/>
                                  </p:stCondLst>
                                  <p:childTnLst>
                                    <p:set>
                                      <p:cBhvr>
                                        <p:cTn id="108" dur="1" fill="hold">
                                          <p:stCondLst>
                                            <p:cond delay="0"/>
                                          </p:stCondLst>
                                        </p:cTn>
                                        <p:tgtEl>
                                          <p:spTgt spid="75"/>
                                        </p:tgtEl>
                                        <p:attrNameLst>
                                          <p:attrName>style.visibility</p:attrName>
                                        </p:attrNameLst>
                                      </p:cBhvr>
                                      <p:to>
                                        <p:strVal val="visible"/>
                                      </p:to>
                                    </p:set>
                                    <p:animEffect transition="in" filter="barn(inVertical)">
                                      <p:cBhvr>
                                        <p:cTn id="109" dur="500"/>
                                        <p:tgtEl>
                                          <p:spTgt spid="75"/>
                                        </p:tgtEl>
                                      </p:cBhvr>
                                    </p:animEffect>
                                  </p:childTnLst>
                                </p:cTn>
                              </p:par>
                            </p:childTnLst>
                          </p:cTn>
                        </p:par>
                      </p:childTnLst>
                    </p:cTn>
                  </p:par>
                  <p:par>
                    <p:cTn id="110" fill="hold">
                      <p:stCondLst>
                        <p:cond delay="indefinite"/>
                      </p:stCondLst>
                      <p:childTnLst>
                        <p:par>
                          <p:cTn id="111" fill="hold">
                            <p:stCondLst>
                              <p:cond delay="0"/>
                            </p:stCondLst>
                            <p:childTnLst>
                              <p:par>
                                <p:cTn id="112" presetID="6" presetClass="entr" presetSubtype="16" fill="hold" grpId="0" nodeType="clickEffect">
                                  <p:stCondLst>
                                    <p:cond delay="0"/>
                                  </p:stCondLst>
                                  <p:childTnLst>
                                    <p:set>
                                      <p:cBhvr>
                                        <p:cTn id="113" dur="1" fill="hold">
                                          <p:stCondLst>
                                            <p:cond delay="0"/>
                                          </p:stCondLst>
                                        </p:cTn>
                                        <p:tgtEl>
                                          <p:spTgt spid="46"/>
                                        </p:tgtEl>
                                        <p:attrNameLst>
                                          <p:attrName>style.visibility</p:attrName>
                                        </p:attrNameLst>
                                      </p:cBhvr>
                                      <p:to>
                                        <p:strVal val="visible"/>
                                      </p:to>
                                    </p:set>
                                    <p:animEffect transition="in" filter="circle(in)">
                                      <p:cBhvr>
                                        <p:cTn id="114" dur="2000"/>
                                        <p:tgtEl>
                                          <p:spTgt spid="46"/>
                                        </p:tgtEl>
                                      </p:cBhvr>
                                    </p:animEffect>
                                  </p:childTnLst>
                                </p:cTn>
                              </p:par>
                              <p:par>
                                <p:cTn id="115" presetID="22" presetClass="entr" presetSubtype="4" fill="hold" grpId="0" nodeType="withEffect">
                                  <p:stCondLst>
                                    <p:cond delay="0"/>
                                  </p:stCondLst>
                                  <p:childTnLst>
                                    <p:set>
                                      <p:cBhvr>
                                        <p:cTn id="116" dur="1" fill="hold">
                                          <p:stCondLst>
                                            <p:cond delay="0"/>
                                          </p:stCondLst>
                                        </p:cTn>
                                        <p:tgtEl>
                                          <p:spTgt spid="44"/>
                                        </p:tgtEl>
                                        <p:attrNameLst>
                                          <p:attrName>style.visibility</p:attrName>
                                        </p:attrNameLst>
                                      </p:cBhvr>
                                      <p:to>
                                        <p:strVal val="visible"/>
                                      </p:to>
                                    </p:set>
                                    <p:animEffect transition="in" filter="wipe(down)">
                                      <p:cBhvr>
                                        <p:cTn id="117" dur="500"/>
                                        <p:tgtEl>
                                          <p:spTgt spid="44"/>
                                        </p:tgtEl>
                                      </p:cBhvr>
                                    </p:animEffect>
                                  </p:childTnLst>
                                </p:cTn>
                              </p:par>
                            </p:childTnLst>
                          </p:cTn>
                        </p:par>
                      </p:childTnLst>
                    </p:cTn>
                  </p:par>
                  <p:par>
                    <p:cTn id="118" fill="hold">
                      <p:stCondLst>
                        <p:cond delay="indefinite"/>
                      </p:stCondLst>
                      <p:childTnLst>
                        <p:par>
                          <p:cTn id="119" fill="hold">
                            <p:stCondLst>
                              <p:cond delay="0"/>
                            </p:stCondLst>
                            <p:childTnLst>
                              <p:par>
                                <p:cTn id="120" presetID="22" presetClass="entr" presetSubtype="4" fill="hold" nodeType="clickEffect">
                                  <p:stCondLst>
                                    <p:cond delay="0"/>
                                  </p:stCondLst>
                                  <p:childTnLst>
                                    <p:set>
                                      <p:cBhvr>
                                        <p:cTn id="121" dur="1" fill="hold">
                                          <p:stCondLst>
                                            <p:cond delay="0"/>
                                          </p:stCondLst>
                                        </p:cTn>
                                        <p:tgtEl>
                                          <p:spTgt spid="47"/>
                                        </p:tgtEl>
                                        <p:attrNameLst>
                                          <p:attrName>style.visibility</p:attrName>
                                        </p:attrNameLst>
                                      </p:cBhvr>
                                      <p:to>
                                        <p:strVal val="visible"/>
                                      </p:to>
                                    </p:set>
                                    <p:animEffect transition="in" filter="wipe(down)">
                                      <p:cBhvr>
                                        <p:cTn id="122" dur="500"/>
                                        <p:tgtEl>
                                          <p:spTgt spid="47"/>
                                        </p:tgtEl>
                                      </p:cBhvr>
                                    </p:animEffect>
                                  </p:childTnLst>
                                </p:cTn>
                              </p:par>
                            </p:childTnLst>
                          </p:cTn>
                        </p:par>
                      </p:childTnLst>
                    </p:cTn>
                  </p:par>
                  <p:par>
                    <p:cTn id="123" fill="hold">
                      <p:stCondLst>
                        <p:cond delay="indefinite"/>
                      </p:stCondLst>
                      <p:childTnLst>
                        <p:par>
                          <p:cTn id="124" fill="hold">
                            <p:stCondLst>
                              <p:cond delay="0"/>
                            </p:stCondLst>
                            <p:childTnLst>
                              <p:par>
                                <p:cTn id="125" presetID="21" presetClass="entr" presetSubtype="1" fill="hold" grpId="0" nodeType="clickEffect">
                                  <p:stCondLst>
                                    <p:cond delay="0"/>
                                  </p:stCondLst>
                                  <p:childTnLst>
                                    <p:set>
                                      <p:cBhvr>
                                        <p:cTn id="126" dur="1" fill="hold">
                                          <p:stCondLst>
                                            <p:cond delay="0"/>
                                          </p:stCondLst>
                                        </p:cTn>
                                        <p:tgtEl>
                                          <p:spTgt spid="49"/>
                                        </p:tgtEl>
                                        <p:attrNameLst>
                                          <p:attrName>style.visibility</p:attrName>
                                        </p:attrNameLst>
                                      </p:cBhvr>
                                      <p:to>
                                        <p:strVal val="visible"/>
                                      </p:to>
                                    </p:set>
                                    <p:animEffect transition="in" filter="wheel(1)">
                                      <p:cBhvr>
                                        <p:cTn id="127" dur="2000"/>
                                        <p:tgtEl>
                                          <p:spTgt spid="49"/>
                                        </p:tgtEl>
                                      </p:cBhvr>
                                    </p:animEffect>
                                  </p:childTnLst>
                                </p:cTn>
                              </p:par>
                            </p:childTnLst>
                          </p:cTn>
                        </p:par>
                      </p:childTnLst>
                    </p:cTn>
                  </p:par>
                  <p:par>
                    <p:cTn id="128" fill="hold">
                      <p:stCondLst>
                        <p:cond delay="indefinite"/>
                      </p:stCondLst>
                      <p:childTnLst>
                        <p:par>
                          <p:cTn id="129" fill="hold">
                            <p:stCondLst>
                              <p:cond delay="0"/>
                            </p:stCondLst>
                            <p:childTnLst>
                              <p:par>
                                <p:cTn id="130" presetID="21" presetClass="entr" presetSubtype="1" fill="hold" grpId="0" nodeType="clickEffect">
                                  <p:stCondLst>
                                    <p:cond delay="0"/>
                                  </p:stCondLst>
                                  <p:childTnLst>
                                    <p:set>
                                      <p:cBhvr>
                                        <p:cTn id="131" dur="1" fill="hold">
                                          <p:stCondLst>
                                            <p:cond delay="0"/>
                                          </p:stCondLst>
                                        </p:cTn>
                                        <p:tgtEl>
                                          <p:spTgt spid="50"/>
                                        </p:tgtEl>
                                        <p:attrNameLst>
                                          <p:attrName>style.visibility</p:attrName>
                                        </p:attrNameLst>
                                      </p:cBhvr>
                                      <p:to>
                                        <p:strVal val="visible"/>
                                      </p:to>
                                    </p:set>
                                    <p:animEffect transition="in" filter="wheel(1)">
                                      <p:cBhvr>
                                        <p:cTn id="132" dur="20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 grpId="0"/>
      <p:bldP spid="107" grpId="0"/>
      <p:bldP spid="108" grpId="0"/>
      <p:bldP spid="109" grpId="0"/>
      <p:bldP spid="110" grpId="0"/>
      <p:bldP spid="46" grpId="0" animBg="1"/>
      <p:bldP spid="48" grpId="0"/>
      <p:bldP spid="44" grpId="0"/>
      <p:bldP spid="49" grpId="0"/>
      <p:bldP spid="50" grpId="0"/>
      <p:bldP spid="51" grpId="0"/>
      <p:bldP spid="2" grpId="0" animBg="1"/>
      <p:bldP spid="7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873A4FE4-7E9F-44D7-82D9-571CC9791FB9}"/>
              </a:ext>
            </a:extLst>
          </p:cNvPr>
          <p:cNvSpPr/>
          <p:nvPr/>
        </p:nvSpPr>
        <p:spPr>
          <a:xfrm>
            <a:off x="164222" y="117693"/>
            <a:ext cx="8815556" cy="6771084"/>
          </a:xfrm>
          <a:prstGeom prst="rect">
            <a:avLst/>
          </a:prstGeom>
        </p:spPr>
        <p:txBody>
          <a:bodyPr wrap="square">
            <a:spAutoFit/>
          </a:bodyPr>
          <a:lstStyle/>
          <a:p>
            <a:pPr algn="ctr">
              <a:spcAft>
                <a:spcPts val="0"/>
              </a:spcAft>
              <a:tabLst>
                <a:tab pos="409575" algn="l"/>
                <a:tab pos="2858770" algn="ctr"/>
              </a:tabLst>
            </a:pPr>
            <a:r>
              <a:rPr lang="de-DE" sz="2400" b="1" dirty="0">
                <a:effectLst/>
                <a:latin typeface="Arial Unicode MS"/>
              </a:rPr>
              <a:t>Auswertung eines Klimadiagramms</a:t>
            </a:r>
            <a:endParaRPr lang="de-DE" sz="2400" dirty="0">
              <a:effectLst/>
              <a:latin typeface="Arial Unicode MS"/>
            </a:endParaRPr>
          </a:p>
          <a:p>
            <a:pPr>
              <a:spcAft>
                <a:spcPts val="0"/>
              </a:spcAft>
            </a:pPr>
            <a:r>
              <a:rPr lang="de-DE" dirty="0">
                <a:effectLst/>
                <a:latin typeface="Times New Roman" panose="02020603050405020304" pitchFamily="18" charset="0"/>
                <a:ea typeface="Times New Roman" panose="02020603050405020304" pitchFamily="18" charset="0"/>
              </a:rPr>
              <a:t> </a:t>
            </a:r>
          </a:p>
          <a:p>
            <a:pPr>
              <a:spcAft>
                <a:spcPts val="0"/>
              </a:spcAft>
            </a:pPr>
            <a:r>
              <a:rPr lang="de-DE" sz="2400" dirty="0">
                <a:effectLst/>
                <a:latin typeface="Times New Roman" panose="02020603050405020304" pitchFamily="18" charset="0"/>
                <a:ea typeface="Times New Roman" panose="02020603050405020304" pitchFamily="18" charset="0"/>
              </a:rPr>
              <a:t>Einordnung: Name der Station, Land, Lage im Gradnetz, Höhenlage</a:t>
            </a:r>
          </a:p>
          <a:p>
            <a:pPr>
              <a:spcAft>
                <a:spcPts val="0"/>
              </a:spcAft>
            </a:pPr>
            <a:r>
              <a:rPr lang="de-DE" sz="1600" dirty="0">
                <a:effectLst/>
                <a:latin typeface="Times New Roman" panose="02020603050405020304" pitchFamily="18" charset="0"/>
                <a:ea typeface="Times New Roman" panose="02020603050405020304" pitchFamily="18" charset="0"/>
              </a:rPr>
              <a:t> </a:t>
            </a:r>
          </a:p>
          <a:p>
            <a:pPr algn="ctr">
              <a:spcAft>
                <a:spcPts val="0"/>
              </a:spcAft>
            </a:pPr>
            <a:r>
              <a:rPr lang="de-DE" sz="2400" b="1" dirty="0">
                <a:effectLst/>
                <a:latin typeface="Times New Roman" panose="02020603050405020304" pitchFamily="18" charset="0"/>
                <a:ea typeface="Times New Roman" panose="02020603050405020304" pitchFamily="18" charset="0"/>
              </a:rPr>
              <a:t>Temperatur</a:t>
            </a:r>
          </a:p>
          <a:p>
            <a:pPr marL="457200" lvl="0" indent="-457200">
              <a:spcAft>
                <a:spcPts val="0"/>
              </a:spcAft>
              <a:buFont typeface="+mj-lt"/>
              <a:buAutoNum type="arabicPeriod" startAt="2"/>
              <a:tabLst>
                <a:tab pos="447675" algn="l"/>
              </a:tabLst>
            </a:pPr>
            <a:endParaRPr lang="de-DE" sz="1600" dirty="0">
              <a:effectLst/>
              <a:latin typeface="Times New Roman" panose="02020603050405020304" pitchFamily="18" charset="0"/>
              <a:ea typeface="Times New Roman" panose="02020603050405020304" pitchFamily="18" charset="0"/>
            </a:endParaRPr>
          </a:p>
          <a:p>
            <a:pPr marL="457200" lvl="0" indent="-457200">
              <a:spcAft>
                <a:spcPts val="0"/>
              </a:spcAft>
              <a:buFont typeface="+mj-lt"/>
              <a:buAutoNum type="arabicPeriod" startAt="2"/>
              <a:tabLst>
                <a:tab pos="447675" algn="l"/>
              </a:tabLst>
            </a:pPr>
            <a:r>
              <a:rPr lang="de-DE" sz="2400" dirty="0">
                <a:effectLst/>
                <a:latin typeface="Times New Roman" panose="02020603050405020304" pitchFamily="18" charset="0"/>
                <a:ea typeface="Times New Roman" panose="02020603050405020304" pitchFamily="18" charset="0"/>
              </a:rPr>
              <a:t>Jahresgang der Temperatur beschreiben. </a:t>
            </a:r>
            <a:r>
              <a:rPr lang="de-DE" sz="2400" i="1" u="sng" dirty="0">
                <a:effectLst/>
                <a:latin typeface="Times New Roman" panose="02020603050405020304" pitchFamily="18" charset="0"/>
                <a:ea typeface="Times New Roman" panose="02020603050405020304" pitchFamily="18" charset="0"/>
              </a:rPr>
              <a:t>Beispiel</a:t>
            </a:r>
            <a:r>
              <a:rPr lang="de-DE" sz="2400" dirty="0">
                <a:effectLst/>
                <a:latin typeface="Times New Roman" panose="02020603050405020304" pitchFamily="18" charset="0"/>
                <a:ea typeface="Times New Roman" panose="02020603050405020304" pitchFamily="18" charset="0"/>
              </a:rPr>
              <a:t>: Die Temperaturen liegen ganzjährig im positiven Bereich. </a:t>
            </a:r>
            <a:r>
              <a:rPr lang="de-DE" sz="2400" i="1" u="sng" dirty="0">
                <a:effectLst/>
                <a:latin typeface="Times New Roman" panose="02020603050405020304" pitchFamily="18" charset="0"/>
                <a:ea typeface="Times New Roman" panose="02020603050405020304" pitchFamily="18" charset="0"/>
              </a:rPr>
              <a:t>Oder</a:t>
            </a:r>
            <a:r>
              <a:rPr lang="de-DE" sz="2400" dirty="0">
                <a:effectLst/>
                <a:latin typeface="Times New Roman" panose="02020603050405020304" pitchFamily="18" charset="0"/>
                <a:ea typeface="Times New Roman" panose="02020603050405020304" pitchFamily="18" charset="0"/>
              </a:rPr>
              <a:t>: Die Temperaturkurve besitzt einen Temperaturhöhepunkt.</a:t>
            </a:r>
          </a:p>
          <a:p>
            <a:pPr marL="914400" lvl="1" indent="-457200">
              <a:spcAft>
                <a:spcPts val="0"/>
              </a:spcAft>
              <a:buFont typeface="+mj-lt"/>
              <a:buAutoNum type="arabicPeriod"/>
              <a:tabLst>
                <a:tab pos="447675" algn="l"/>
              </a:tabLst>
            </a:pPr>
            <a:r>
              <a:rPr lang="de-DE" sz="2400" dirty="0">
                <a:effectLst/>
                <a:latin typeface="Times New Roman" panose="02020603050405020304" pitchFamily="18" charset="0"/>
                <a:ea typeface="Times New Roman" panose="02020603050405020304" pitchFamily="18" charset="0"/>
              </a:rPr>
              <a:t>Jahresdurchschnittstemperatur angeben.</a:t>
            </a:r>
          </a:p>
          <a:p>
            <a:pPr marL="914400" lvl="1" indent="-457200">
              <a:spcAft>
                <a:spcPts val="0"/>
              </a:spcAft>
              <a:buFont typeface="+mj-lt"/>
              <a:buAutoNum type="arabicPeriod"/>
              <a:tabLst>
                <a:tab pos="447675" algn="l"/>
              </a:tabLst>
            </a:pPr>
            <a:r>
              <a:rPr lang="de-DE" sz="2400" dirty="0">
                <a:effectLst/>
                <a:latin typeface="Times New Roman" panose="02020603050405020304" pitchFamily="18" charset="0"/>
                <a:ea typeface="Times New Roman" panose="02020603050405020304" pitchFamily="18" charset="0"/>
              </a:rPr>
              <a:t>Bestimmung des wärmsten und kältesten Monats (Maximum/Minimum) unter Angabe der Jahreszeit und Angabe der Wärmestufe</a:t>
            </a:r>
          </a:p>
          <a:p>
            <a:pPr marL="447675">
              <a:spcAft>
                <a:spcPts val="0"/>
              </a:spcAft>
            </a:pPr>
            <a:r>
              <a:rPr lang="de-DE" sz="2400" i="1" u="sng" dirty="0">
                <a:effectLst/>
                <a:latin typeface="Times New Roman" panose="02020603050405020304" pitchFamily="18" charset="0"/>
                <a:ea typeface="Times New Roman" panose="02020603050405020304" pitchFamily="18" charset="0"/>
              </a:rPr>
              <a:t>Beispiel</a:t>
            </a:r>
            <a:r>
              <a:rPr lang="de-DE" sz="2400" i="1" dirty="0">
                <a:effectLst/>
                <a:latin typeface="Times New Roman" panose="02020603050405020304" pitchFamily="18" charset="0"/>
                <a:ea typeface="Times New Roman" panose="02020603050405020304" pitchFamily="18" charset="0"/>
              </a:rPr>
              <a:t>:</a:t>
            </a:r>
            <a:r>
              <a:rPr lang="de-DE" sz="2400" dirty="0">
                <a:effectLst/>
                <a:latin typeface="Times New Roman" panose="02020603050405020304" pitchFamily="18" charset="0"/>
                <a:ea typeface="Times New Roman" panose="02020603050405020304" pitchFamily="18" charset="0"/>
              </a:rPr>
              <a:t> Das Temperaturmaximum wird im Sommer, im Monat Juli, mit 27°C erreicht. Der Juli (Sommer) ist somit heiß.</a:t>
            </a:r>
          </a:p>
          <a:p>
            <a:pPr marL="914400" lvl="1" indent="-457200">
              <a:spcAft>
                <a:spcPts val="0"/>
              </a:spcAft>
              <a:buFont typeface="+mj-lt"/>
              <a:buAutoNum type="arabicPeriod" startAt="3"/>
              <a:tabLst>
                <a:tab pos="447675" algn="l"/>
              </a:tabLst>
            </a:pPr>
            <a:r>
              <a:rPr lang="de-DE" sz="2400" dirty="0">
                <a:effectLst/>
                <a:latin typeface="Times New Roman" panose="02020603050405020304" pitchFamily="18" charset="0"/>
                <a:ea typeface="Times New Roman" panose="02020603050405020304" pitchFamily="18" charset="0"/>
              </a:rPr>
              <a:t>Die jährliche Temperaturschwankung (Jahresamplitude der Temperatur) aus der Differenz von Maximum und Minimum berechnen und mit gering, mäßig oder hoch kennzeichnen. (gering: bis 10 K, mäßig: bis 20 K, hoch: &gt; 20 K)</a:t>
            </a:r>
          </a:p>
        </p:txBody>
      </p:sp>
    </p:spTree>
    <p:extLst>
      <p:ext uri="{BB962C8B-B14F-4D97-AF65-F5344CB8AC3E}">
        <p14:creationId xmlns:p14="http://schemas.microsoft.com/office/powerpoint/2010/main" val="9145666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0678F0F0-262B-4A37-A12F-8B714468F882}"/>
              </a:ext>
            </a:extLst>
          </p:cNvPr>
          <p:cNvSpPr/>
          <p:nvPr/>
        </p:nvSpPr>
        <p:spPr>
          <a:xfrm>
            <a:off x="27992" y="218690"/>
            <a:ext cx="9116008" cy="6001643"/>
          </a:xfrm>
          <a:prstGeom prst="rect">
            <a:avLst/>
          </a:prstGeom>
        </p:spPr>
        <p:txBody>
          <a:bodyPr wrap="square">
            <a:spAutoFit/>
          </a:bodyPr>
          <a:lstStyle/>
          <a:p>
            <a:pPr algn="ctr">
              <a:spcAft>
                <a:spcPts val="0"/>
              </a:spcAft>
            </a:pPr>
            <a:r>
              <a:rPr lang="de-DE" sz="2400" b="1" dirty="0">
                <a:effectLst/>
                <a:latin typeface="Times New Roman" panose="02020603050405020304" pitchFamily="18" charset="0"/>
                <a:ea typeface="Times New Roman" panose="02020603050405020304" pitchFamily="18" charset="0"/>
              </a:rPr>
              <a:t>Niederschlag</a:t>
            </a:r>
          </a:p>
          <a:p>
            <a:pPr algn="ctr">
              <a:spcAft>
                <a:spcPts val="0"/>
              </a:spcAft>
            </a:pPr>
            <a:endParaRPr lang="de-DE" sz="2400" dirty="0">
              <a:effectLst/>
              <a:latin typeface="Times New Roman" panose="02020603050405020304" pitchFamily="18" charset="0"/>
              <a:ea typeface="Times New Roman" panose="02020603050405020304" pitchFamily="18" charset="0"/>
            </a:endParaRPr>
          </a:p>
          <a:p>
            <a:pPr marL="447675" indent="-447675">
              <a:spcAft>
                <a:spcPts val="0"/>
              </a:spcAft>
            </a:pPr>
            <a:r>
              <a:rPr lang="de-DE" sz="2400" dirty="0">
                <a:effectLst/>
                <a:latin typeface="Times New Roman" panose="02020603050405020304" pitchFamily="18" charset="0"/>
                <a:ea typeface="Times New Roman" panose="02020603050405020304" pitchFamily="18" charset="0"/>
              </a:rPr>
              <a:t>3.	Verteilung der Niederschläge beschreiben. </a:t>
            </a:r>
            <a:r>
              <a:rPr lang="de-DE" sz="2400" i="1" u="sng" dirty="0">
                <a:effectLst/>
                <a:latin typeface="Times New Roman" panose="02020603050405020304" pitchFamily="18" charset="0"/>
                <a:ea typeface="Times New Roman" panose="02020603050405020304" pitchFamily="18" charset="0"/>
              </a:rPr>
              <a:t>Beispiel</a:t>
            </a:r>
            <a:r>
              <a:rPr lang="de-DE" sz="2400" dirty="0">
                <a:effectLst/>
                <a:latin typeface="Times New Roman" panose="02020603050405020304" pitchFamily="18" charset="0"/>
                <a:ea typeface="Times New Roman" panose="02020603050405020304" pitchFamily="18" charset="0"/>
              </a:rPr>
              <a:t>: Es fallen ganzjährig Niederschläge. </a:t>
            </a:r>
            <a:r>
              <a:rPr lang="de-DE" sz="2400" i="1" dirty="0">
                <a:effectLst/>
                <a:latin typeface="Times New Roman" panose="02020603050405020304" pitchFamily="18" charset="0"/>
                <a:ea typeface="Times New Roman" panose="02020603050405020304" pitchFamily="18" charset="0"/>
              </a:rPr>
              <a:t>Oder</a:t>
            </a:r>
            <a:r>
              <a:rPr lang="de-DE" sz="2400" dirty="0">
                <a:effectLst/>
                <a:latin typeface="Times New Roman" panose="02020603050405020304" pitchFamily="18" charset="0"/>
                <a:ea typeface="Times New Roman" panose="02020603050405020304" pitchFamily="18" charset="0"/>
              </a:rPr>
              <a:t>: Die Niederschläge verteilen sich ungleichmäßig über das Jahr.</a:t>
            </a:r>
          </a:p>
          <a:p>
            <a:pPr marL="742950" lvl="1" indent="-285750">
              <a:spcAft>
                <a:spcPts val="0"/>
              </a:spcAft>
              <a:buFont typeface="+mj-lt"/>
              <a:buAutoNum type="arabicPeriod"/>
              <a:tabLst>
                <a:tab pos="447675" algn="l"/>
              </a:tabLst>
            </a:pPr>
            <a:r>
              <a:rPr lang="de-DE" sz="2400" dirty="0">
                <a:effectLst/>
                <a:latin typeface="Times New Roman" panose="02020603050405020304" pitchFamily="18" charset="0"/>
                <a:ea typeface="Times New Roman" panose="02020603050405020304" pitchFamily="18" charset="0"/>
              </a:rPr>
              <a:t>Jahresniederschlag nach Niederschlagsstufen kennzeichnen. </a:t>
            </a:r>
            <a:r>
              <a:rPr lang="de-DE" sz="2400" i="1" u="sng" dirty="0">
                <a:effectLst/>
                <a:latin typeface="Times New Roman" panose="02020603050405020304" pitchFamily="18" charset="0"/>
                <a:ea typeface="Times New Roman" panose="02020603050405020304" pitchFamily="18" charset="0"/>
              </a:rPr>
              <a:t>Beispiel</a:t>
            </a:r>
            <a:r>
              <a:rPr lang="de-DE" sz="2400" i="1" dirty="0">
                <a:effectLst/>
                <a:latin typeface="Times New Roman" panose="02020603050405020304" pitchFamily="18" charset="0"/>
                <a:ea typeface="Times New Roman" panose="02020603050405020304" pitchFamily="18" charset="0"/>
              </a:rPr>
              <a:t>:</a:t>
            </a:r>
            <a:r>
              <a:rPr lang="de-DE" sz="2400" dirty="0">
                <a:effectLst/>
                <a:latin typeface="Times New Roman" panose="02020603050405020304" pitchFamily="18" charset="0"/>
                <a:ea typeface="Times New Roman" panose="02020603050405020304" pitchFamily="18" charset="0"/>
              </a:rPr>
              <a:t> Der Jahresniederschlag mit 150mm ist sehr gering.</a:t>
            </a:r>
          </a:p>
          <a:p>
            <a:pPr marL="742950" lvl="1" indent="-285750">
              <a:spcAft>
                <a:spcPts val="0"/>
              </a:spcAft>
              <a:buFont typeface="+mj-lt"/>
              <a:buAutoNum type="arabicPeriod"/>
              <a:tabLst>
                <a:tab pos="447675" algn="l"/>
              </a:tabLst>
            </a:pPr>
            <a:r>
              <a:rPr lang="de-DE" sz="2400" dirty="0">
                <a:effectLst/>
                <a:latin typeface="Times New Roman" panose="02020603050405020304" pitchFamily="18" charset="0"/>
                <a:ea typeface="Times New Roman" panose="02020603050405020304" pitchFamily="18" charset="0"/>
              </a:rPr>
              <a:t>Die Verteilung der Niederschläge nach niederschlagsreichen und niederschlagsarmen Monaten beschreiben. </a:t>
            </a:r>
            <a:r>
              <a:rPr lang="de-DE" sz="2400" i="1" u="sng" dirty="0">
                <a:effectLst/>
                <a:latin typeface="Times New Roman" panose="02020603050405020304" pitchFamily="18" charset="0"/>
                <a:ea typeface="Times New Roman" panose="02020603050405020304" pitchFamily="18" charset="0"/>
              </a:rPr>
              <a:t>Beispiel</a:t>
            </a:r>
            <a:r>
              <a:rPr lang="de-DE" sz="2400" i="1" dirty="0">
                <a:effectLst/>
                <a:latin typeface="Times New Roman" panose="02020603050405020304" pitchFamily="18" charset="0"/>
                <a:ea typeface="Times New Roman" panose="02020603050405020304" pitchFamily="18" charset="0"/>
              </a:rPr>
              <a:t>:</a:t>
            </a:r>
            <a:r>
              <a:rPr lang="de-DE" sz="2400" dirty="0">
                <a:effectLst/>
                <a:latin typeface="Times New Roman" panose="02020603050405020304" pitchFamily="18" charset="0"/>
                <a:ea typeface="Times New Roman" panose="02020603050405020304" pitchFamily="18" charset="0"/>
              </a:rPr>
              <a:t> Das Niederschlagsmaximum wird im Herbst, im Monat September, mit 88mm erreicht. Das Niederschlagsminimum wird im Frühling, im Monat April, mit 10mm erreicht. </a:t>
            </a:r>
            <a:r>
              <a:rPr lang="de-DE" sz="2400" i="1" u="sng" dirty="0">
                <a:effectLst/>
                <a:latin typeface="Times New Roman" panose="02020603050405020304" pitchFamily="18" charset="0"/>
                <a:ea typeface="Times New Roman" panose="02020603050405020304" pitchFamily="18" charset="0"/>
              </a:rPr>
              <a:t>Oder</a:t>
            </a:r>
            <a:r>
              <a:rPr lang="de-DE" sz="2400" dirty="0">
                <a:effectLst/>
                <a:latin typeface="Times New Roman" panose="02020603050405020304" pitchFamily="18" charset="0"/>
                <a:ea typeface="Times New Roman" panose="02020603050405020304" pitchFamily="18" charset="0"/>
              </a:rPr>
              <a:t>: Die Monate Juni bis August erreichen Werte von 50 mm bis 10 mm. Im Sommer fallen somit nur geringe Niederschläge.</a:t>
            </a:r>
          </a:p>
          <a:p>
            <a:pPr marL="742950" lvl="1" indent="-285750">
              <a:spcAft>
                <a:spcPts val="0"/>
              </a:spcAft>
              <a:buFont typeface="+mj-lt"/>
              <a:buAutoNum type="arabicPeriod"/>
              <a:tabLst>
                <a:tab pos="447675" algn="l"/>
              </a:tabLst>
            </a:pPr>
            <a:r>
              <a:rPr lang="de-DE" sz="2400" dirty="0">
                <a:effectLst/>
                <a:latin typeface="Times New Roman" panose="02020603050405020304" pitchFamily="18" charset="0"/>
                <a:ea typeface="Times New Roman" panose="02020603050405020304" pitchFamily="18" charset="0"/>
              </a:rPr>
              <a:t>Humide (feuchte) und aride (trockene) Monate kennzeichnen. (Verhältnis Niederschlag / Verdunstung)</a:t>
            </a:r>
          </a:p>
        </p:txBody>
      </p:sp>
    </p:spTree>
    <p:extLst>
      <p:ext uri="{BB962C8B-B14F-4D97-AF65-F5344CB8AC3E}">
        <p14:creationId xmlns:p14="http://schemas.microsoft.com/office/powerpoint/2010/main" val="38977382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55A98C44-4FE5-4206-803E-03352DD27919}"/>
              </a:ext>
            </a:extLst>
          </p:cNvPr>
          <p:cNvSpPr/>
          <p:nvPr/>
        </p:nvSpPr>
        <p:spPr>
          <a:xfrm>
            <a:off x="87199" y="147936"/>
            <a:ext cx="8969602" cy="2677656"/>
          </a:xfrm>
          <a:prstGeom prst="rect">
            <a:avLst/>
          </a:prstGeom>
        </p:spPr>
        <p:txBody>
          <a:bodyPr wrap="square">
            <a:spAutoFit/>
          </a:bodyPr>
          <a:lstStyle/>
          <a:p>
            <a:pPr algn="ctr">
              <a:spcAft>
                <a:spcPts val="0"/>
              </a:spcAft>
            </a:pPr>
            <a:r>
              <a:rPr lang="de-DE" sz="2400" b="1" dirty="0">
                <a:latin typeface="Times New Roman" panose="02020603050405020304" pitchFamily="18" charset="0"/>
                <a:ea typeface="Times New Roman" panose="02020603050405020304" pitchFamily="18" charset="0"/>
              </a:rPr>
              <a:t>Auswertung</a:t>
            </a:r>
            <a:endParaRPr lang="de-DE" sz="2400" dirty="0">
              <a:latin typeface="Times New Roman" panose="02020603050405020304" pitchFamily="18" charset="0"/>
              <a:ea typeface="Times New Roman" panose="02020603050405020304" pitchFamily="18" charset="0"/>
            </a:endParaRPr>
          </a:p>
          <a:p>
            <a:pPr marL="457200" lvl="0" indent="-457200">
              <a:spcAft>
                <a:spcPts val="0"/>
              </a:spcAft>
              <a:buFont typeface="+mj-lt"/>
              <a:buAutoNum type="arabicPeriod" startAt="4"/>
              <a:tabLst>
                <a:tab pos="447675" algn="l"/>
              </a:tabLst>
            </a:pPr>
            <a:r>
              <a:rPr lang="de-DE" sz="2400" dirty="0">
                <a:latin typeface="Times New Roman" panose="02020603050405020304" pitchFamily="18" charset="0"/>
                <a:ea typeface="Times New Roman" panose="02020603050405020304" pitchFamily="18" charset="0"/>
              </a:rPr>
              <a:t>Liegt der Ort auf der Nord- oder Südhalbkugel der Erde?</a:t>
            </a:r>
          </a:p>
          <a:p>
            <a:pPr marL="457200" lvl="0" indent="-457200">
              <a:spcAft>
                <a:spcPts val="0"/>
              </a:spcAft>
              <a:buFont typeface="+mj-lt"/>
              <a:buAutoNum type="arabicPeriod" startAt="4"/>
              <a:tabLst>
                <a:tab pos="447675" algn="l"/>
              </a:tabLst>
            </a:pPr>
            <a:r>
              <a:rPr lang="de-DE" sz="2400" dirty="0">
                <a:latin typeface="Times New Roman" panose="02020603050405020304" pitchFamily="18" charset="0"/>
                <a:ea typeface="Times New Roman" panose="02020603050405020304" pitchFamily="18" charset="0"/>
              </a:rPr>
              <a:t>Welcher Klimazone können diese Merkmale zugeordnet werden?</a:t>
            </a:r>
          </a:p>
          <a:p>
            <a:pPr marL="457200" lvl="0" indent="-457200">
              <a:spcAft>
                <a:spcPts val="0"/>
              </a:spcAft>
              <a:buFont typeface="+mj-lt"/>
              <a:buAutoNum type="arabicPeriod" startAt="4"/>
              <a:tabLst>
                <a:tab pos="447675" algn="l"/>
              </a:tabLst>
            </a:pPr>
            <a:r>
              <a:rPr lang="de-DE" sz="2400" dirty="0">
                <a:latin typeface="Times New Roman" panose="02020603050405020304" pitchFamily="18" charset="0"/>
                <a:ea typeface="Times New Roman" panose="02020603050405020304" pitchFamily="18" charset="0"/>
              </a:rPr>
              <a:t>Welche Ursachen und Zusammenhänge führen zu den festgestellten Merkmalen?</a:t>
            </a:r>
          </a:p>
          <a:p>
            <a:pPr marL="457200" lvl="0" indent="-457200">
              <a:spcAft>
                <a:spcPts val="0"/>
              </a:spcAft>
              <a:buFont typeface="+mj-lt"/>
              <a:buAutoNum type="arabicPeriod" startAt="4"/>
              <a:tabLst>
                <a:tab pos="447675" algn="l"/>
              </a:tabLst>
            </a:pPr>
            <a:r>
              <a:rPr lang="de-DE" sz="2400" dirty="0">
                <a:latin typeface="Times New Roman" panose="02020603050405020304" pitchFamily="18" charset="0"/>
                <a:ea typeface="Times New Roman" panose="02020603050405020304" pitchFamily="18" charset="0"/>
              </a:rPr>
              <a:t>Beschreibe mögliche Auswirkungen der Klimamerkmale auf die Vegetation und anderen Geofaktoren.</a:t>
            </a:r>
          </a:p>
        </p:txBody>
      </p:sp>
      <p:pic>
        <p:nvPicPr>
          <p:cNvPr id="3" name="Grafik 2">
            <a:extLst>
              <a:ext uri="{FF2B5EF4-FFF2-40B4-BE49-F238E27FC236}">
                <a16:creationId xmlns:a16="http://schemas.microsoft.com/office/drawing/2014/main" id="{329CA8BE-AB2B-4C02-9219-B68497A4816F}"/>
              </a:ext>
            </a:extLst>
          </p:cNvPr>
          <p:cNvPicPr>
            <a:picLocks noChangeAspect="1"/>
          </p:cNvPicPr>
          <p:nvPr/>
        </p:nvPicPr>
        <p:blipFill>
          <a:blip r:embed="rId2"/>
          <a:stretch>
            <a:fillRect/>
          </a:stretch>
        </p:blipFill>
        <p:spPr>
          <a:xfrm>
            <a:off x="-58142" y="2933658"/>
            <a:ext cx="9260284" cy="3554229"/>
          </a:xfrm>
          <a:prstGeom prst="rect">
            <a:avLst/>
          </a:prstGeom>
        </p:spPr>
      </p:pic>
    </p:spTree>
    <p:extLst>
      <p:ext uri="{BB962C8B-B14F-4D97-AF65-F5344CB8AC3E}">
        <p14:creationId xmlns:p14="http://schemas.microsoft.com/office/powerpoint/2010/main" val="41552693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Textfeld 50">
            <a:extLst>
              <a:ext uri="{FF2B5EF4-FFF2-40B4-BE49-F238E27FC236}">
                <a16:creationId xmlns:a16="http://schemas.microsoft.com/office/drawing/2014/main" id="{B28168CD-365E-4062-9A4F-4F3AB1835B76}"/>
              </a:ext>
            </a:extLst>
          </p:cNvPr>
          <p:cNvSpPr txBox="1"/>
          <p:nvPr/>
        </p:nvSpPr>
        <p:spPr>
          <a:xfrm>
            <a:off x="652176" y="116632"/>
            <a:ext cx="7839647" cy="830997"/>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de-DE"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Auswertung des Klimadiagramm von Peking</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de-DE"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(Beachte die Vorgehensweise laut Handlungsvorschrift) </a:t>
            </a:r>
          </a:p>
        </p:txBody>
      </p:sp>
      <p:sp>
        <p:nvSpPr>
          <p:cNvPr id="3" name="Textfeld 2">
            <a:extLst>
              <a:ext uri="{FF2B5EF4-FFF2-40B4-BE49-F238E27FC236}">
                <a16:creationId xmlns:a16="http://schemas.microsoft.com/office/drawing/2014/main" id="{B3576AD4-BAE5-448D-A811-CD17D5018D9A}"/>
              </a:ext>
            </a:extLst>
          </p:cNvPr>
          <p:cNvSpPr txBox="1"/>
          <p:nvPr/>
        </p:nvSpPr>
        <p:spPr>
          <a:xfrm>
            <a:off x="179512" y="947629"/>
            <a:ext cx="8964488" cy="624786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Temperatur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Das Klimadiagramm untersucht den Standort Peking</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Die Temperaturkurve besitzt einen Temperaturhöhepunkt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2.1	Die Jahresdurchschnittstemperatur beträgt 11°C</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2.2	Das Temperaturmaximum wird im Sommer, im Monat Juli, mit 27°C erreicht. Der Juli ist 	sind somit warm. Das Temperaturminimum wird im Winter, im Monat Januar, mit -4°C 	erreicht. Januar und Februar sind somit 	kalt.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2.3	Die jährliche Temperaturschwankung beträgt 31K und ist somit hoch.</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Niederschlag</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Es fallen ganzjährig Niederschläge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3.1	Die Jahresniederschlagsmenge mit 561mm ist hoch</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3.2	Das Niederschlagsmaximum wird im Sommer, im Monat Juli, mit 211mm erreicht.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Das Niederschlagsminimum wird im Winter, in den Monaten Januar und Dezember, mit 	3mm erreicht.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Die Niederschläge verteilen sich ungleichmäßig über die Monate.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3.3	Die Monate Januar, Februar, Juli, August, September und Dezember sind humid 	(feucht). Die Monate März, April, Mai, Juni, Oktober und November sind arid (trocken)</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Auswertung:</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	Peking befindet sich auf der Nordhalbkugel</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	Peking liegt in der Gemäßigten Klimazone (Ostseitenklima)</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6.	(Ursachen und Zusammenhänge)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7.	(Auswirkungen der Klimamerkmale auf Geofaktoren)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384651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822D1B22-DB05-415C-9D8D-1256D3824541}"/>
              </a:ext>
            </a:extLst>
          </p:cNvPr>
          <p:cNvSpPr txBox="1"/>
          <p:nvPr/>
        </p:nvSpPr>
        <p:spPr>
          <a:xfrm>
            <a:off x="1696512" y="154922"/>
            <a:ext cx="5321841" cy="461665"/>
          </a:xfrm>
          <a:prstGeom prst="rect">
            <a:avLst/>
          </a:prstGeom>
          <a:noFill/>
        </p:spPr>
        <p:txBody>
          <a:bodyPr wrap="none" rtlCol="0">
            <a:spAutoFit/>
          </a:bodyPr>
          <a:lstStyle/>
          <a:p>
            <a:r>
              <a:rPr lang="de-DE" sz="2400" dirty="0"/>
              <a:t>Zeichne selbständig ein Klimadiagramm!</a:t>
            </a:r>
          </a:p>
        </p:txBody>
      </p:sp>
      <p:graphicFrame>
        <p:nvGraphicFramePr>
          <p:cNvPr id="3" name="Tabelle 2">
            <a:extLst>
              <a:ext uri="{FF2B5EF4-FFF2-40B4-BE49-F238E27FC236}">
                <a16:creationId xmlns:a16="http://schemas.microsoft.com/office/drawing/2014/main" id="{A031B931-F2BA-4AB0-BEA7-F6A87737C084}"/>
              </a:ext>
            </a:extLst>
          </p:cNvPr>
          <p:cNvGraphicFramePr>
            <a:graphicFrameLocks noGrp="1"/>
          </p:cNvGraphicFramePr>
          <p:nvPr>
            <p:extLst>
              <p:ext uri="{D42A27DB-BD31-4B8C-83A1-F6EECF244321}">
                <p14:modId xmlns:p14="http://schemas.microsoft.com/office/powerpoint/2010/main" val="2700883864"/>
              </p:ext>
            </p:extLst>
          </p:nvPr>
        </p:nvGraphicFramePr>
        <p:xfrm>
          <a:off x="249381" y="1031240"/>
          <a:ext cx="8645238" cy="1188720"/>
        </p:xfrm>
        <a:graphic>
          <a:graphicData uri="http://schemas.openxmlformats.org/drawingml/2006/table">
            <a:tbl>
              <a:tblPr firstRow="1" bandRow="1">
                <a:tableStyleId>{0505E3EF-67EA-436B-97B2-0124C06EBD24}</a:tableStyleId>
              </a:tblPr>
              <a:tblGrid>
                <a:gridCol w="617517">
                  <a:extLst>
                    <a:ext uri="{9D8B030D-6E8A-4147-A177-3AD203B41FA5}">
                      <a16:colId xmlns:a16="http://schemas.microsoft.com/office/drawing/2014/main" val="4067806654"/>
                    </a:ext>
                  </a:extLst>
                </a:gridCol>
                <a:gridCol w="617517">
                  <a:extLst>
                    <a:ext uri="{9D8B030D-6E8A-4147-A177-3AD203B41FA5}">
                      <a16:colId xmlns:a16="http://schemas.microsoft.com/office/drawing/2014/main" val="228382329"/>
                    </a:ext>
                  </a:extLst>
                </a:gridCol>
                <a:gridCol w="617517">
                  <a:extLst>
                    <a:ext uri="{9D8B030D-6E8A-4147-A177-3AD203B41FA5}">
                      <a16:colId xmlns:a16="http://schemas.microsoft.com/office/drawing/2014/main" val="362570932"/>
                    </a:ext>
                  </a:extLst>
                </a:gridCol>
                <a:gridCol w="617517">
                  <a:extLst>
                    <a:ext uri="{9D8B030D-6E8A-4147-A177-3AD203B41FA5}">
                      <a16:colId xmlns:a16="http://schemas.microsoft.com/office/drawing/2014/main" val="4244850091"/>
                    </a:ext>
                  </a:extLst>
                </a:gridCol>
                <a:gridCol w="617517">
                  <a:extLst>
                    <a:ext uri="{9D8B030D-6E8A-4147-A177-3AD203B41FA5}">
                      <a16:colId xmlns:a16="http://schemas.microsoft.com/office/drawing/2014/main" val="3900690155"/>
                    </a:ext>
                  </a:extLst>
                </a:gridCol>
                <a:gridCol w="617517">
                  <a:extLst>
                    <a:ext uri="{9D8B030D-6E8A-4147-A177-3AD203B41FA5}">
                      <a16:colId xmlns:a16="http://schemas.microsoft.com/office/drawing/2014/main" val="4122948147"/>
                    </a:ext>
                  </a:extLst>
                </a:gridCol>
                <a:gridCol w="617517">
                  <a:extLst>
                    <a:ext uri="{9D8B030D-6E8A-4147-A177-3AD203B41FA5}">
                      <a16:colId xmlns:a16="http://schemas.microsoft.com/office/drawing/2014/main" val="1685641305"/>
                    </a:ext>
                  </a:extLst>
                </a:gridCol>
                <a:gridCol w="617517">
                  <a:extLst>
                    <a:ext uri="{9D8B030D-6E8A-4147-A177-3AD203B41FA5}">
                      <a16:colId xmlns:a16="http://schemas.microsoft.com/office/drawing/2014/main" val="1529862574"/>
                    </a:ext>
                  </a:extLst>
                </a:gridCol>
                <a:gridCol w="617517">
                  <a:extLst>
                    <a:ext uri="{9D8B030D-6E8A-4147-A177-3AD203B41FA5}">
                      <a16:colId xmlns:a16="http://schemas.microsoft.com/office/drawing/2014/main" val="3158996042"/>
                    </a:ext>
                  </a:extLst>
                </a:gridCol>
                <a:gridCol w="617517">
                  <a:extLst>
                    <a:ext uri="{9D8B030D-6E8A-4147-A177-3AD203B41FA5}">
                      <a16:colId xmlns:a16="http://schemas.microsoft.com/office/drawing/2014/main" val="2851349719"/>
                    </a:ext>
                  </a:extLst>
                </a:gridCol>
                <a:gridCol w="617517">
                  <a:extLst>
                    <a:ext uri="{9D8B030D-6E8A-4147-A177-3AD203B41FA5}">
                      <a16:colId xmlns:a16="http://schemas.microsoft.com/office/drawing/2014/main" val="4102304662"/>
                    </a:ext>
                  </a:extLst>
                </a:gridCol>
                <a:gridCol w="617517">
                  <a:extLst>
                    <a:ext uri="{9D8B030D-6E8A-4147-A177-3AD203B41FA5}">
                      <a16:colId xmlns:a16="http://schemas.microsoft.com/office/drawing/2014/main" val="29517285"/>
                    </a:ext>
                  </a:extLst>
                </a:gridCol>
                <a:gridCol w="617517">
                  <a:extLst>
                    <a:ext uri="{9D8B030D-6E8A-4147-A177-3AD203B41FA5}">
                      <a16:colId xmlns:a16="http://schemas.microsoft.com/office/drawing/2014/main" val="994337068"/>
                    </a:ext>
                  </a:extLst>
                </a:gridCol>
                <a:gridCol w="617517">
                  <a:extLst>
                    <a:ext uri="{9D8B030D-6E8A-4147-A177-3AD203B41FA5}">
                      <a16:colId xmlns:a16="http://schemas.microsoft.com/office/drawing/2014/main" val="1564464203"/>
                    </a:ext>
                  </a:extLst>
                </a:gridCol>
              </a:tblGrid>
              <a:tr h="370840">
                <a:tc>
                  <a:txBody>
                    <a:bodyPr/>
                    <a:lstStyle/>
                    <a:p>
                      <a:pPr algn="ctr"/>
                      <a:r>
                        <a:rPr lang="de-DE" sz="2000" dirty="0"/>
                        <a:t>M</a:t>
                      </a:r>
                    </a:p>
                  </a:txBody>
                  <a:tcPr/>
                </a:tc>
                <a:tc>
                  <a:txBody>
                    <a:bodyPr/>
                    <a:lstStyle/>
                    <a:p>
                      <a:pPr algn="ctr"/>
                      <a:r>
                        <a:rPr lang="de-DE" sz="1800" dirty="0"/>
                        <a:t>J</a:t>
                      </a:r>
                    </a:p>
                  </a:txBody>
                  <a:tcPr/>
                </a:tc>
                <a:tc>
                  <a:txBody>
                    <a:bodyPr/>
                    <a:lstStyle/>
                    <a:p>
                      <a:pPr algn="ctr"/>
                      <a:r>
                        <a:rPr lang="de-DE" sz="1800" dirty="0"/>
                        <a:t>F</a:t>
                      </a:r>
                    </a:p>
                  </a:txBody>
                  <a:tcPr/>
                </a:tc>
                <a:tc>
                  <a:txBody>
                    <a:bodyPr/>
                    <a:lstStyle/>
                    <a:p>
                      <a:pPr algn="ctr"/>
                      <a:r>
                        <a:rPr lang="de-DE" sz="1800" dirty="0"/>
                        <a:t>M</a:t>
                      </a:r>
                    </a:p>
                  </a:txBody>
                  <a:tcPr/>
                </a:tc>
                <a:tc>
                  <a:txBody>
                    <a:bodyPr/>
                    <a:lstStyle/>
                    <a:p>
                      <a:pPr algn="ctr"/>
                      <a:r>
                        <a:rPr lang="de-DE" sz="1800" dirty="0"/>
                        <a:t>A</a:t>
                      </a:r>
                    </a:p>
                  </a:txBody>
                  <a:tcPr/>
                </a:tc>
                <a:tc>
                  <a:txBody>
                    <a:bodyPr/>
                    <a:lstStyle/>
                    <a:p>
                      <a:pPr algn="ctr"/>
                      <a:r>
                        <a:rPr lang="de-DE" sz="1800" dirty="0"/>
                        <a:t>M</a:t>
                      </a:r>
                    </a:p>
                  </a:txBody>
                  <a:tcPr/>
                </a:tc>
                <a:tc>
                  <a:txBody>
                    <a:bodyPr/>
                    <a:lstStyle/>
                    <a:p>
                      <a:pPr algn="ctr"/>
                      <a:r>
                        <a:rPr lang="de-DE" sz="1800" dirty="0"/>
                        <a:t>J</a:t>
                      </a:r>
                    </a:p>
                  </a:txBody>
                  <a:tcPr/>
                </a:tc>
                <a:tc>
                  <a:txBody>
                    <a:bodyPr/>
                    <a:lstStyle/>
                    <a:p>
                      <a:pPr algn="ctr"/>
                      <a:r>
                        <a:rPr lang="de-DE" sz="1800" dirty="0"/>
                        <a:t>J</a:t>
                      </a:r>
                    </a:p>
                  </a:txBody>
                  <a:tcPr/>
                </a:tc>
                <a:tc>
                  <a:txBody>
                    <a:bodyPr/>
                    <a:lstStyle/>
                    <a:p>
                      <a:pPr algn="ctr"/>
                      <a:r>
                        <a:rPr lang="de-DE" sz="1800" dirty="0"/>
                        <a:t>A</a:t>
                      </a:r>
                    </a:p>
                  </a:txBody>
                  <a:tcPr/>
                </a:tc>
                <a:tc>
                  <a:txBody>
                    <a:bodyPr/>
                    <a:lstStyle/>
                    <a:p>
                      <a:pPr algn="ctr"/>
                      <a:r>
                        <a:rPr lang="de-DE" sz="1800" dirty="0"/>
                        <a:t>S</a:t>
                      </a:r>
                    </a:p>
                  </a:txBody>
                  <a:tcPr/>
                </a:tc>
                <a:tc>
                  <a:txBody>
                    <a:bodyPr/>
                    <a:lstStyle/>
                    <a:p>
                      <a:pPr algn="ctr"/>
                      <a:r>
                        <a:rPr lang="de-DE" sz="1800" dirty="0"/>
                        <a:t>O</a:t>
                      </a:r>
                    </a:p>
                  </a:txBody>
                  <a:tcPr/>
                </a:tc>
                <a:tc>
                  <a:txBody>
                    <a:bodyPr/>
                    <a:lstStyle/>
                    <a:p>
                      <a:pPr algn="ctr"/>
                      <a:r>
                        <a:rPr lang="de-DE" sz="1800" dirty="0"/>
                        <a:t>N</a:t>
                      </a:r>
                    </a:p>
                  </a:txBody>
                  <a:tcPr/>
                </a:tc>
                <a:tc>
                  <a:txBody>
                    <a:bodyPr/>
                    <a:lstStyle/>
                    <a:p>
                      <a:pPr algn="ctr"/>
                      <a:r>
                        <a:rPr lang="de-DE" sz="1800" dirty="0"/>
                        <a:t>D</a:t>
                      </a:r>
                    </a:p>
                  </a:txBody>
                  <a:tcPr/>
                </a:tc>
                <a:tc>
                  <a:txBody>
                    <a:bodyPr/>
                    <a:lstStyle/>
                    <a:p>
                      <a:pPr algn="ctr"/>
                      <a:endParaRPr lang="de-DE" sz="1200" dirty="0"/>
                    </a:p>
                  </a:txBody>
                  <a:tcPr/>
                </a:tc>
                <a:extLst>
                  <a:ext uri="{0D108BD9-81ED-4DB2-BD59-A6C34878D82A}">
                    <a16:rowId xmlns:a16="http://schemas.microsoft.com/office/drawing/2014/main" val="1455134512"/>
                  </a:ext>
                </a:extLst>
              </a:tr>
              <a:tr h="370840">
                <a:tc>
                  <a:txBody>
                    <a:bodyPr/>
                    <a:lstStyle/>
                    <a:p>
                      <a:pPr algn="ctr"/>
                      <a:r>
                        <a:rPr lang="de-DE" sz="2000" dirty="0"/>
                        <a:t>T</a:t>
                      </a:r>
                    </a:p>
                  </a:txBody>
                  <a:tcPr/>
                </a:tc>
                <a:tc>
                  <a:txBody>
                    <a:bodyPr/>
                    <a:lstStyle/>
                    <a:p>
                      <a:pPr algn="ctr"/>
                      <a:r>
                        <a:rPr lang="de-DE" sz="1800" dirty="0"/>
                        <a:t>-1</a:t>
                      </a:r>
                    </a:p>
                  </a:txBody>
                  <a:tcPr/>
                </a:tc>
                <a:tc>
                  <a:txBody>
                    <a:bodyPr/>
                    <a:lstStyle/>
                    <a:p>
                      <a:pPr algn="ctr"/>
                      <a:r>
                        <a:rPr lang="de-DE" sz="1800" dirty="0"/>
                        <a:t>0</a:t>
                      </a:r>
                    </a:p>
                  </a:txBody>
                  <a:tcPr/>
                </a:tc>
                <a:tc>
                  <a:txBody>
                    <a:bodyPr/>
                    <a:lstStyle/>
                    <a:p>
                      <a:pPr algn="ctr"/>
                      <a:r>
                        <a:rPr lang="de-DE" sz="1800" dirty="0"/>
                        <a:t>3</a:t>
                      </a:r>
                    </a:p>
                  </a:txBody>
                  <a:tcPr/>
                </a:tc>
                <a:tc>
                  <a:txBody>
                    <a:bodyPr/>
                    <a:lstStyle/>
                    <a:p>
                      <a:pPr algn="ctr"/>
                      <a:r>
                        <a:rPr lang="de-DE" sz="1800" dirty="0"/>
                        <a:t>8</a:t>
                      </a:r>
                    </a:p>
                  </a:txBody>
                  <a:tcPr/>
                </a:tc>
                <a:tc>
                  <a:txBody>
                    <a:bodyPr/>
                    <a:lstStyle/>
                    <a:p>
                      <a:pPr algn="ctr"/>
                      <a:r>
                        <a:rPr lang="de-DE" sz="1800" dirty="0"/>
                        <a:t>13</a:t>
                      </a:r>
                    </a:p>
                  </a:txBody>
                  <a:tcPr/>
                </a:tc>
                <a:tc>
                  <a:txBody>
                    <a:bodyPr/>
                    <a:lstStyle/>
                    <a:p>
                      <a:pPr algn="ctr"/>
                      <a:r>
                        <a:rPr lang="de-DE" sz="1800" dirty="0"/>
                        <a:t>16</a:t>
                      </a:r>
                    </a:p>
                  </a:txBody>
                  <a:tcPr/>
                </a:tc>
                <a:tc>
                  <a:txBody>
                    <a:bodyPr/>
                    <a:lstStyle/>
                    <a:p>
                      <a:pPr algn="ctr"/>
                      <a:r>
                        <a:rPr lang="de-DE" sz="1800" dirty="0"/>
                        <a:t>18</a:t>
                      </a:r>
                    </a:p>
                  </a:txBody>
                  <a:tcPr/>
                </a:tc>
                <a:tc>
                  <a:txBody>
                    <a:bodyPr/>
                    <a:lstStyle/>
                    <a:p>
                      <a:pPr algn="ctr"/>
                      <a:r>
                        <a:rPr lang="de-DE" sz="1800" dirty="0"/>
                        <a:t>17</a:t>
                      </a:r>
                    </a:p>
                  </a:txBody>
                  <a:tcPr/>
                </a:tc>
                <a:tc>
                  <a:txBody>
                    <a:bodyPr/>
                    <a:lstStyle/>
                    <a:p>
                      <a:pPr algn="ctr"/>
                      <a:r>
                        <a:rPr lang="de-DE" sz="1800" dirty="0"/>
                        <a:t>14</a:t>
                      </a:r>
                    </a:p>
                  </a:txBody>
                  <a:tcPr/>
                </a:tc>
                <a:tc>
                  <a:txBody>
                    <a:bodyPr/>
                    <a:lstStyle/>
                    <a:p>
                      <a:pPr algn="ctr"/>
                      <a:r>
                        <a:rPr lang="de-DE" sz="1800" dirty="0"/>
                        <a:t>8</a:t>
                      </a:r>
                    </a:p>
                  </a:txBody>
                  <a:tcPr/>
                </a:tc>
                <a:tc>
                  <a:txBody>
                    <a:bodyPr/>
                    <a:lstStyle/>
                    <a:p>
                      <a:pPr algn="ctr"/>
                      <a:r>
                        <a:rPr lang="de-DE" sz="1800" dirty="0"/>
                        <a:t>4</a:t>
                      </a:r>
                    </a:p>
                  </a:txBody>
                  <a:tcPr/>
                </a:tc>
                <a:tc>
                  <a:txBody>
                    <a:bodyPr/>
                    <a:lstStyle/>
                    <a:p>
                      <a:pPr algn="ctr"/>
                      <a:r>
                        <a:rPr lang="de-DE" sz="1800" dirty="0"/>
                        <a:t>1</a:t>
                      </a:r>
                    </a:p>
                  </a:txBody>
                  <a:tcPr/>
                </a:tc>
                <a:tc>
                  <a:txBody>
                    <a:bodyPr/>
                    <a:lstStyle/>
                    <a:p>
                      <a:pPr algn="ctr"/>
                      <a:endParaRPr lang="de-DE" sz="1800"/>
                    </a:p>
                  </a:txBody>
                  <a:tcPr/>
                </a:tc>
                <a:extLst>
                  <a:ext uri="{0D108BD9-81ED-4DB2-BD59-A6C34878D82A}">
                    <a16:rowId xmlns:a16="http://schemas.microsoft.com/office/drawing/2014/main" val="2627480165"/>
                  </a:ext>
                </a:extLst>
              </a:tr>
              <a:tr h="370840">
                <a:tc>
                  <a:txBody>
                    <a:bodyPr/>
                    <a:lstStyle/>
                    <a:p>
                      <a:pPr algn="ctr"/>
                      <a:r>
                        <a:rPr lang="de-DE" sz="2000" dirty="0"/>
                        <a:t>N</a:t>
                      </a:r>
                    </a:p>
                  </a:txBody>
                  <a:tcPr/>
                </a:tc>
                <a:tc>
                  <a:txBody>
                    <a:bodyPr/>
                    <a:lstStyle/>
                    <a:p>
                      <a:pPr algn="ctr"/>
                      <a:r>
                        <a:rPr lang="de-DE" sz="1800" dirty="0"/>
                        <a:t>49</a:t>
                      </a:r>
                    </a:p>
                  </a:txBody>
                  <a:tcPr/>
                </a:tc>
                <a:tc>
                  <a:txBody>
                    <a:bodyPr/>
                    <a:lstStyle/>
                    <a:p>
                      <a:pPr algn="ctr"/>
                      <a:r>
                        <a:rPr lang="de-DE" sz="1800" dirty="0"/>
                        <a:t>33</a:t>
                      </a:r>
                    </a:p>
                  </a:txBody>
                  <a:tcPr/>
                </a:tc>
                <a:tc>
                  <a:txBody>
                    <a:bodyPr/>
                    <a:lstStyle/>
                    <a:p>
                      <a:pPr algn="ctr"/>
                      <a:r>
                        <a:rPr lang="de-DE" sz="1800" dirty="0"/>
                        <a:t>37</a:t>
                      </a:r>
                    </a:p>
                  </a:txBody>
                  <a:tcPr/>
                </a:tc>
                <a:tc>
                  <a:txBody>
                    <a:bodyPr/>
                    <a:lstStyle/>
                    <a:p>
                      <a:pPr algn="ctr"/>
                      <a:r>
                        <a:rPr lang="de-DE" sz="1800" dirty="0"/>
                        <a:t>42</a:t>
                      </a:r>
                    </a:p>
                  </a:txBody>
                  <a:tcPr/>
                </a:tc>
                <a:tc>
                  <a:txBody>
                    <a:bodyPr/>
                    <a:lstStyle/>
                    <a:p>
                      <a:pPr algn="ctr"/>
                      <a:r>
                        <a:rPr lang="de-DE" sz="1800" dirty="0"/>
                        <a:t>49</a:t>
                      </a:r>
                    </a:p>
                  </a:txBody>
                  <a:tcPr/>
                </a:tc>
                <a:tc>
                  <a:txBody>
                    <a:bodyPr/>
                    <a:lstStyle/>
                    <a:p>
                      <a:pPr algn="ctr"/>
                      <a:r>
                        <a:rPr lang="de-DE" sz="1800" dirty="0"/>
                        <a:t>59</a:t>
                      </a:r>
                    </a:p>
                  </a:txBody>
                  <a:tcPr/>
                </a:tc>
                <a:tc>
                  <a:txBody>
                    <a:bodyPr/>
                    <a:lstStyle/>
                    <a:p>
                      <a:pPr algn="ctr"/>
                      <a:r>
                        <a:rPr lang="de-DE" sz="1800" dirty="0"/>
                        <a:t>80</a:t>
                      </a:r>
                    </a:p>
                  </a:txBody>
                  <a:tcPr/>
                </a:tc>
                <a:tc>
                  <a:txBody>
                    <a:bodyPr/>
                    <a:lstStyle/>
                    <a:p>
                      <a:pPr algn="ctr"/>
                      <a:r>
                        <a:rPr lang="de-DE" sz="1800" dirty="0"/>
                        <a:t>57</a:t>
                      </a:r>
                    </a:p>
                  </a:txBody>
                  <a:tcPr/>
                </a:tc>
                <a:tc>
                  <a:txBody>
                    <a:bodyPr/>
                    <a:lstStyle/>
                    <a:p>
                      <a:pPr algn="ctr"/>
                      <a:r>
                        <a:rPr lang="de-DE" sz="1800" dirty="0"/>
                        <a:t>48</a:t>
                      </a:r>
                    </a:p>
                  </a:txBody>
                  <a:tcPr/>
                </a:tc>
                <a:tc>
                  <a:txBody>
                    <a:bodyPr/>
                    <a:lstStyle/>
                    <a:p>
                      <a:pPr algn="ctr"/>
                      <a:r>
                        <a:rPr lang="de-DE" sz="1800" dirty="0"/>
                        <a:t>43</a:t>
                      </a:r>
                    </a:p>
                  </a:txBody>
                  <a:tcPr/>
                </a:tc>
                <a:tc>
                  <a:txBody>
                    <a:bodyPr/>
                    <a:lstStyle/>
                    <a:p>
                      <a:pPr algn="ctr"/>
                      <a:r>
                        <a:rPr lang="de-DE" sz="1800" dirty="0"/>
                        <a:t>42</a:t>
                      </a:r>
                    </a:p>
                  </a:txBody>
                  <a:tcPr/>
                </a:tc>
                <a:tc>
                  <a:txBody>
                    <a:bodyPr/>
                    <a:lstStyle/>
                    <a:p>
                      <a:pPr algn="ctr"/>
                      <a:r>
                        <a:rPr lang="de-DE" sz="1800" dirty="0"/>
                        <a:t>42</a:t>
                      </a:r>
                    </a:p>
                  </a:txBody>
                  <a:tcPr/>
                </a:tc>
                <a:tc>
                  <a:txBody>
                    <a:bodyPr/>
                    <a:lstStyle/>
                    <a:p>
                      <a:pPr algn="ctr"/>
                      <a:endParaRPr lang="de-DE" sz="1800" dirty="0"/>
                    </a:p>
                  </a:txBody>
                  <a:tcPr/>
                </a:tc>
                <a:extLst>
                  <a:ext uri="{0D108BD9-81ED-4DB2-BD59-A6C34878D82A}">
                    <a16:rowId xmlns:a16="http://schemas.microsoft.com/office/drawing/2014/main" val="3869382717"/>
                  </a:ext>
                </a:extLst>
              </a:tr>
            </a:tbl>
          </a:graphicData>
        </a:graphic>
      </p:graphicFrame>
      <p:sp>
        <p:nvSpPr>
          <p:cNvPr id="4" name="Textfeld 3">
            <a:extLst>
              <a:ext uri="{FF2B5EF4-FFF2-40B4-BE49-F238E27FC236}">
                <a16:creationId xmlns:a16="http://schemas.microsoft.com/office/drawing/2014/main" id="{35CFD693-32E9-47B9-A157-D0299F02B619}"/>
              </a:ext>
            </a:extLst>
          </p:cNvPr>
          <p:cNvSpPr txBox="1"/>
          <p:nvPr/>
        </p:nvSpPr>
        <p:spPr>
          <a:xfrm>
            <a:off x="191192" y="731520"/>
            <a:ext cx="732893" cy="369332"/>
          </a:xfrm>
          <a:prstGeom prst="rect">
            <a:avLst/>
          </a:prstGeom>
          <a:noFill/>
        </p:spPr>
        <p:txBody>
          <a:bodyPr wrap="none" rtlCol="0">
            <a:spAutoFit/>
          </a:bodyPr>
          <a:lstStyle/>
          <a:p>
            <a:r>
              <a:rPr lang="de-DE" dirty="0"/>
              <a:t>Berlin</a:t>
            </a:r>
          </a:p>
        </p:txBody>
      </p:sp>
      <p:cxnSp>
        <p:nvCxnSpPr>
          <p:cNvPr id="6" name="Gerader Verbinder 5">
            <a:extLst>
              <a:ext uri="{FF2B5EF4-FFF2-40B4-BE49-F238E27FC236}">
                <a16:creationId xmlns:a16="http://schemas.microsoft.com/office/drawing/2014/main" id="{898CD5E8-A5E2-4676-A91E-C41695AE8EA8}"/>
              </a:ext>
            </a:extLst>
          </p:cNvPr>
          <p:cNvCxnSpPr/>
          <p:nvPr/>
        </p:nvCxnSpPr>
        <p:spPr>
          <a:xfrm flipV="1">
            <a:off x="8279476" y="1039091"/>
            <a:ext cx="615142" cy="3574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feld 6">
            <a:extLst>
              <a:ext uri="{FF2B5EF4-FFF2-40B4-BE49-F238E27FC236}">
                <a16:creationId xmlns:a16="http://schemas.microsoft.com/office/drawing/2014/main" id="{5C72C968-74E6-4606-BD92-4502B3DFDF91}"/>
              </a:ext>
            </a:extLst>
          </p:cNvPr>
          <p:cNvSpPr txBox="1"/>
          <p:nvPr/>
        </p:nvSpPr>
        <p:spPr>
          <a:xfrm>
            <a:off x="557638" y="2446856"/>
            <a:ext cx="7790210" cy="400110"/>
          </a:xfrm>
          <a:prstGeom prst="rect">
            <a:avLst/>
          </a:prstGeom>
          <a:noFill/>
        </p:spPr>
        <p:txBody>
          <a:bodyPr wrap="none" rtlCol="0">
            <a:spAutoFit/>
          </a:bodyPr>
          <a:lstStyle/>
          <a:p>
            <a:r>
              <a:rPr lang="de-DE" sz="2000" dirty="0"/>
              <a:t>Werte auf einem gesonderten Blatt, das Klimadiagramm aus (Punkt 1-7)!</a:t>
            </a:r>
          </a:p>
        </p:txBody>
      </p:sp>
      <p:pic>
        <p:nvPicPr>
          <p:cNvPr id="8" name="Grafik 7">
            <a:extLst>
              <a:ext uri="{FF2B5EF4-FFF2-40B4-BE49-F238E27FC236}">
                <a16:creationId xmlns:a16="http://schemas.microsoft.com/office/drawing/2014/main" id="{E245B8AE-90D7-4EAA-887B-3F91FD296861}"/>
              </a:ext>
            </a:extLst>
          </p:cNvPr>
          <p:cNvPicPr>
            <a:picLocks noChangeAspect="1"/>
          </p:cNvPicPr>
          <p:nvPr/>
        </p:nvPicPr>
        <p:blipFill>
          <a:blip r:embed="rId2"/>
          <a:stretch>
            <a:fillRect/>
          </a:stretch>
        </p:blipFill>
        <p:spPr>
          <a:xfrm>
            <a:off x="-24166" y="3041722"/>
            <a:ext cx="9260284" cy="3554229"/>
          </a:xfrm>
          <a:prstGeom prst="rect">
            <a:avLst/>
          </a:prstGeom>
        </p:spPr>
      </p:pic>
    </p:spTree>
    <p:extLst>
      <p:ext uri="{BB962C8B-B14F-4D97-AF65-F5344CB8AC3E}">
        <p14:creationId xmlns:p14="http://schemas.microsoft.com/office/powerpoint/2010/main" val="1533134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elle 1">
            <a:extLst>
              <a:ext uri="{FF2B5EF4-FFF2-40B4-BE49-F238E27FC236}">
                <a16:creationId xmlns:a16="http://schemas.microsoft.com/office/drawing/2014/main" id="{68808F7E-E879-4C29-AB49-EEF562B433D1}"/>
              </a:ext>
            </a:extLst>
          </p:cNvPr>
          <p:cNvGraphicFramePr>
            <a:graphicFrameLocks noGrp="1"/>
          </p:cNvGraphicFramePr>
          <p:nvPr>
            <p:extLst>
              <p:ext uri="{D42A27DB-BD31-4B8C-83A1-F6EECF244321}">
                <p14:modId xmlns:p14="http://schemas.microsoft.com/office/powerpoint/2010/main" val="4232664413"/>
              </p:ext>
            </p:extLst>
          </p:nvPr>
        </p:nvGraphicFramePr>
        <p:xfrm>
          <a:off x="249381" y="369332"/>
          <a:ext cx="8645238" cy="1310640"/>
        </p:xfrm>
        <a:graphic>
          <a:graphicData uri="http://schemas.openxmlformats.org/drawingml/2006/table">
            <a:tbl>
              <a:tblPr firstRow="1" bandRow="1">
                <a:tableStyleId>{0505E3EF-67EA-436B-97B2-0124C06EBD24}</a:tableStyleId>
              </a:tblPr>
              <a:tblGrid>
                <a:gridCol w="617517">
                  <a:extLst>
                    <a:ext uri="{9D8B030D-6E8A-4147-A177-3AD203B41FA5}">
                      <a16:colId xmlns:a16="http://schemas.microsoft.com/office/drawing/2014/main" val="4067806654"/>
                    </a:ext>
                  </a:extLst>
                </a:gridCol>
                <a:gridCol w="617517">
                  <a:extLst>
                    <a:ext uri="{9D8B030D-6E8A-4147-A177-3AD203B41FA5}">
                      <a16:colId xmlns:a16="http://schemas.microsoft.com/office/drawing/2014/main" val="228382329"/>
                    </a:ext>
                  </a:extLst>
                </a:gridCol>
                <a:gridCol w="617517">
                  <a:extLst>
                    <a:ext uri="{9D8B030D-6E8A-4147-A177-3AD203B41FA5}">
                      <a16:colId xmlns:a16="http://schemas.microsoft.com/office/drawing/2014/main" val="362570932"/>
                    </a:ext>
                  </a:extLst>
                </a:gridCol>
                <a:gridCol w="617517">
                  <a:extLst>
                    <a:ext uri="{9D8B030D-6E8A-4147-A177-3AD203B41FA5}">
                      <a16:colId xmlns:a16="http://schemas.microsoft.com/office/drawing/2014/main" val="4244850091"/>
                    </a:ext>
                  </a:extLst>
                </a:gridCol>
                <a:gridCol w="617517">
                  <a:extLst>
                    <a:ext uri="{9D8B030D-6E8A-4147-A177-3AD203B41FA5}">
                      <a16:colId xmlns:a16="http://schemas.microsoft.com/office/drawing/2014/main" val="3900690155"/>
                    </a:ext>
                  </a:extLst>
                </a:gridCol>
                <a:gridCol w="617517">
                  <a:extLst>
                    <a:ext uri="{9D8B030D-6E8A-4147-A177-3AD203B41FA5}">
                      <a16:colId xmlns:a16="http://schemas.microsoft.com/office/drawing/2014/main" val="4122948147"/>
                    </a:ext>
                  </a:extLst>
                </a:gridCol>
                <a:gridCol w="617517">
                  <a:extLst>
                    <a:ext uri="{9D8B030D-6E8A-4147-A177-3AD203B41FA5}">
                      <a16:colId xmlns:a16="http://schemas.microsoft.com/office/drawing/2014/main" val="1685641305"/>
                    </a:ext>
                  </a:extLst>
                </a:gridCol>
                <a:gridCol w="617517">
                  <a:extLst>
                    <a:ext uri="{9D8B030D-6E8A-4147-A177-3AD203B41FA5}">
                      <a16:colId xmlns:a16="http://schemas.microsoft.com/office/drawing/2014/main" val="1529862574"/>
                    </a:ext>
                  </a:extLst>
                </a:gridCol>
                <a:gridCol w="617517">
                  <a:extLst>
                    <a:ext uri="{9D8B030D-6E8A-4147-A177-3AD203B41FA5}">
                      <a16:colId xmlns:a16="http://schemas.microsoft.com/office/drawing/2014/main" val="3158996042"/>
                    </a:ext>
                  </a:extLst>
                </a:gridCol>
                <a:gridCol w="617517">
                  <a:extLst>
                    <a:ext uri="{9D8B030D-6E8A-4147-A177-3AD203B41FA5}">
                      <a16:colId xmlns:a16="http://schemas.microsoft.com/office/drawing/2014/main" val="2851349719"/>
                    </a:ext>
                  </a:extLst>
                </a:gridCol>
                <a:gridCol w="617517">
                  <a:extLst>
                    <a:ext uri="{9D8B030D-6E8A-4147-A177-3AD203B41FA5}">
                      <a16:colId xmlns:a16="http://schemas.microsoft.com/office/drawing/2014/main" val="4102304662"/>
                    </a:ext>
                  </a:extLst>
                </a:gridCol>
                <a:gridCol w="617517">
                  <a:extLst>
                    <a:ext uri="{9D8B030D-6E8A-4147-A177-3AD203B41FA5}">
                      <a16:colId xmlns:a16="http://schemas.microsoft.com/office/drawing/2014/main" val="29517285"/>
                    </a:ext>
                  </a:extLst>
                </a:gridCol>
                <a:gridCol w="617517">
                  <a:extLst>
                    <a:ext uri="{9D8B030D-6E8A-4147-A177-3AD203B41FA5}">
                      <a16:colId xmlns:a16="http://schemas.microsoft.com/office/drawing/2014/main" val="994337068"/>
                    </a:ext>
                  </a:extLst>
                </a:gridCol>
                <a:gridCol w="617517">
                  <a:extLst>
                    <a:ext uri="{9D8B030D-6E8A-4147-A177-3AD203B41FA5}">
                      <a16:colId xmlns:a16="http://schemas.microsoft.com/office/drawing/2014/main" val="1564464203"/>
                    </a:ext>
                  </a:extLst>
                </a:gridCol>
              </a:tblGrid>
              <a:tr h="370840">
                <a:tc>
                  <a:txBody>
                    <a:bodyPr/>
                    <a:lstStyle/>
                    <a:p>
                      <a:pPr algn="ctr"/>
                      <a:r>
                        <a:rPr lang="de-DE" sz="2000" dirty="0"/>
                        <a:t>M</a:t>
                      </a:r>
                    </a:p>
                  </a:txBody>
                  <a:tcPr/>
                </a:tc>
                <a:tc>
                  <a:txBody>
                    <a:bodyPr/>
                    <a:lstStyle/>
                    <a:p>
                      <a:pPr algn="ctr"/>
                      <a:r>
                        <a:rPr lang="de-DE" sz="1800" dirty="0"/>
                        <a:t>J</a:t>
                      </a:r>
                    </a:p>
                  </a:txBody>
                  <a:tcPr/>
                </a:tc>
                <a:tc>
                  <a:txBody>
                    <a:bodyPr/>
                    <a:lstStyle/>
                    <a:p>
                      <a:pPr algn="ctr"/>
                      <a:r>
                        <a:rPr lang="de-DE" sz="1800" dirty="0"/>
                        <a:t>F</a:t>
                      </a:r>
                    </a:p>
                  </a:txBody>
                  <a:tcPr/>
                </a:tc>
                <a:tc>
                  <a:txBody>
                    <a:bodyPr/>
                    <a:lstStyle/>
                    <a:p>
                      <a:pPr algn="ctr"/>
                      <a:r>
                        <a:rPr lang="de-DE" sz="1800" dirty="0"/>
                        <a:t>M</a:t>
                      </a:r>
                    </a:p>
                  </a:txBody>
                  <a:tcPr/>
                </a:tc>
                <a:tc>
                  <a:txBody>
                    <a:bodyPr/>
                    <a:lstStyle/>
                    <a:p>
                      <a:pPr algn="ctr"/>
                      <a:r>
                        <a:rPr lang="de-DE" sz="1800" dirty="0"/>
                        <a:t>A</a:t>
                      </a:r>
                    </a:p>
                  </a:txBody>
                  <a:tcPr/>
                </a:tc>
                <a:tc>
                  <a:txBody>
                    <a:bodyPr/>
                    <a:lstStyle/>
                    <a:p>
                      <a:pPr algn="ctr"/>
                      <a:r>
                        <a:rPr lang="de-DE" sz="1800" dirty="0"/>
                        <a:t>M</a:t>
                      </a:r>
                    </a:p>
                  </a:txBody>
                  <a:tcPr/>
                </a:tc>
                <a:tc>
                  <a:txBody>
                    <a:bodyPr/>
                    <a:lstStyle/>
                    <a:p>
                      <a:pPr algn="ctr"/>
                      <a:r>
                        <a:rPr lang="de-DE" sz="1800" dirty="0"/>
                        <a:t>J</a:t>
                      </a:r>
                    </a:p>
                  </a:txBody>
                  <a:tcPr/>
                </a:tc>
                <a:tc>
                  <a:txBody>
                    <a:bodyPr/>
                    <a:lstStyle/>
                    <a:p>
                      <a:pPr algn="ctr"/>
                      <a:r>
                        <a:rPr lang="de-DE" sz="1800" dirty="0"/>
                        <a:t>J</a:t>
                      </a:r>
                    </a:p>
                  </a:txBody>
                  <a:tcPr/>
                </a:tc>
                <a:tc>
                  <a:txBody>
                    <a:bodyPr/>
                    <a:lstStyle/>
                    <a:p>
                      <a:pPr algn="ctr"/>
                      <a:r>
                        <a:rPr lang="de-DE" sz="1800" dirty="0"/>
                        <a:t>A</a:t>
                      </a:r>
                    </a:p>
                  </a:txBody>
                  <a:tcPr/>
                </a:tc>
                <a:tc>
                  <a:txBody>
                    <a:bodyPr/>
                    <a:lstStyle/>
                    <a:p>
                      <a:pPr algn="ctr"/>
                      <a:r>
                        <a:rPr lang="de-DE" sz="1800" dirty="0"/>
                        <a:t>S</a:t>
                      </a:r>
                    </a:p>
                  </a:txBody>
                  <a:tcPr/>
                </a:tc>
                <a:tc>
                  <a:txBody>
                    <a:bodyPr/>
                    <a:lstStyle/>
                    <a:p>
                      <a:pPr algn="ctr"/>
                      <a:r>
                        <a:rPr lang="de-DE" sz="1800" dirty="0"/>
                        <a:t>O</a:t>
                      </a:r>
                    </a:p>
                  </a:txBody>
                  <a:tcPr/>
                </a:tc>
                <a:tc>
                  <a:txBody>
                    <a:bodyPr/>
                    <a:lstStyle/>
                    <a:p>
                      <a:pPr algn="ctr"/>
                      <a:r>
                        <a:rPr lang="de-DE" sz="1800" dirty="0"/>
                        <a:t>N</a:t>
                      </a:r>
                    </a:p>
                  </a:txBody>
                  <a:tcPr/>
                </a:tc>
                <a:tc>
                  <a:txBody>
                    <a:bodyPr/>
                    <a:lstStyle/>
                    <a:p>
                      <a:pPr algn="ctr"/>
                      <a:r>
                        <a:rPr lang="de-DE" sz="1800" dirty="0"/>
                        <a:t>D</a:t>
                      </a:r>
                    </a:p>
                  </a:txBody>
                  <a:tcPr/>
                </a:tc>
                <a:tc>
                  <a:txBody>
                    <a:bodyPr/>
                    <a:lstStyle/>
                    <a:p>
                      <a:pPr algn="ctr"/>
                      <a:endParaRPr lang="de-DE" sz="1200" dirty="0"/>
                    </a:p>
                  </a:txBody>
                  <a:tcPr/>
                </a:tc>
                <a:extLst>
                  <a:ext uri="{0D108BD9-81ED-4DB2-BD59-A6C34878D82A}">
                    <a16:rowId xmlns:a16="http://schemas.microsoft.com/office/drawing/2014/main" val="1455134512"/>
                  </a:ext>
                </a:extLst>
              </a:tr>
              <a:tr h="370840">
                <a:tc>
                  <a:txBody>
                    <a:bodyPr/>
                    <a:lstStyle/>
                    <a:p>
                      <a:pPr algn="ctr"/>
                      <a:r>
                        <a:rPr lang="de-DE" sz="2000" dirty="0"/>
                        <a:t>T</a:t>
                      </a:r>
                    </a:p>
                  </a:txBody>
                  <a:tcPr/>
                </a:tc>
                <a:tc>
                  <a:txBody>
                    <a:bodyPr/>
                    <a:lstStyle/>
                    <a:p>
                      <a:pPr algn="ctr"/>
                      <a:r>
                        <a:rPr lang="de-DE" sz="2400" dirty="0"/>
                        <a:t>0</a:t>
                      </a:r>
                    </a:p>
                  </a:txBody>
                  <a:tcPr/>
                </a:tc>
                <a:tc>
                  <a:txBody>
                    <a:bodyPr/>
                    <a:lstStyle/>
                    <a:p>
                      <a:pPr algn="ctr"/>
                      <a:r>
                        <a:rPr lang="de-DE" sz="2400" dirty="0"/>
                        <a:t>2</a:t>
                      </a:r>
                    </a:p>
                  </a:txBody>
                  <a:tcPr/>
                </a:tc>
                <a:tc>
                  <a:txBody>
                    <a:bodyPr/>
                    <a:lstStyle/>
                    <a:p>
                      <a:pPr algn="ctr"/>
                      <a:r>
                        <a:rPr lang="de-DE" sz="2400" dirty="0"/>
                        <a:t>4</a:t>
                      </a:r>
                    </a:p>
                  </a:txBody>
                  <a:tcPr/>
                </a:tc>
                <a:tc>
                  <a:txBody>
                    <a:bodyPr/>
                    <a:lstStyle/>
                    <a:p>
                      <a:pPr algn="ctr"/>
                      <a:r>
                        <a:rPr lang="de-DE" sz="2400" dirty="0"/>
                        <a:t>7</a:t>
                      </a:r>
                    </a:p>
                  </a:txBody>
                  <a:tcPr/>
                </a:tc>
                <a:tc>
                  <a:txBody>
                    <a:bodyPr/>
                    <a:lstStyle/>
                    <a:p>
                      <a:pPr algn="ctr"/>
                      <a:r>
                        <a:rPr lang="de-DE" sz="2400" dirty="0"/>
                        <a:t>13</a:t>
                      </a:r>
                    </a:p>
                  </a:txBody>
                  <a:tcPr/>
                </a:tc>
                <a:tc>
                  <a:txBody>
                    <a:bodyPr/>
                    <a:lstStyle/>
                    <a:p>
                      <a:pPr algn="ctr"/>
                      <a:r>
                        <a:rPr lang="de-DE" sz="2400" dirty="0"/>
                        <a:t>15</a:t>
                      </a:r>
                    </a:p>
                  </a:txBody>
                  <a:tcPr/>
                </a:tc>
                <a:tc>
                  <a:txBody>
                    <a:bodyPr/>
                    <a:lstStyle/>
                    <a:p>
                      <a:pPr algn="ctr"/>
                      <a:r>
                        <a:rPr lang="de-DE" sz="2400" dirty="0"/>
                        <a:t>18</a:t>
                      </a:r>
                    </a:p>
                  </a:txBody>
                  <a:tcPr/>
                </a:tc>
                <a:tc>
                  <a:txBody>
                    <a:bodyPr/>
                    <a:lstStyle/>
                    <a:p>
                      <a:pPr algn="ctr"/>
                      <a:r>
                        <a:rPr lang="de-DE" sz="2400" dirty="0"/>
                        <a:t>17</a:t>
                      </a:r>
                    </a:p>
                  </a:txBody>
                  <a:tcPr/>
                </a:tc>
                <a:tc>
                  <a:txBody>
                    <a:bodyPr/>
                    <a:lstStyle/>
                    <a:p>
                      <a:pPr algn="ctr"/>
                      <a:r>
                        <a:rPr lang="de-DE" sz="2400" dirty="0"/>
                        <a:t>14</a:t>
                      </a:r>
                    </a:p>
                  </a:txBody>
                  <a:tcPr/>
                </a:tc>
                <a:tc>
                  <a:txBody>
                    <a:bodyPr/>
                    <a:lstStyle/>
                    <a:p>
                      <a:pPr algn="ctr"/>
                      <a:r>
                        <a:rPr lang="de-DE" sz="2400" dirty="0"/>
                        <a:t>9</a:t>
                      </a:r>
                    </a:p>
                  </a:txBody>
                  <a:tcPr/>
                </a:tc>
                <a:tc>
                  <a:txBody>
                    <a:bodyPr/>
                    <a:lstStyle/>
                    <a:p>
                      <a:pPr algn="ctr"/>
                      <a:r>
                        <a:rPr lang="de-DE" sz="2400" dirty="0"/>
                        <a:t>4</a:t>
                      </a:r>
                    </a:p>
                  </a:txBody>
                  <a:tcPr/>
                </a:tc>
                <a:tc>
                  <a:txBody>
                    <a:bodyPr/>
                    <a:lstStyle/>
                    <a:p>
                      <a:pPr algn="ctr"/>
                      <a:r>
                        <a:rPr lang="de-DE" sz="2400" dirty="0"/>
                        <a:t>1</a:t>
                      </a:r>
                    </a:p>
                  </a:txBody>
                  <a:tcPr/>
                </a:tc>
                <a:tc>
                  <a:txBody>
                    <a:bodyPr/>
                    <a:lstStyle/>
                    <a:p>
                      <a:pPr algn="ctr"/>
                      <a:endParaRPr lang="de-DE" sz="1800"/>
                    </a:p>
                  </a:txBody>
                  <a:tcPr/>
                </a:tc>
                <a:extLst>
                  <a:ext uri="{0D108BD9-81ED-4DB2-BD59-A6C34878D82A}">
                    <a16:rowId xmlns:a16="http://schemas.microsoft.com/office/drawing/2014/main" val="2627480165"/>
                  </a:ext>
                </a:extLst>
              </a:tr>
              <a:tr h="370840">
                <a:tc>
                  <a:txBody>
                    <a:bodyPr/>
                    <a:lstStyle/>
                    <a:p>
                      <a:pPr algn="ctr"/>
                      <a:r>
                        <a:rPr lang="de-DE" sz="2000" dirty="0"/>
                        <a:t>N</a:t>
                      </a:r>
                    </a:p>
                  </a:txBody>
                  <a:tcPr/>
                </a:tc>
                <a:tc>
                  <a:txBody>
                    <a:bodyPr/>
                    <a:lstStyle/>
                    <a:p>
                      <a:pPr algn="ctr"/>
                      <a:r>
                        <a:rPr lang="de-DE" sz="2400" dirty="0"/>
                        <a:t>44</a:t>
                      </a:r>
                    </a:p>
                  </a:txBody>
                  <a:tcPr/>
                </a:tc>
                <a:tc>
                  <a:txBody>
                    <a:bodyPr/>
                    <a:lstStyle/>
                    <a:p>
                      <a:pPr algn="ctr"/>
                      <a:r>
                        <a:rPr lang="de-DE" sz="2400" dirty="0"/>
                        <a:t>42</a:t>
                      </a:r>
                    </a:p>
                  </a:txBody>
                  <a:tcPr/>
                </a:tc>
                <a:tc>
                  <a:txBody>
                    <a:bodyPr/>
                    <a:lstStyle/>
                    <a:p>
                      <a:pPr algn="ctr"/>
                      <a:r>
                        <a:rPr lang="de-DE" sz="2400" dirty="0"/>
                        <a:t>45</a:t>
                      </a:r>
                    </a:p>
                  </a:txBody>
                  <a:tcPr/>
                </a:tc>
                <a:tc>
                  <a:txBody>
                    <a:bodyPr/>
                    <a:lstStyle/>
                    <a:p>
                      <a:pPr algn="ctr"/>
                      <a:r>
                        <a:rPr lang="de-DE" sz="2400" dirty="0"/>
                        <a:t>61</a:t>
                      </a:r>
                    </a:p>
                  </a:txBody>
                  <a:tcPr/>
                </a:tc>
                <a:tc>
                  <a:txBody>
                    <a:bodyPr/>
                    <a:lstStyle/>
                    <a:p>
                      <a:pPr algn="ctr"/>
                      <a:r>
                        <a:rPr lang="de-DE" sz="2400" dirty="0"/>
                        <a:t>82</a:t>
                      </a:r>
                    </a:p>
                  </a:txBody>
                  <a:tcPr/>
                </a:tc>
                <a:tc>
                  <a:txBody>
                    <a:bodyPr/>
                    <a:lstStyle/>
                    <a:p>
                      <a:pPr algn="ctr"/>
                      <a:r>
                        <a:rPr lang="de-DE" sz="2400" dirty="0"/>
                        <a:t>96</a:t>
                      </a:r>
                    </a:p>
                  </a:txBody>
                  <a:tcPr/>
                </a:tc>
                <a:tc>
                  <a:txBody>
                    <a:bodyPr/>
                    <a:lstStyle/>
                    <a:p>
                      <a:pPr algn="ctr"/>
                      <a:r>
                        <a:rPr lang="de-DE" sz="2400" dirty="0"/>
                        <a:t>70</a:t>
                      </a:r>
                    </a:p>
                  </a:txBody>
                  <a:tcPr/>
                </a:tc>
                <a:tc>
                  <a:txBody>
                    <a:bodyPr/>
                    <a:lstStyle/>
                    <a:p>
                      <a:pPr algn="ctr"/>
                      <a:r>
                        <a:rPr lang="de-DE" sz="2400" dirty="0"/>
                        <a:t>79</a:t>
                      </a:r>
                    </a:p>
                  </a:txBody>
                  <a:tcPr/>
                </a:tc>
                <a:tc>
                  <a:txBody>
                    <a:bodyPr/>
                    <a:lstStyle/>
                    <a:p>
                      <a:pPr algn="ctr"/>
                      <a:r>
                        <a:rPr lang="de-DE" sz="2400" dirty="0"/>
                        <a:t>57</a:t>
                      </a:r>
                    </a:p>
                  </a:txBody>
                  <a:tcPr/>
                </a:tc>
                <a:tc>
                  <a:txBody>
                    <a:bodyPr/>
                    <a:lstStyle/>
                    <a:p>
                      <a:pPr algn="ctr"/>
                      <a:r>
                        <a:rPr lang="de-DE" sz="2400" dirty="0"/>
                        <a:t>45</a:t>
                      </a:r>
                    </a:p>
                  </a:txBody>
                  <a:tcPr/>
                </a:tc>
                <a:tc>
                  <a:txBody>
                    <a:bodyPr/>
                    <a:lstStyle/>
                    <a:p>
                      <a:pPr algn="ctr"/>
                      <a:r>
                        <a:rPr lang="de-DE" sz="2400" dirty="0"/>
                        <a:t>55</a:t>
                      </a:r>
                    </a:p>
                  </a:txBody>
                  <a:tcPr/>
                </a:tc>
                <a:tc>
                  <a:txBody>
                    <a:bodyPr/>
                    <a:lstStyle/>
                    <a:p>
                      <a:pPr algn="ctr"/>
                      <a:r>
                        <a:rPr lang="de-DE" sz="2400" dirty="0"/>
                        <a:t>48</a:t>
                      </a:r>
                    </a:p>
                  </a:txBody>
                  <a:tcPr/>
                </a:tc>
                <a:tc>
                  <a:txBody>
                    <a:bodyPr/>
                    <a:lstStyle/>
                    <a:p>
                      <a:pPr algn="ctr"/>
                      <a:endParaRPr lang="de-DE" sz="1800" dirty="0"/>
                    </a:p>
                  </a:txBody>
                  <a:tcPr/>
                </a:tc>
                <a:extLst>
                  <a:ext uri="{0D108BD9-81ED-4DB2-BD59-A6C34878D82A}">
                    <a16:rowId xmlns:a16="http://schemas.microsoft.com/office/drawing/2014/main" val="3869382717"/>
                  </a:ext>
                </a:extLst>
              </a:tr>
            </a:tbl>
          </a:graphicData>
        </a:graphic>
      </p:graphicFrame>
      <p:graphicFrame>
        <p:nvGraphicFramePr>
          <p:cNvPr id="3" name="Tabelle 2">
            <a:extLst>
              <a:ext uri="{FF2B5EF4-FFF2-40B4-BE49-F238E27FC236}">
                <a16:creationId xmlns:a16="http://schemas.microsoft.com/office/drawing/2014/main" id="{E75B6CA0-96A2-4709-B483-23911E8EE195}"/>
              </a:ext>
            </a:extLst>
          </p:cNvPr>
          <p:cNvGraphicFramePr>
            <a:graphicFrameLocks noGrp="1"/>
          </p:cNvGraphicFramePr>
          <p:nvPr>
            <p:extLst>
              <p:ext uri="{D42A27DB-BD31-4B8C-83A1-F6EECF244321}">
                <p14:modId xmlns:p14="http://schemas.microsoft.com/office/powerpoint/2010/main" val="1098551470"/>
              </p:ext>
            </p:extLst>
          </p:nvPr>
        </p:nvGraphicFramePr>
        <p:xfrm>
          <a:off x="249381" y="2143760"/>
          <a:ext cx="8645238" cy="1310640"/>
        </p:xfrm>
        <a:graphic>
          <a:graphicData uri="http://schemas.openxmlformats.org/drawingml/2006/table">
            <a:tbl>
              <a:tblPr firstRow="1" bandRow="1">
                <a:tableStyleId>{0505E3EF-67EA-436B-97B2-0124C06EBD24}</a:tableStyleId>
              </a:tblPr>
              <a:tblGrid>
                <a:gridCol w="617517">
                  <a:extLst>
                    <a:ext uri="{9D8B030D-6E8A-4147-A177-3AD203B41FA5}">
                      <a16:colId xmlns:a16="http://schemas.microsoft.com/office/drawing/2014/main" val="4067806654"/>
                    </a:ext>
                  </a:extLst>
                </a:gridCol>
                <a:gridCol w="617517">
                  <a:extLst>
                    <a:ext uri="{9D8B030D-6E8A-4147-A177-3AD203B41FA5}">
                      <a16:colId xmlns:a16="http://schemas.microsoft.com/office/drawing/2014/main" val="228382329"/>
                    </a:ext>
                  </a:extLst>
                </a:gridCol>
                <a:gridCol w="617517">
                  <a:extLst>
                    <a:ext uri="{9D8B030D-6E8A-4147-A177-3AD203B41FA5}">
                      <a16:colId xmlns:a16="http://schemas.microsoft.com/office/drawing/2014/main" val="362570932"/>
                    </a:ext>
                  </a:extLst>
                </a:gridCol>
                <a:gridCol w="617517">
                  <a:extLst>
                    <a:ext uri="{9D8B030D-6E8A-4147-A177-3AD203B41FA5}">
                      <a16:colId xmlns:a16="http://schemas.microsoft.com/office/drawing/2014/main" val="4244850091"/>
                    </a:ext>
                  </a:extLst>
                </a:gridCol>
                <a:gridCol w="617517">
                  <a:extLst>
                    <a:ext uri="{9D8B030D-6E8A-4147-A177-3AD203B41FA5}">
                      <a16:colId xmlns:a16="http://schemas.microsoft.com/office/drawing/2014/main" val="3900690155"/>
                    </a:ext>
                  </a:extLst>
                </a:gridCol>
                <a:gridCol w="617517">
                  <a:extLst>
                    <a:ext uri="{9D8B030D-6E8A-4147-A177-3AD203B41FA5}">
                      <a16:colId xmlns:a16="http://schemas.microsoft.com/office/drawing/2014/main" val="4122948147"/>
                    </a:ext>
                  </a:extLst>
                </a:gridCol>
                <a:gridCol w="617517">
                  <a:extLst>
                    <a:ext uri="{9D8B030D-6E8A-4147-A177-3AD203B41FA5}">
                      <a16:colId xmlns:a16="http://schemas.microsoft.com/office/drawing/2014/main" val="1685641305"/>
                    </a:ext>
                  </a:extLst>
                </a:gridCol>
                <a:gridCol w="617517">
                  <a:extLst>
                    <a:ext uri="{9D8B030D-6E8A-4147-A177-3AD203B41FA5}">
                      <a16:colId xmlns:a16="http://schemas.microsoft.com/office/drawing/2014/main" val="1529862574"/>
                    </a:ext>
                  </a:extLst>
                </a:gridCol>
                <a:gridCol w="617517">
                  <a:extLst>
                    <a:ext uri="{9D8B030D-6E8A-4147-A177-3AD203B41FA5}">
                      <a16:colId xmlns:a16="http://schemas.microsoft.com/office/drawing/2014/main" val="3158996042"/>
                    </a:ext>
                  </a:extLst>
                </a:gridCol>
                <a:gridCol w="617517">
                  <a:extLst>
                    <a:ext uri="{9D8B030D-6E8A-4147-A177-3AD203B41FA5}">
                      <a16:colId xmlns:a16="http://schemas.microsoft.com/office/drawing/2014/main" val="2851349719"/>
                    </a:ext>
                  </a:extLst>
                </a:gridCol>
                <a:gridCol w="617517">
                  <a:extLst>
                    <a:ext uri="{9D8B030D-6E8A-4147-A177-3AD203B41FA5}">
                      <a16:colId xmlns:a16="http://schemas.microsoft.com/office/drawing/2014/main" val="4102304662"/>
                    </a:ext>
                  </a:extLst>
                </a:gridCol>
                <a:gridCol w="617517">
                  <a:extLst>
                    <a:ext uri="{9D8B030D-6E8A-4147-A177-3AD203B41FA5}">
                      <a16:colId xmlns:a16="http://schemas.microsoft.com/office/drawing/2014/main" val="29517285"/>
                    </a:ext>
                  </a:extLst>
                </a:gridCol>
                <a:gridCol w="617517">
                  <a:extLst>
                    <a:ext uri="{9D8B030D-6E8A-4147-A177-3AD203B41FA5}">
                      <a16:colId xmlns:a16="http://schemas.microsoft.com/office/drawing/2014/main" val="994337068"/>
                    </a:ext>
                  </a:extLst>
                </a:gridCol>
                <a:gridCol w="617517">
                  <a:extLst>
                    <a:ext uri="{9D8B030D-6E8A-4147-A177-3AD203B41FA5}">
                      <a16:colId xmlns:a16="http://schemas.microsoft.com/office/drawing/2014/main" val="1564464203"/>
                    </a:ext>
                  </a:extLst>
                </a:gridCol>
              </a:tblGrid>
              <a:tr h="370840">
                <a:tc>
                  <a:txBody>
                    <a:bodyPr/>
                    <a:lstStyle/>
                    <a:p>
                      <a:pPr algn="ctr"/>
                      <a:r>
                        <a:rPr lang="de-DE" sz="2000" dirty="0"/>
                        <a:t>M</a:t>
                      </a:r>
                    </a:p>
                  </a:txBody>
                  <a:tcPr/>
                </a:tc>
                <a:tc>
                  <a:txBody>
                    <a:bodyPr/>
                    <a:lstStyle/>
                    <a:p>
                      <a:pPr algn="ctr"/>
                      <a:r>
                        <a:rPr lang="de-DE" sz="1800" dirty="0"/>
                        <a:t>J</a:t>
                      </a:r>
                    </a:p>
                  </a:txBody>
                  <a:tcPr/>
                </a:tc>
                <a:tc>
                  <a:txBody>
                    <a:bodyPr/>
                    <a:lstStyle/>
                    <a:p>
                      <a:pPr algn="ctr"/>
                      <a:r>
                        <a:rPr lang="de-DE" sz="1800" dirty="0"/>
                        <a:t>F</a:t>
                      </a:r>
                    </a:p>
                  </a:txBody>
                  <a:tcPr/>
                </a:tc>
                <a:tc>
                  <a:txBody>
                    <a:bodyPr/>
                    <a:lstStyle/>
                    <a:p>
                      <a:pPr algn="ctr"/>
                      <a:r>
                        <a:rPr lang="de-DE" sz="1800" dirty="0"/>
                        <a:t>M</a:t>
                      </a:r>
                    </a:p>
                  </a:txBody>
                  <a:tcPr/>
                </a:tc>
                <a:tc>
                  <a:txBody>
                    <a:bodyPr/>
                    <a:lstStyle/>
                    <a:p>
                      <a:pPr algn="ctr"/>
                      <a:r>
                        <a:rPr lang="de-DE" sz="1800" dirty="0"/>
                        <a:t>A</a:t>
                      </a:r>
                    </a:p>
                  </a:txBody>
                  <a:tcPr/>
                </a:tc>
                <a:tc>
                  <a:txBody>
                    <a:bodyPr/>
                    <a:lstStyle/>
                    <a:p>
                      <a:pPr algn="ctr"/>
                      <a:r>
                        <a:rPr lang="de-DE" sz="1800" dirty="0"/>
                        <a:t>M</a:t>
                      </a:r>
                    </a:p>
                  </a:txBody>
                  <a:tcPr/>
                </a:tc>
                <a:tc>
                  <a:txBody>
                    <a:bodyPr/>
                    <a:lstStyle/>
                    <a:p>
                      <a:pPr algn="ctr"/>
                      <a:r>
                        <a:rPr lang="de-DE" sz="1800" dirty="0"/>
                        <a:t>J</a:t>
                      </a:r>
                    </a:p>
                  </a:txBody>
                  <a:tcPr/>
                </a:tc>
                <a:tc>
                  <a:txBody>
                    <a:bodyPr/>
                    <a:lstStyle/>
                    <a:p>
                      <a:pPr algn="ctr"/>
                      <a:r>
                        <a:rPr lang="de-DE" sz="1800" dirty="0"/>
                        <a:t>J</a:t>
                      </a:r>
                    </a:p>
                  </a:txBody>
                  <a:tcPr/>
                </a:tc>
                <a:tc>
                  <a:txBody>
                    <a:bodyPr/>
                    <a:lstStyle/>
                    <a:p>
                      <a:pPr algn="ctr"/>
                      <a:r>
                        <a:rPr lang="de-DE" sz="1800" dirty="0"/>
                        <a:t>A</a:t>
                      </a:r>
                    </a:p>
                  </a:txBody>
                  <a:tcPr/>
                </a:tc>
                <a:tc>
                  <a:txBody>
                    <a:bodyPr/>
                    <a:lstStyle/>
                    <a:p>
                      <a:pPr algn="ctr"/>
                      <a:r>
                        <a:rPr lang="de-DE" sz="1800" dirty="0"/>
                        <a:t>S</a:t>
                      </a:r>
                    </a:p>
                  </a:txBody>
                  <a:tcPr/>
                </a:tc>
                <a:tc>
                  <a:txBody>
                    <a:bodyPr/>
                    <a:lstStyle/>
                    <a:p>
                      <a:pPr algn="ctr"/>
                      <a:r>
                        <a:rPr lang="de-DE" sz="1800" dirty="0"/>
                        <a:t>O</a:t>
                      </a:r>
                    </a:p>
                  </a:txBody>
                  <a:tcPr/>
                </a:tc>
                <a:tc>
                  <a:txBody>
                    <a:bodyPr/>
                    <a:lstStyle/>
                    <a:p>
                      <a:pPr algn="ctr"/>
                      <a:r>
                        <a:rPr lang="de-DE" sz="1800" dirty="0"/>
                        <a:t>N</a:t>
                      </a:r>
                    </a:p>
                  </a:txBody>
                  <a:tcPr/>
                </a:tc>
                <a:tc>
                  <a:txBody>
                    <a:bodyPr/>
                    <a:lstStyle/>
                    <a:p>
                      <a:pPr algn="ctr"/>
                      <a:r>
                        <a:rPr lang="de-DE" sz="1800" dirty="0"/>
                        <a:t>D</a:t>
                      </a:r>
                    </a:p>
                  </a:txBody>
                  <a:tcPr/>
                </a:tc>
                <a:tc>
                  <a:txBody>
                    <a:bodyPr/>
                    <a:lstStyle/>
                    <a:p>
                      <a:pPr algn="ctr"/>
                      <a:endParaRPr lang="de-DE" sz="1200" dirty="0"/>
                    </a:p>
                  </a:txBody>
                  <a:tcPr/>
                </a:tc>
                <a:extLst>
                  <a:ext uri="{0D108BD9-81ED-4DB2-BD59-A6C34878D82A}">
                    <a16:rowId xmlns:a16="http://schemas.microsoft.com/office/drawing/2014/main" val="1455134512"/>
                  </a:ext>
                </a:extLst>
              </a:tr>
              <a:tr h="370840">
                <a:tc>
                  <a:txBody>
                    <a:bodyPr/>
                    <a:lstStyle/>
                    <a:p>
                      <a:pPr algn="ctr"/>
                      <a:r>
                        <a:rPr lang="de-DE" sz="2000" dirty="0"/>
                        <a:t>T</a:t>
                      </a:r>
                    </a:p>
                  </a:txBody>
                  <a:tcPr/>
                </a:tc>
                <a:tc>
                  <a:txBody>
                    <a:bodyPr/>
                    <a:lstStyle/>
                    <a:p>
                      <a:pPr algn="ctr"/>
                      <a:r>
                        <a:rPr lang="de-DE" sz="2400" dirty="0"/>
                        <a:t>0</a:t>
                      </a:r>
                    </a:p>
                  </a:txBody>
                  <a:tcPr/>
                </a:tc>
                <a:tc>
                  <a:txBody>
                    <a:bodyPr/>
                    <a:lstStyle/>
                    <a:p>
                      <a:pPr algn="ctr"/>
                      <a:r>
                        <a:rPr lang="de-DE" sz="2400" dirty="0"/>
                        <a:t>1</a:t>
                      </a:r>
                    </a:p>
                  </a:txBody>
                  <a:tcPr/>
                </a:tc>
                <a:tc>
                  <a:txBody>
                    <a:bodyPr/>
                    <a:lstStyle/>
                    <a:p>
                      <a:pPr algn="ctr"/>
                      <a:r>
                        <a:rPr lang="de-DE" sz="2400" dirty="0"/>
                        <a:t>4</a:t>
                      </a:r>
                    </a:p>
                  </a:txBody>
                  <a:tcPr/>
                </a:tc>
                <a:tc>
                  <a:txBody>
                    <a:bodyPr/>
                    <a:lstStyle/>
                    <a:p>
                      <a:pPr algn="ctr"/>
                      <a:r>
                        <a:rPr lang="de-DE" sz="2400" dirty="0"/>
                        <a:t>8</a:t>
                      </a:r>
                    </a:p>
                  </a:txBody>
                  <a:tcPr/>
                </a:tc>
                <a:tc>
                  <a:txBody>
                    <a:bodyPr/>
                    <a:lstStyle/>
                    <a:p>
                      <a:pPr algn="ctr"/>
                      <a:r>
                        <a:rPr lang="de-DE" sz="2400" dirty="0"/>
                        <a:t>14</a:t>
                      </a:r>
                    </a:p>
                  </a:txBody>
                  <a:tcPr/>
                </a:tc>
                <a:tc>
                  <a:txBody>
                    <a:bodyPr/>
                    <a:lstStyle/>
                    <a:p>
                      <a:pPr algn="ctr"/>
                      <a:r>
                        <a:rPr lang="de-DE" sz="2400" dirty="0"/>
                        <a:t>17</a:t>
                      </a:r>
                    </a:p>
                  </a:txBody>
                  <a:tcPr/>
                </a:tc>
                <a:tc>
                  <a:txBody>
                    <a:bodyPr/>
                    <a:lstStyle/>
                    <a:p>
                      <a:pPr algn="ctr"/>
                      <a:r>
                        <a:rPr lang="de-DE" sz="2400" dirty="0"/>
                        <a:t>18</a:t>
                      </a:r>
                    </a:p>
                  </a:txBody>
                  <a:tcPr/>
                </a:tc>
                <a:tc>
                  <a:txBody>
                    <a:bodyPr/>
                    <a:lstStyle/>
                    <a:p>
                      <a:pPr algn="ctr"/>
                      <a:r>
                        <a:rPr lang="de-DE" sz="2400" dirty="0"/>
                        <a:t>17</a:t>
                      </a:r>
                    </a:p>
                  </a:txBody>
                  <a:tcPr/>
                </a:tc>
                <a:tc>
                  <a:txBody>
                    <a:bodyPr/>
                    <a:lstStyle/>
                    <a:p>
                      <a:pPr algn="ctr"/>
                      <a:r>
                        <a:rPr lang="de-DE" sz="2400" dirty="0"/>
                        <a:t>14</a:t>
                      </a:r>
                    </a:p>
                  </a:txBody>
                  <a:tcPr/>
                </a:tc>
                <a:tc>
                  <a:txBody>
                    <a:bodyPr/>
                    <a:lstStyle/>
                    <a:p>
                      <a:pPr algn="ctr"/>
                      <a:r>
                        <a:rPr lang="de-DE" sz="2400" dirty="0"/>
                        <a:t>9</a:t>
                      </a:r>
                    </a:p>
                  </a:txBody>
                  <a:tcPr/>
                </a:tc>
                <a:tc>
                  <a:txBody>
                    <a:bodyPr/>
                    <a:lstStyle/>
                    <a:p>
                      <a:pPr algn="ctr"/>
                      <a:r>
                        <a:rPr lang="de-DE" sz="2400" dirty="0"/>
                        <a:t>4</a:t>
                      </a:r>
                    </a:p>
                  </a:txBody>
                  <a:tcPr/>
                </a:tc>
                <a:tc>
                  <a:txBody>
                    <a:bodyPr/>
                    <a:lstStyle/>
                    <a:p>
                      <a:pPr algn="ctr"/>
                      <a:r>
                        <a:rPr lang="de-DE" sz="2400" dirty="0"/>
                        <a:t>1</a:t>
                      </a:r>
                    </a:p>
                  </a:txBody>
                  <a:tcPr/>
                </a:tc>
                <a:tc>
                  <a:txBody>
                    <a:bodyPr/>
                    <a:lstStyle/>
                    <a:p>
                      <a:pPr algn="ctr"/>
                      <a:endParaRPr lang="de-DE" sz="1800" dirty="0"/>
                    </a:p>
                  </a:txBody>
                  <a:tcPr/>
                </a:tc>
                <a:extLst>
                  <a:ext uri="{0D108BD9-81ED-4DB2-BD59-A6C34878D82A}">
                    <a16:rowId xmlns:a16="http://schemas.microsoft.com/office/drawing/2014/main" val="2627480165"/>
                  </a:ext>
                </a:extLst>
              </a:tr>
              <a:tr h="370840">
                <a:tc>
                  <a:txBody>
                    <a:bodyPr/>
                    <a:lstStyle/>
                    <a:p>
                      <a:pPr algn="ctr"/>
                      <a:r>
                        <a:rPr lang="de-DE" sz="2000" dirty="0"/>
                        <a:t>N</a:t>
                      </a:r>
                    </a:p>
                  </a:txBody>
                  <a:tcPr/>
                </a:tc>
                <a:tc>
                  <a:txBody>
                    <a:bodyPr/>
                    <a:lstStyle/>
                    <a:p>
                      <a:pPr algn="ctr"/>
                      <a:r>
                        <a:rPr lang="de-DE" sz="2400" dirty="0"/>
                        <a:t>29</a:t>
                      </a:r>
                    </a:p>
                  </a:txBody>
                  <a:tcPr/>
                </a:tc>
                <a:tc>
                  <a:txBody>
                    <a:bodyPr/>
                    <a:lstStyle/>
                    <a:p>
                      <a:pPr algn="ctr"/>
                      <a:r>
                        <a:rPr lang="de-DE" sz="2400" dirty="0"/>
                        <a:t>31</a:t>
                      </a:r>
                    </a:p>
                  </a:txBody>
                  <a:tcPr/>
                </a:tc>
                <a:tc>
                  <a:txBody>
                    <a:bodyPr/>
                    <a:lstStyle/>
                    <a:p>
                      <a:pPr algn="ctr"/>
                      <a:r>
                        <a:rPr lang="de-DE" sz="2400" dirty="0"/>
                        <a:t>38</a:t>
                      </a:r>
                    </a:p>
                  </a:txBody>
                  <a:tcPr/>
                </a:tc>
                <a:tc>
                  <a:txBody>
                    <a:bodyPr/>
                    <a:lstStyle/>
                    <a:p>
                      <a:pPr algn="ctr"/>
                      <a:r>
                        <a:rPr lang="de-DE" sz="2400" dirty="0"/>
                        <a:t>31</a:t>
                      </a:r>
                    </a:p>
                  </a:txBody>
                  <a:tcPr/>
                </a:tc>
                <a:tc>
                  <a:txBody>
                    <a:bodyPr/>
                    <a:lstStyle/>
                    <a:p>
                      <a:pPr algn="ctr"/>
                      <a:r>
                        <a:rPr lang="de-DE" sz="2400" dirty="0"/>
                        <a:t>45</a:t>
                      </a:r>
                    </a:p>
                  </a:txBody>
                  <a:tcPr/>
                </a:tc>
                <a:tc>
                  <a:txBody>
                    <a:bodyPr/>
                    <a:lstStyle/>
                    <a:p>
                      <a:pPr algn="ctr"/>
                      <a:r>
                        <a:rPr lang="de-DE" sz="2400" dirty="0"/>
                        <a:t>51</a:t>
                      </a:r>
                    </a:p>
                  </a:txBody>
                  <a:tcPr/>
                </a:tc>
                <a:tc>
                  <a:txBody>
                    <a:bodyPr/>
                    <a:lstStyle/>
                    <a:p>
                      <a:pPr algn="ctr"/>
                      <a:r>
                        <a:rPr lang="de-DE" sz="2400" dirty="0"/>
                        <a:t>67</a:t>
                      </a:r>
                    </a:p>
                  </a:txBody>
                  <a:tcPr/>
                </a:tc>
                <a:tc>
                  <a:txBody>
                    <a:bodyPr/>
                    <a:lstStyle/>
                    <a:p>
                      <a:pPr algn="ctr"/>
                      <a:r>
                        <a:rPr lang="de-DE" sz="2400" dirty="0"/>
                        <a:t>48</a:t>
                      </a:r>
                    </a:p>
                  </a:txBody>
                  <a:tcPr/>
                </a:tc>
                <a:tc>
                  <a:txBody>
                    <a:bodyPr/>
                    <a:lstStyle/>
                    <a:p>
                      <a:pPr algn="ctr"/>
                      <a:r>
                        <a:rPr lang="de-DE" sz="2400" dirty="0"/>
                        <a:t>43</a:t>
                      </a:r>
                    </a:p>
                  </a:txBody>
                  <a:tcPr/>
                </a:tc>
                <a:tc>
                  <a:txBody>
                    <a:bodyPr/>
                    <a:lstStyle/>
                    <a:p>
                      <a:pPr algn="ctr"/>
                      <a:r>
                        <a:rPr lang="de-DE" sz="2400" dirty="0"/>
                        <a:t>42</a:t>
                      </a:r>
                    </a:p>
                  </a:txBody>
                  <a:tcPr/>
                </a:tc>
                <a:tc>
                  <a:txBody>
                    <a:bodyPr/>
                    <a:lstStyle/>
                    <a:p>
                      <a:pPr algn="ctr"/>
                      <a:r>
                        <a:rPr lang="de-DE" sz="2400" dirty="0"/>
                        <a:t>33</a:t>
                      </a:r>
                    </a:p>
                  </a:txBody>
                  <a:tcPr/>
                </a:tc>
                <a:tc>
                  <a:txBody>
                    <a:bodyPr/>
                    <a:lstStyle/>
                    <a:p>
                      <a:pPr algn="ctr"/>
                      <a:r>
                        <a:rPr lang="de-DE" sz="2400" dirty="0"/>
                        <a:t>34</a:t>
                      </a:r>
                    </a:p>
                  </a:txBody>
                  <a:tcPr/>
                </a:tc>
                <a:tc>
                  <a:txBody>
                    <a:bodyPr/>
                    <a:lstStyle/>
                    <a:p>
                      <a:pPr algn="ctr"/>
                      <a:endParaRPr lang="de-DE" sz="1800" dirty="0"/>
                    </a:p>
                  </a:txBody>
                  <a:tcPr/>
                </a:tc>
                <a:extLst>
                  <a:ext uri="{0D108BD9-81ED-4DB2-BD59-A6C34878D82A}">
                    <a16:rowId xmlns:a16="http://schemas.microsoft.com/office/drawing/2014/main" val="3869382717"/>
                  </a:ext>
                </a:extLst>
              </a:tr>
            </a:tbl>
          </a:graphicData>
        </a:graphic>
      </p:graphicFrame>
      <p:sp>
        <p:nvSpPr>
          <p:cNvPr id="5" name="Textfeld 4">
            <a:extLst>
              <a:ext uri="{FF2B5EF4-FFF2-40B4-BE49-F238E27FC236}">
                <a16:creationId xmlns:a16="http://schemas.microsoft.com/office/drawing/2014/main" id="{E883940D-D962-4768-9481-F38EBA8B012C}"/>
              </a:ext>
            </a:extLst>
          </p:cNvPr>
          <p:cNvSpPr txBox="1"/>
          <p:nvPr/>
        </p:nvSpPr>
        <p:spPr>
          <a:xfrm>
            <a:off x="249381" y="1714500"/>
            <a:ext cx="6815392" cy="369332"/>
          </a:xfrm>
          <a:prstGeom prst="rect">
            <a:avLst/>
          </a:prstGeom>
          <a:noFill/>
        </p:spPr>
        <p:txBody>
          <a:bodyPr wrap="none" rtlCol="0">
            <a:spAutoFit/>
          </a:bodyPr>
          <a:lstStyle/>
          <a:p>
            <a:r>
              <a:rPr lang="de-DE" b="1" dirty="0"/>
              <a:t>Gruppe B</a:t>
            </a:r>
            <a:r>
              <a:rPr lang="de-DE" dirty="0"/>
              <a:t>: Zeichne und werte das Klimadiagramm von Magdeburg aus!</a:t>
            </a:r>
          </a:p>
        </p:txBody>
      </p:sp>
      <p:sp>
        <p:nvSpPr>
          <p:cNvPr id="6" name="Textfeld 5">
            <a:extLst>
              <a:ext uri="{FF2B5EF4-FFF2-40B4-BE49-F238E27FC236}">
                <a16:creationId xmlns:a16="http://schemas.microsoft.com/office/drawing/2014/main" id="{6C44E0EB-21D9-435A-8D29-83C6C08D5B23}"/>
              </a:ext>
            </a:extLst>
          </p:cNvPr>
          <p:cNvSpPr txBox="1"/>
          <p:nvPr/>
        </p:nvSpPr>
        <p:spPr>
          <a:xfrm>
            <a:off x="166254" y="0"/>
            <a:ext cx="6168868" cy="369332"/>
          </a:xfrm>
          <a:prstGeom prst="rect">
            <a:avLst/>
          </a:prstGeom>
          <a:noFill/>
        </p:spPr>
        <p:txBody>
          <a:bodyPr wrap="none" rtlCol="0">
            <a:spAutoFit/>
          </a:bodyPr>
          <a:lstStyle/>
          <a:p>
            <a:r>
              <a:rPr lang="de-DE" b="1" dirty="0"/>
              <a:t>Gruppe A</a:t>
            </a:r>
            <a:r>
              <a:rPr lang="de-DE" dirty="0"/>
              <a:t>: Zeichne und werte das Klimadiagramm von Köln aus!</a:t>
            </a:r>
          </a:p>
        </p:txBody>
      </p:sp>
      <p:cxnSp>
        <p:nvCxnSpPr>
          <p:cNvPr id="8" name="Gerader Verbinder 7">
            <a:extLst>
              <a:ext uri="{FF2B5EF4-FFF2-40B4-BE49-F238E27FC236}">
                <a16:creationId xmlns:a16="http://schemas.microsoft.com/office/drawing/2014/main" id="{39284108-89E5-4C09-B0C5-08F5EE4E41AC}"/>
              </a:ext>
            </a:extLst>
          </p:cNvPr>
          <p:cNvCxnSpPr/>
          <p:nvPr/>
        </p:nvCxnSpPr>
        <p:spPr>
          <a:xfrm flipH="1">
            <a:off x="8279474" y="369332"/>
            <a:ext cx="615143" cy="37361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D8B36D95-B96F-4764-AA36-529A460FAEDC}"/>
              </a:ext>
            </a:extLst>
          </p:cNvPr>
          <p:cNvCxnSpPr/>
          <p:nvPr/>
        </p:nvCxnSpPr>
        <p:spPr>
          <a:xfrm flipH="1">
            <a:off x="8279475" y="2143760"/>
            <a:ext cx="615143" cy="3699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Grafik 10">
            <a:extLst>
              <a:ext uri="{FF2B5EF4-FFF2-40B4-BE49-F238E27FC236}">
                <a16:creationId xmlns:a16="http://schemas.microsoft.com/office/drawing/2014/main" id="{C69E198C-8A1E-4E67-8835-ED575A54C969}"/>
              </a:ext>
            </a:extLst>
          </p:cNvPr>
          <p:cNvPicPr>
            <a:picLocks noChangeAspect="1"/>
          </p:cNvPicPr>
          <p:nvPr/>
        </p:nvPicPr>
        <p:blipFill>
          <a:blip r:embed="rId2"/>
          <a:stretch>
            <a:fillRect/>
          </a:stretch>
        </p:blipFill>
        <p:spPr>
          <a:xfrm>
            <a:off x="0" y="3429339"/>
            <a:ext cx="9144000" cy="3507205"/>
          </a:xfrm>
          <a:prstGeom prst="rect">
            <a:avLst/>
          </a:prstGeom>
        </p:spPr>
      </p:pic>
    </p:spTree>
    <p:extLst>
      <p:ext uri="{BB962C8B-B14F-4D97-AF65-F5344CB8AC3E}">
        <p14:creationId xmlns:p14="http://schemas.microsoft.com/office/powerpoint/2010/main" val="27809663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2F71883E-01D8-45F3-ACDD-F2281361ED0E}"/>
              </a:ext>
            </a:extLst>
          </p:cNvPr>
          <p:cNvSpPr/>
          <p:nvPr/>
        </p:nvSpPr>
        <p:spPr>
          <a:xfrm>
            <a:off x="307571" y="0"/>
            <a:ext cx="8412480" cy="6863417"/>
          </a:xfrm>
          <a:prstGeom prst="rect">
            <a:avLst/>
          </a:prstGeom>
        </p:spPr>
        <p:txBody>
          <a:bodyPr wrap="square">
            <a:spAutoFit/>
          </a:bodyPr>
          <a:lstStyle/>
          <a:p>
            <a:pPr algn="ctr">
              <a:spcAft>
                <a:spcPts val="0"/>
              </a:spcAft>
            </a:pPr>
            <a:r>
              <a:rPr lang="de-DE" sz="2400" b="1" dirty="0">
                <a:latin typeface="Times New Roman" panose="02020603050405020304" pitchFamily="18" charset="0"/>
                <a:ea typeface="Times New Roman" panose="02020603050405020304" pitchFamily="18" charset="0"/>
              </a:rPr>
              <a:t>Wärme und Temperatur</a:t>
            </a: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dirty="0">
              <a:latin typeface="Times New Roman" panose="02020603050405020304" pitchFamily="18" charset="0"/>
              <a:ea typeface="Times New Roman" panose="02020603050405020304" pitchFamily="18" charset="0"/>
            </a:endParaRPr>
          </a:p>
          <a:p>
            <a:pPr algn="ctr">
              <a:spcAft>
                <a:spcPts val="0"/>
              </a:spcAft>
            </a:pPr>
            <a:endParaRPr lang="de-DE" sz="2400" b="1" dirty="0">
              <a:latin typeface="Times New Roman" panose="02020603050405020304" pitchFamily="18" charset="0"/>
              <a:ea typeface="Times New Roman" panose="02020603050405020304" pitchFamily="18" charset="0"/>
            </a:endParaRPr>
          </a:p>
          <a:p>
            <a:pPr algn="ctr">
              <a:spcAft>
                <a:spcPts val="0"/>
              </a:spcAft>
            </a:pPr>
            <a:endParaRPr lang="de-DE" dirty="0">
              <a:latin typeface="Times New Roman" panose="02020603050405020304" pitchFamily="18" charset="0"/>
              <a:ea typeface="Times New Roman" panose="02020603050405020304" pitchFamily="18" charset="0"/>
            </a:endParaRPr>
          </a:p>
          <a:p>
            <a:pPr>
              <a:spcAft>
                <a:spcPts val="0"/>
              </a:spcAft>
            </a:pPr>
            <a:r>
              <a:rPr lang="de-DE" sz="2000" dirty="0">
                <a:latin typeface="Times New Roman" panose="02020603050405020304" pitchFamily="18" charset="0"/>
                <a:ea typeface="Times New Roman" panose="02020603050405020304" pitchFamily="18" charset="0"/>
              </a:rPr>
              <a:t>Die Temperatur ist eine Zustandsgröße, die den Wärmezustand eines Körpers charakterisiert. </a:t>
            </a:r>
          </a:p>
          <a:p>
            <a:pPr>
              <a:spcAft>
                <a:spcPts val="0"/>
              </a:spcAft>
            </a:pPr>
            <a:r>
              <a:rPr lang="de-DE" sz="2000" dirty="0">
                <a:latin typeface="Times New Roman" panose="02020603050405020304" pitchFamily="18" charset="0"/>
                <a:ea typeface="Times New Roman" panose="02020603050405020304" pitchFamily="18" charset="0"/>
              </a:rPr>
              <a:t>Je größer die Bewegungsenergie der Moleküle ist, desto höher ist die Temperatur des betreffenden Körpers.</a:t>
            </a:r>
          </a:p>
          <a:p>
            <a:pPr>
              <a:spcAft>
                <a:spcPts val="0"/>
              </a:spcAft>
            </a:pPr>
            <a:r>
              <a:rPr lang="de-DE" sz="2000" dirty="0">
                <a:latin typeface="Times New Roman" panose="02020603050405020304" pitchFamily="18" charset="0"/>
                <a:ea typeface="Times New Roman" panose="02020603050405020304" pitchFamily="18" charset="0"/>
              </a:rPr>
              <a:t>In der Klimatologie wird in der Hauptsache die </a:t>
            </a:r>
            <a:r>
              <a:rPr lang="de-DE" sz="2000" b="1" dirty="0">
                <a:latin typeface="Times New Roman" panose="02020603050405020304" pitchFamily="18" charset="0"/>
                <a:ea typeface="Times New Roman" panose="02020603050405020304" pitchFamily="18" charset="0"/>
              </a:rPr>
              <a:t>Lufttemperatur</a:t>
            </a:r>
            <a:r>
              <a:rPr lang="de-DE" sz="2000" dirty="0">
                <a:latin typeface="Times New Roman" panose="02020603050405020304" pitchFamily="18" charset="0"/>
                <a:ea typeface="Times New Roman" panose="02020603050405020304" pitchFamily="18" charset="0"/>
              </a:rPr>
              <a:t> gemessen. Theoretisch ist erwiesen, dass es eine tiefste Temperatur gibt. Diese beträgt </a:t>
            </a:r>
            <a:r>
              <a:rPr lang="de-DE" sz="2000" b="1" dirty="0">
                <a:latin typeface="Times New Roman" panose="02020603050405020304" pitchFamily="18" charset="0"/>
                <a:ea typeface="Times New Roman" panose="02020603050405020304" pitchFamily="18" charset="0"/>
              </a:rPr>
              <a:t>-273.15°C</a:t>
            </a:r>
            <a:r>
              <a:rPr lang="de-DE" sz="2000" dirty="0">
                <a:latin typeface="Times New Roman" panose="02020603050405020304" pitchFamily="18" charset="0"/>
                <a:ea typeface="Times New Roman" panose="02020603050405020304" pitchFamily="18" charset="0"/>
              </a:rPr>
              <a:t> und wird als absolute Temperatur bezeichnet.</a:t>
            </a:r>
          </a:p>
        </p:txBody>
      </p:sp>
      <p:pic>
        <p:nvPicPr>
          <p:cNvPr id="3" name="Grafik 2">
            <a:extLst>
              <a:ext uri="{FF2B5EF4-FFF2-40B4-BE49-F238E27FC236}">
                <a16:creationId xmlns:a16="http://schemas.microsoft.com/office/drawing/2014/main" id="{25141786-C841-4AA4-9D29-ABA819DB816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391" b="99414" l="684" r="97559">
                        <a14:backgroundMark x1="58105" y1="83105" x2="58105" y2="83105"/>
                        <a14:backgroundMark x1="47070" y1="81738" x2="47070" y2="81738"/>
                        <a14:backgroundMark x1="38086" y1="77734" x2="38086" y2="77734"/>
                        <a14:backgroundMark x1="69043" y1="82813" x2="69043" y2="82813"/>
                        <a14:backgroundMark x1="77734" y1="72949" x2="77734" y2="72949"/>
                        <a14:backgroundMark x1="84570" y1="62891" x2="84570" y2="62891"/>
                        <a14:backgroundMark x1="85059" y1="49609" x2="85059" y2="49609"/>
                      </a14:backgroundRemoval>
                    </a14:imgEffect>
                  </a14:imgLayer>
                </a14:imgProps>
              </a:ext>
            </a:extLst>
          </a:blip>
          <a:stretch>
            <a:fillRect/>
          </a:stretch>
        </p:blipFill>
        <p:spPr>
          <a:xfrm>
            <a:off x="7169376" y="38808"/>
            <a:ext cx="1957646" cy="1957646"/>
          </a:xfrm>
          <a:prstGeom prst="rect">
            <a:avLst/>
          </a:prstGeom>
        </p:spPr>
      </p:pic>
      <p:pic>
        <p:nvPicPr>
          <p:cNvPr id="4" name="Grafik 3">
            <a:extLst>
              <a:ext uri="{FF2B5EF4-FFF2-40B4-BE49-F238E27FC236}">
                <a16:creationId xmlns:a16="http://schemas.microsoft.com/office/drawing/2014/main" id="{393C6FA1-3BA8-4816-A99C-BB069C5E7790}"/>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50" b="97710" l="9979" r="89979"/>
                    </a14:imgEffect>
                  </a14:imgLayer>
                </a14:imgProps>
              </a:ext>
            </a:extLst>
          </a:blip>
          <a:stretch>
            <a:fillRect/>
          </a:stretch>
        </p:blipFill>
        <p:spPr>
          <a:xfrm>
            <a:off x="4798870" y="3118595"/>
            <a:ext cx="4048298" cy="1793918"/>
          </a:xfrm>
          <a:prstGeom prst="rect">
            <a:avLst/>
          </a:prstGeom>
        </p:spPr>
      </p:pic>
      <p:sp>
        <p:nvSpPr>
          <p:cNvPr id="21" name="Textfeld 20">
            <a:extLst>
              <a:ext uri="{FF2B5EF4-FFF2-40B4-BE49-F238E27FC236}">
                <a16:creationId xmlns:a16="http://schemas.microsoft.com/office/drawing/2014/main" id="{F7F947F7-2053-4BC1-8986-C3D667D8E982}"/>
              </a:ext>
            </a:extLst>
          </p:cNvPr>
          <p:cNvSpPr txBox="1"/>
          <p:nvPr/>
        </p:nvSpPr>
        <p:spPr>
          <a:xfrm>
            <a:off x="6117818" y="2176409"/>
            <a:ext cx="2890407" cy="646331"/>
          </a:xfrm>
          <a:prstGeom prst="rect">
            <a:avLst/>
          </a:prstGeom>
          <a:noFill/>
        </p:spPr>
        <p:txBody>
          <a:bodyPr wrap="square" rtlCol="0">
            <a:spAutoFit/>
          </a:bodyPr>
          <a:lstStyle/>
          <a:p>
            <a:r>
              <a:rPr lang="de-DE" dirty="0"/>
              <a:t>kurzwellige Strahlung</a:t>
            </a:r>
          </a:p>
          <a:p>
            <a:r>
              <a:rPr lang="de-DE" dirty="0"/>
              <a:t>(elektromagnetische Wellen)</a:t>
            </a:r>
          </a:p>
        </p:txBody>
      </p:sp>
      <p:sp>
        <p:nvSpPr>
          <p:cNvPr id="22" name="Textfeld 21">
            <a:extLst>
              <a:ext uri="{FF2B5EF4-FFF2-40B4-BE49-F238E27FC236}">
                <a16:creationId xmlns:a16="http://schemas.microsoft.com/office/drawing/2014/main" id="{ED75FB92-3F40-498A-8C9D-B1D3E095F4E2}"/>
              </a:ext>
            </a:extLst>
          </p:cNvPr>
          <p:cNvSpPr txBox="1"/>
          <p:nvPr/>
        </p:nvSpPr>
        <p:spPr>
          <a:xfrm>
            <a:off x="251335" y="3562718"/>
            <a:ext cx="4889095" cy="923330"/>
          </a:xfrm>
          <a:prstGeom prst="rect">
            <a:avLst/>
          </a:prstGeom>
          <a:noFill/>
        </p:spPr>
        <p:txBody>
          <a:bodyPr wrap="none" rtlCol="0">
            <a:spAutoFit/>
          </a:bodyPr>
          <a:lstStyle/>
          <a:p>
            <a:r>
              <a:rPr lang="de-DE" dirty="0"/>
              <a:t>Wellen versetzen die Bodenteilchen (Moleküle)</a:t>
            </a:r>
          </a:p>
          <a:p>
            <a:r>
              <a:rPr lang="de-DE" dirty="0"/>
              <a:t>in Schwingungen, Teilchen reiben sich aneinander,</a:t>
            </a:r>
          </a:p>
          <a:p>
            <a:r>
              <a:rPr lang="de-DE" dirty="0"/>
              <a:t>Wärme entsteht!  </a:t>
            </a:r>
          </a:p>
        </p:txBody>
      </p:sp>
      <p:grpSp>
        <p:nvGrpSpPr>
          <p:cNvPr id="40" name="Gruppieren 39">
            <a:extLst>
              <a:ext uri="{FF2B5EF4-FFF2-40B4-BE49-F238E27FC236}">
                <a16:creationId xmlns:a16="http://schemas.microsoft.com/office/drawing/2014/main" id="{5C8A1281-FE86-451B-BEA5-0204EB38CCE1}"/>
              </a:ext>
            </a:extLst>
          </p:cNvPr>
          <p:cNvGrpSpPr/>
          <p:nvPr/>
        </p:nvGrpSpPr>
        <p:grpSpPr>
          <a:xfrm rot="20462891">
            <a:off x="6109019" y="1479973"/>
            <a:ext cx="2370859" cy="2003774"/>
            <a:chOff x="4513811" y="1577626"/>
            <a:chExt cx="2370859" cy="2003774"/>
          </a:xfrm>
        </p:grpSpPr>
        <p:cxnSp>
          <p:nvCxnSpPr>
            <p:cNvPr id="7" name="Gerade Verbindung mit Pfeil 6">
              <a:extLst>
                <a:ext uri="{FF2B5EF4-FFF2-40B4-BE49-F238E27FC236}">
                  <a16:creationId xmlns:a16="http://schemas.microsoft.com/office/drawing/2014/main" id="{123254EC-AE43-4620-AB34-B0F05E715BB8}"/>
                </a:ext>
              </a:extLst>
            </p:cNvPr>
            <p:cNvCxnSpPr>
              <a:cxnSpLocks/>
            </p:cNvCxnSpPr>
            <p:nvPr/>
          </p:nvCxnSpPr>
          <p:spPr>
            <a:xfrm flipH="1">
              <a:off x="4747175" y="1812175"/>
              <a:ext cx="1784984" cy="1616825"/>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8" name="Gerade Verbindung mit Pfeil 7">
              <a:extLst>
                <a:ext uri="{FF2B5EF4-FFF2-40B4-BE49-F238E27FC236}">
                  <a16:creationId xmlns:a16="http://schemas.microsoft.com/office/drawing/2014/main" id="{F8CD1261-F976-47B8-971C-4004E36D2485}"/>
                </a:ext>
              </a:extLst>
            </p:cNvPr>
            <p:cNvCxnSpPr>
              <a:cxnSpLocks/>
            </p:cNvCxnSpPr>
            <p:nvPr/>
          </p:nvCxnSpPr>
          <p:spPr>
            <a:xfrm flipH="1">
              <a:off x="4513811" y="1577626"/>
              <a:ext cx="2097579" cy="1851374"/>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0" name="Gerade Verbindung mit Pfeil 9">
              <a:extLst>
                <a:ext uri="{FF2B5EF4-FFF2-40B4-BE49-F238E27FC236}">
                  <a16:creationId xmlns:a16="http://schemas.microsoft.com/office/drawing/2014/main" id="{BF83E6A2-F241-4A84-9D95-5754C8C96719}"/>
                </a:ext>
              </a:extLst>
            </p:cNvPr>
            <p:cNvCxnSpPr>
              <a:cxnSpLocks/>
            </p:cNvCxnSpPr>
            <p:nvPr/>
          </p:nvCxnSpPr>
          <p:spPr>
            <a:xfrm flipH="1">
              <a:off x="5426133" y="1812175"/>
              <a:ext cx="1458537" cy="131618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28" name="Gerade Verbindung mit Pfeil 27">
              <a:extLst>
                <a:ext uri="{FF2B5EF4-FFF2-40B4-BE49-F238E27FC236}">
                  <a16:creationId xmlns:a16="http://schemas.microsoft.com/office/drawing/2014/main" id="{5F97EC70-0927-4D3E-81DD-8EF05743E9D0}"/>
                </a:ext>
              </a:extLst>
            </p:cNvPr>
            <p:cNvCxnSpPr>
              <a:cxnSpLocks/>
            </p:cNvCxnSpPr>
            <p:nvPr/>
          </p:nvCxnSpPr>
          <p:spPr>
            <a:xfrm flipH="1">
              <a:off x="4666211" y="1730026"/>
              <a:ext cx="2097579" cy="1851374"/>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grpSp>
      <p:pic>
        <p:nvPicPr>
          <p:cNvPr id="23" name="Grafik 22">
            <a:extLst>
              <a:ext uri="{FF2B5EF4-FFF2-40B4-BE49-F238E27FC236}">
                <a16:creationId xmlns:a16="http://schemas.microsoft.com/office/drawing/2014/main" id="{CBC19D2D-CA89-4C3B-890F-3CAC17389EFD}"/>
              </a:ext>
            </a:extLst>
          </p:cNvPr>
          <p:cNvPicPr>
            <a:picLocks noChangeAspect="1"/>
          </p:cNvPicPr>
          <p:nvPr/>
        </p:nvPicPr>
        <p:blipFill rotWithShape="1">
          <a:blip r:embed="rId6"/>
          <a:srcRect l="30938" t="23619" r="30324" b="37269"/>
          <a:stretch/>
        </p:blipFill>
        <p:spPr>
          <a:xfrm>
            <a:off x="607043" y="2322194"/>
            <a:ext cx="2315398" cy="1033549"/>
          </a:xfrm>
          <a:prstGeom prst="rect">
            <a:avLst/>
          </a:prstGeom>
        </p:spPr>
      </p:pic>
      <p:sp>
        <p:nvSpPr>
          <p:cNvPr id="24" name="Flussdiagramm: Verbinder 23">
            <a:extLst>
              <a:ext uri="{FF2B5EF4-FFF2-40B4-BE49-F238E27FC236}">
                <a16:creationId xmlns:a16="http://schemas.microsoft.com/office/drawing/2014/main" id="{822C4F52-5E2C-4ED8-9CB5-BCD709C30CCE}"/>
              </a:ext>
            </a:extLst>
          </p:cNvPr>
          <p:cNvSpPr/>
          <p:nvPr/>
        </p:nvSpPr>
        <p:spPr>
          <a:xfrm>
            <a:off x="1209734" y="2487066"/>
            <a:ext cx="247113" cy="229977"/>
          </a:xfrm>
          <a:prstGeom prst="flowChartConnector">
            <a:avLst/>
          </a:prstGeom>
          <a:solidFill>
            <a:schemeClr val="accent3">
              <a:lumMod val="5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5" name="Flussdiagramm: Verbinder 24">
            <a:extLst>
              <a:ext uri="{FF2B5EF4-FFF2-40B4-BE49-F238E27FC236}">
                <a16:creationId xmlns:a16="http://schemas.microsoft.com/office/drawing/2014/main" id="{145CC80A-D19F-4AE6-A864-4DFB22C5F433}"/>
              </a:ext>
            </a:extLst>
          </p:cNvPr>
          <p:cNvSpPr/>
          <p:nvPr/>
        </p:nvSpPr>
        <p:spPr>
          <a:xfrm>
            <a:off x="1445332" y="2366873"/>
            <a:ext cx="232757" cy="229977"/>
          </a:xfrm>
          <a:prstGeom prst="flowChartConnector">
            <a:avLst/>
          </a:prstGeom>
          <a:solidFill>
            <a:schemeClr val="accent3">
              <a:lumMod val="5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Flussdiagramm: Verbinder 25">
            <a:extLst>
              <a:ext uri="{FF2B5EF4-FFF2-40B4-BE49-F238E27FC236}">
                <a16:creationId xmlns:a16="http://schemas.microsoft.com/office/drawing/2014/main" id="{A05AB68A-D4B1-43D1-B17A-3D0CB6BB6044}"/>
              </a:ext>
            </a:extLst>
          </p:cNvPr>
          <p:cNvSpPr/>
          <p:nvPr/>
        </p:nvSpPr>
        <p:spPr>
          <a:xfrm>
            <a:off x="1499049" y="2596850"/>
            <a:ext cx="232757" cy="229977"/>
          </a:xfrm>
          <a:prstGeom prst="flowChartConnector">
            <a:avLst/>
          </a:prstGeom>
          <a:solidFill>
            <a:schemeClr val="accent3">
              <a:lumMod val="5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7" name="Flussdiagramm: Verbinder 26">
            <a:extLst>
              <a:ext uri="{FF2B5EF4-FFF2-40B4-BE49-F238E27FC236}">
                <a16:creationId xmlns:a16="http://schemas.microsoft.com/office/drawing/2014/main" id="{F264430F-68DB-44D1-AB85-2942B2A26E23}"/>
              </a:ext>
            </a:extLst>
          </p:cNvPr>
          <p:cNvSpPr/>
          <p:nvPr/>
        </p:nvSpPr>
        <p:spPr>
          <a:xfrm>
            <a:off x="1707409" y="2433822"/>
            <a:ext cx="232757" cy="229977"/>
          </a:xfrm>
          <a:prstGeom prst="flowChartConnector">
            <a:avLst/>
          </a:prstGeom>
          <a:solidFill>
            <a:schemeClr val="accent3">
              <a:lumMod val="5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18" name="Gerade Verbindung mit Pfeil 17">
            <a:extLst>
              <a:ext uri="{FF2B5EF4-FFF2-40B4-BE49-F238E27FC236}">
                <a16:creationId xmlns:a16="http://schemas.microsoft.com/office/drawing/2014/main" id="{BCD00210-2446-474C-BA8B-424A770C783E}"/>
              </a:ext>
            </a:extLst>
          </p:cNvPr>
          <p:cNvCxnSpPr>
            <a:cxnSpLocks/>
          </p:cNvCxnSpPr>
          <p:nvPr/>
        </p:nvCxnSpPr>
        <p:spPr>
          <a:xfrm flipH="1">
            <a:off x="1980974" y="2022645"/>
            <a:ext cx="486175" cy="520028"/>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0" name="Gerade Verbindung mit Pfeil 29">
            <a:extLst>
              <a:ext uri="{FF2B5EF4-FFF2-40B4-BE49-F238E27FC236}">
                <a16:creationId xmlns:a16="http://schemas.microsoft.com/office/drawing/2014/main" id="{64AEE9EA-2D82-46FE-8143-29C7E1B20D44}"/>
              </a:ext>
            </a:extLst>
          </p:cNvPr>
          <p:cNvCxnSpPr>
            <a:cxnSpLocks/>
          </p:cNvCxnSpPr>
          <p:nvPr/>
        </p:nvCxnSpPr>
        <p:spPr>
          <a:xfrm flipH="1">
            <a:off x="1693936" y="2098760"/>
            <a:ext cx="486175" cy="520028"/>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1" name="Gerade Verbindung mit Pfeil 30">
            <a:extLst>
              <a:ext uri="{FF2B5EF4-FFF2-40B4-BE49-F238E27FC236}">
                <a16:creationId xmlns:a16="http://schemas.microsoft.com/office/drawing/2014/main" id="{0D2F23D6-7F63-41D5-8AAD-B55CEC1CEF0A}"/>
              </a:ext>
            </a:extLst>
          </p:cNvPr>
          <p:cNvCxnSpPr>
            <a:cxnSpLocks/>
          </p:cNvCxnSpPr>
          <p:nvPr/>
        </p:nvCxnSpPr>
        <p:spPr>
          <a:xfrm flipH="1">
            <a:off x="1574884" y="1946529"/>
            <a:ext cx="486175" cy="520028"/>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5" name="Gerade Verbindung mit Pfeil 34">
            <a:extLst>
              <a:ext uri="{FF2B5EF4-FFF2-40B4-BE49-F238E27FC236}">
                <a16:creationId xmlns:a16="http://schemas.microsoft.com/office/drawing/2014/main" id="{F560E1F9-2C8F-4DD7-8118-DE760B2684DE}"/>
              </a:ext>
            </a:extLst>
          </p:cNvPr>
          <p:cNvCxnSpPr/>
          <p:nvPr/>
        </p:nvCxnSpPr>
        <p:spPr>
          <a:xfrm flipV="1">
            <a:off x="1424131" y="1345453"/>
            <a:ext cx="0" cy="120335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Gerade Verbindung mit Pfeil 35">
            <a:extLst>
              <a:ext uri="{FF2B5EF4-FFF2-40B4-BE49-F238E27FC236}">
                <a16:creationId xmlns:a16="http://schemas.microsoft.com/office/drawing/2014/main" id="{496E3830-EC07-430C-A8CE-1614C892F679}"/>
              </a:ext>
            </a:extLst>
          </p:cNvPr>
          <p:cNvCxnSpPr/>
          <p:nvPr/>
        </p:nvCxnSpPr>
        <p:spPr>
          <a:xfrm flipV="1">
            <a:off x="1662070" y="1481209"/>
            <a:ext cx="0" cy="120335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Gerade Verbindung mit Pfeil 36">
            <a:extLst>
              <a:ext uri="{FF2B5EF4-FFF2-40B4-BE49-F238E27FC236}">
                <a16:creationId xmlns:a16="http://schemas.microsoft.com/office/drawing/2014/main" id="{AD40AB1B-6756-4D31-81D3-DD4519843208}"/>
              </a:ext>
            </a:extLst>
          </p:cNvPr>
          <p:cNvCxnSpPr/>
          <p:nvPr/>
        </p:nvCxnSpPr>
        <p:spPr>
          <a:xfrm flipV="1">
            <a:off x="1817971" y="1210496"/>
            <a:ext cx="0" cy="120335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8" name="Textfeld 37">
            <a:extLst>
              <a:ext uri="{FF2B5EF4-FFF2-40B4-BE49-F238E27FC236}">
                <a16:creationId xmlns:a16="http://schemas.microsoft.com/office/drawing/2014/main" id="{9E6672C2-BEB8-40C0-B8B3-1AE0328428D2}"/>
              </a:ext>
            </a:extLst>
          </p:cNvPr>
          <p:cNvSpPr txBox="1"/>
          <p:nvPr/>
        </p:nvSpPr>
        <p:spPr>
          <a:xfrm>
            <a:off x="252903" y="596785"/>
            <a:ext cx="3616311" cy="646331"/>
          </a:xfrm>
          <a:prstGeom prst="rect">
            <a:avLst/>
          </a:prstGeom>
          <a:noFill/>
        </p:spPr>
        <p:txBody>
          <a:bodyPr wrap="none" rtlCol="0">
            <a:spAutoFit/>
          </a:bodyPr>
          <a:lstStyle/>
          <a:p>
            <a:r>
              <a:rPr lang="de-DE" dirty="0"/>
              <a:t>Wärme wird an die Luft in Form von</a:t>
            </a:r>
          </a:p>
          <a:p>
            <a:r>
              <a:rPr lang="de-DE" dirty="0"/>
              <a:t>langwellige Strahlung abgegeben.</a:t>
            </a:r>
          </a:p>
        </p:txBody>
      </p:sp>
      <p:grpSp>
        <p:nvGrpSpPr>
          <p:cNvPr id="46" name="Gruppieren 45">
            <a:extLst>
              <a:ext uri="{FF2B5EF4-FFF2-40B4-BE49-F238E27FC236}">
                <a16:creationId xmlns:a16="http://schemas.microsoft.com/office/drawing/2014/main" id="{8DDDC305-12A3-4154-968D-135CD79FA05B}"/>
              </a:ext>
            </a:extLst>
          </p:cNvPr>
          <p:cNvGrpSpPr/>
          <p:nvPr/>
        </p:nvGrpSpPr>
        <p:grpSpPr>
          <a:xfrm>
            <a:off x="3726397" y="500403"/>
            <a:ext cx="2606573" cy="2695952"/>
            <a:chOff x="3440136" y="520503"/>
            <a:chExt cx="2606573" cy="2695952"/>
          </a:xfrm>
        </p:grpSpPr>
        <p:pic>
          <p:nvPicPr>
            <p:cNvPr id="44" name="Grafik 43">
              <a:extLst>
                <a:ext uri="{FF2B5EF4-FFF2-40B4-BE49-F238E27FC236}">
                  <a16:creationId xmlns:a16="http://schemas.microsoft.com/office/drawing/2014/main" id="{22FCEF30-99CA-4391-ACB1-90BE7D395DA9}"/>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0" b="98203" l="9804" r="89951">
                          <a14:foregroundMark x1="57843" y1="4085" x2="57843" y2="4085"/>
                          <a14:foregroundMark x1="63235" y1="4248" x2="63235" y2="4248"/>
                          <a14:foregroundMark x1="66667" y1="5229" x2="66667" y2="5229"/>
                          <a14:foregroundMark x1="68627" y1="8007" x2="68627" y2="8007"/>
                          <a14:foregroundMark x1="69363" y1="11765" x2="69363" y2="11765"/>
                          <a14:foregroundMark x1="69853" y1="16176" x2="69853" y2="16176"/>
                          <a14:foregroundMark x1="69853" y1="21405" x2="69853" y2="21405"/>
                          <a14:foregroundMark x1="69363" y1="32190" x2="69363" y2="32190"/>
                          <a14:foregroundMark x1="69853" y1="25980" x2="69853" y2="25980"/>
                          <a14:foregroundMark x1="69853" y1="28105" x2="69853" y2="28105"/>
                          <a14:foregroundMark x1="69608" y1="19444" x2="69608" y2="19444"/>
                          <a14:foregroundMark x1="70343" y1="14216" x2="70343" y2="14216"/>
                          <a14:foregroundMark x1="69118" y1="8497" x2="69118" y2="8497"/>
                          <a14:foregroundMark x1="70098" y1="9967" x2="70098" y2="9967"/>
                          <a14:foregroundMark x1="67647" y1="6209" x2="67647" y2="6209"/>
                          <a14:foregroundMark x1="69363" y1="7353" x2="69363" y2="7353"/>
                          <a14:backgroundMark x1="42892" y1="1634" x2="42892" y2="1634"/>
                          <a14:backgroundMark x1="71814" y1="83170" x2="71814" y2="83170"/>
                          <a14:backgroundMark x1="71814" y1="78268" x2="71814" y2="78268"/>
                          <a14:backgroundMark x1="72059" y1="80556" x2="72059" y2="80556"/>
                          <a14:backgroundMark x1="71814" y1="87092" x2="71814" y2="87092"/>
                          <a14:backgroundMark x1="82843" y1="60294" x2="82843" y2="60294"/>
                          <a14:backgroundMark x1="53676" y1="1797" x2="53676" y2="1797"/>
                        </a14:backgroundRemoval>
                      </a14:imgEffect>
                    </a14:imgLayer>
                  </a14:imgProps>
                </a:ext>
              </a:extLst>
            </a:blip>
            <a:stretch>
              <a:fillRect/>
            </a:stretch>
          </p:blipFill>
          <p:spPr>
            <a:xfrm>
              <a:off x="3956237" y="520503"/>
              <a:ext cx="1230913" cy="1846370"/>
            </a:xfrm>
            <a:prstGeom prst="rect">
              <a:avLst/>
            </a:prstGeom>
          </p:spPr>
        </p:pic>
        <p:sp>
          <p:nvSpPr>
            <p:cNvPr id="45" name="Textfeld 44">
              <a:extLst>
                <a:ext uri="{FF2B5EF4-FFF2-40B4-BE49-F238E27FC236}">
                  <a16:creationId xmlns:a16="http://schemas.microsoft.com/office/drawing/2014/main" id="{114B8D78-31FA-4832-8A6A-6BD234D63074}"/>
                </a:ext>
              </a:extLst>
            </p:cNvPr>
            <p:cNvSpPr txBox="1"/>
            <p:nvPr/>
          </p:nvSpPr>
          <p:spPr>
            <a:xfrm>
              <a:off x="3440136" y="2293125"/>
              <a:ext cx="2606573" cy="923330"/>
            </a:xfrm>
            <a:prstGeom prst="rect">
              <a:avLst/>
            </a:prstGeom>
            <a:noFill/>
          </p:spPr>
          <p:txBody>
            <a:bodyPr wrap="square" rtlCol="0">
              <a:spAutoFit/>
            </a:bodyPr>
            <a:lstStyle/>
            <a:p>
              <a:r>
                <a:rPr lang="de-DE" dirty="0"/>
                <a:t>Wärme wird mit einem Thermometer gemessen</a:t>
              </a:r>
            </a:p>
            <a:p>
              <a:r>
                <a:rPr lang="de-DE" dirty="0"/>
                <a:t>Einheit: T in °C</a:t>
              </a:r>
            </a:p>
          </p:txBody>
        </p:sp>
      </p:grpSp>
      <p:cxnSp>
        <p:nvCxnSpPr>
          <p:cNvPr id="48" name="Gerade Verbindung mit Pfeil 47">
            <a:extLst>
              <a:ext uri="{FF2B5EF4-FFF2-40B4-BE49-F238E27FC236}">
                <a16:creationId xmlns:a16="http://schemas.microsoft.com/office/drawing/2014/main" id="{0CED3698-3723-4397-BF65-3378EC6EEE91}"/>
              </a:ext>
            </a:extLst>
          </p:cNvPr>
          <p:cNvCxnSpPr>
            <a:cxnSpLocks/>
          </p:cNvCxnSpPr>
          <p:nvPr/>
        </p:nvCxnSpPr>
        <p:spPr>
          <a:xfrm flipH="1" flipV="1">
            <a:off x="3025696" y="3067205"/>
            <a:ext cx="2712114" cy="697732"/>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Gerade Verbindung mit Pfeil 53">
            <a:extLst>
              <a:ext uri="{FF2B5EF4-FFF2-40B4-BE49-F238E27FC236}">
                <a16:creationId xmlns:a16="http://schemas.microsoft.com/office/drawing/2014/main" id="{127B45A7-01DE-480A-A141-AF0E0356D366}"/>
              </a:ext>
            </a:extLst>
          </p:cNvPr>
          <p:cNvCxnSpPr>
            <a:cxnSpLocks/>
          </p:cNvCxnSpPr>
          <p:nvPr/>
        </p:nvCxnSpPr>
        <p:spPr>
          <a:xfrm>
            <a:off x="3495609" y="1006885"/>
            <a:ext cx="1018202"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630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45" presetClass="entr" presetSubtype="0" repeatCount="indefinite" fill="hold" grpId="0" nodeType="withEffect">
                                  <p:stCondLst>
                                    <p:cond delay="0"/>
                                  </p:stCondLst>
                                  <p:childTnLst>
                                    <p:set>
                                      <p:cBhvr>
                                        <p:cTn id="8" dur="1" fill="hold">
                                          <p:stCondLst>
                                            <p:cond delay="0"/>
                                          </p:stCondLst>
                                        </p:cTn>
                                        <p:tgtEl>
                                          <p:spTgt spid="26"/>
                                        </p:tgtEl>
                                        <p:attrNameLst>
                                          <p:attrName>style.visibility</p:attrName>
                                        </p:attrNameLst>
                                      </p:cBhvr>
                                      <p:to>
                                        <p:strVal val="visible"/>
                                      </p:to>
                                    </p:set>
                                    <p:animEffect transition="in" filter="fade">
                                      <p:cBhvr>
                                        <p:cTn id="9" dur="2000"/>
                                        <p:tgtEl>
                                          <p:spTgt spid="26"/>
                                        </p:tgtEl>
                                      </p:cBhvr>
                                    </p:animEffect>
                                    <p:anim calcmode="lin" valueType="num">
                                      <p:cBhvr>
                                        <p:cTn id="10" dur="2000" fill="hold"/>
                                        <p:tgtEl>
                                          <p:spTgt spid="26"/>
                                        </p:tgtEl>
                                        <p:attrNameLst>
                                          <p:attrName>ppt_w</p:attrName>
                                        </p:attrNameLst>
                                      </p:cBhvr>
                                      <p:tavLst>
                                        <p:tav tm="0" fmla="#ppt_w*sin(2.5*pi*$)">
                                          <p:val>
                                            <p:fltVal val="0"/>
                                          </p:val>
                                        </p:tav>
                                        <p:tav tm="100000">
                                          <p:val>
                                            <p:fltVal val="1"/>
                                          </p:val>
                                        </p:tav>
                                      </p:tavLst>
                                    </p:anim>
                                    <p:anim calcmode="lin" valueType="num">
                                      <p:cBhvr>
                                        <p:cTn id="11" dur="2000" fill="hold"/>
                                        <p:tgtEl>
                                          <p:spTgt spid="26"/>
                                        </p:tgtEl>
                                        <p:attrNameLst>
                                          <p:attrName>ppt_h</p:attrName>
                                        </p:attrNameLst>
                                      </p:cBhvr>
                                      <p:tavLst>
                                        <p:tav tm="0">
                                          <p:val>
                                            <p:strVal val="#ppt_h"/>
                                          </p:val>
                                        </p:tav>
                                        <p:tav tm="100000">
                                          <p:val>
                                            <p:strVal val="#ppt_h"/>
                                          </p:val>
                                        </p:tav>
                                      </p:tavLst>
                                    </p:anim>
                                  </p:childTnLst>
                                </p:cTn>
                              </p:par>
                              <p:par>
                                <p:cTn id="12" presetID="45" presetClass="entr" presetSubtype="0" repeatCount="indefinite" fill="hold" grpId="0" nodeType="with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2000"/>
                                        <p:tgtEl>
                                          <p:spTgt spid="24"/>
                                        </p:tgtEl>
                                      </p:cBhvr>
                                    </p:animEffect>
                                    <p:anim calcmode="lin" valueType="num">
                                      <p:cBhvr>
                                        <p:cTn id="15" dur="2000" fill="hold"/>
                                        <p:tgtEl>
                                          <p:spTgt spid="24"/>
                                        </p:tgtEl>
                                        <p:attrNameLst>
                                          <p:attrName>ppt_w</p:attrName>
                                        </p:attrNameLst>
                                      </p:cBhvr>
                                      <p:tavLst>
                                        <p:tav tm="0" fmla="#ppt_w*sin(2.5*pi*$)">
                                          <p:val>
                                            <p:fltVal val="0"/>
                                          </p:val>
                                        </p:tav>
                                        <p:tav tm="100000">
                                          <p:val>
                                            <p:fltVal val="1"/>
                                          </p:val>
                                        </p:tav>
                                      </p:tavLst>
                                    </p:anim>
                                    <p:anim calcmode="lin" valueType="num">
                                      <p:cBhvr>
                                        <p:cTn id="16" dur="2000" fill="hold"/>
                                        <p:tgtEl>
                                          <p:spTgt spid="24"/>
                                        </p:tgtEl>
                                        <p:attrNameLst>
                                          <p:attrName>ppt_h</p:attrName>
                                        </p:attrNameLst>
                                      </p:cBhvr>
                                      <p:tavLst>
                                        <p:tav tm="0">
                                          <p:val>
                                            <p:strVal val="#ppt_h"/>
                                          </p:val>
                                        </p:tav>
                                        <p:tav tm="100000">
                                          <p:val>
                                            <p:strVal val="#ppt_h"/>
                                          </p:val>
                                        </p:tav>
                                      </p:tavLst>
                                    </p:anim>
                                  </p:childTnLst>
                                </p:cTn>
                              </p:par>
                              <p:par>
                                <p:cTn id="17" presetID="45" presetClass="entr" presetSubtype="0" repeatCount="indefinite" fill="hold" grpId="0" nodeType="with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fade">
                                      <p:cBhvr>
                                        <p:cTn id="19" dur="2000"/>
                                        <p:tgtEl>
                                          <p:spTgt spid="25"/>
                                        </p:tgtEl>
                                      </p:cBhvr>
                                    </p:animEffect>
                                    <p:anim calcmode="lin" valueType="num">
                                      <p:cBhvr>
                                        <p:cTn id="20" dur="2000" fill="hold"/>
                                        <p:tgtEl>
                                          <p:spTgt spid="25"/>
                                        </p:tgtEl>
                                        <p:attrNameLst>
                                          <p:attrName>ppt_w</p:attrName>
                                        </p:attrNameLst>
                                      </p:cBhvr>
                                      <p:tavLst>
                                        <p:tav tm="0" fmla="#ppt_w*sin(2.5*pi*$)">
                                          <p:val>
                                            <p:fltVal val="0"/>
                                          </p:val>
                                        </p:tav>
                                        <p:tav tm="100000">
                                          <p:val>
                                            <p:fltVal val="1"/>
                                          </p:val>
                                        </p:tav>
                                      </p:tavLst>
                                    </p:anim>
                                    <p:anim calcmode="lin" valueType="num">
                                      <p:cBhvr>
                                        <p:cTn id="21" dur="2000" fill="hold"/>
                                        <p:tgtEl>
                                          <p:spTgt spid="25"/>
                                        </p:tgtEl>
                                        <p:attrNameLst>
                                          <p:attrName>ppt_h</p:attrName>
                                        </p:attrNameLst>
                                      </p:cBhvr>
                                      <p:tavLst>
                                        <p:tav tm="0">
                                          <p:val>
                                            <p:strVal val="#ppt_h"/>
                                          </p:val>
                                        </p:tav>
                                        <p:tav tm="100000">
                                          <p:val>
                                            <p:strVal val="#ppt_h"/>
                                          </p:val>
                                        </p:tav>
                                      </p:tavLst>
                                    </p:anim>
                                  </p:childTnLst>
                                </p:cTn>
                              </p:par>
                              <p:par>
                                <p:cTn id="22" presetID="45" presetClass="entr" presetSubtype="0" repeatCount="indefinite" fill="hold" grpId="0" nodeType="with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fade">
                                      <p:cBhvr>
                                        <p:cTn id="24" dur="2000"/>
                                        <p:tgtEl>
                                          <p:spTgt spid="27"/>
                                        </p:tgtEl>
                                      </p:cBhvr>
                                    </p:animEffect>
                                    <p:anim calcmode="lin" valueType="num">
                                      <p:cBhvr>
                                        <p:cTn id="25" dur="2000" fill="hold"/>
                                        <p:tgtEl>
                                          <p:spTgt spid="27"/>
                                        </p:tgtEl>
                                        <p:attrNameLst>
                                          <p:attrName>ppt_w</p:attrName>
                                        </p:attrNameLst>
                                      </p:cBhvr>
                                      <p:tavLst>
                                        <p:tav tm="0" fmla="#ppt_w*sin(2.5*pi*$)">
                                          <p:val>
                                            <p:fltVal val="0"/>
                                          </p:val>
                                        </p:tav>
                                        <p:tav tm="100000">
                                          <p:val>
                                            <p:fltVal val="1"/>
                                          </p:val>
                                        </p:tav>
                                      </p:tavLst>
                                    </p:anim>
                                    <p:anim calcmode="lin" valueType="num">
                                      <p:cBhvr>
                                        <p:cTn id="26" dur="2000" fill="hold"/>
                                        <p:tgtEl>
                                          <p:spTgt spid="27"/>
                                        </p:tgtEl>
                                        <p:attrNameLst>
                                          <p:attrName>ppt_h</p:attrName>
                                        </p:attrNameLst>
                                      </p:cBhvr>
                                      <p:tavLst>
                                        <p:tav tm="0">
                                          <p:val>
                                            <p:strVal val="#ppt_h"/>
                                          </p:val>
                                        </p:tav>
                                        <p:tav tm="100000">
                                          <p:val>
                                            <p:strVal val="#ppt_h"/>
                                          </p:val>
                                        </p:tav>
                                      </p:tavLst>
                                    </p:anim>
                                  </p:childTnLst>
                                </p:cTn>
                              </p:par>
                              <p:par>
                                <p:cTn id="27" presetID="16" presetClass="entr" presetSubtype="21" repeatCount="indefinite" fill="hold" nodeType="withEffect">
                                  <p:stCondLst>
                                    <p:cond delay="0"/>
                                  </p:stCondLst>
                                  <p:childTnLst>
                                    <p:set>
                                      <p:cBhvr>
                                        <p:cTn id="28" dur="1" fill="hold">
                                          <p:stCondLst>
                                            <p:cond delay="0"/>
                                          </p:stCondLst>
                                        </p:cTn>
                                        <p:tgtEl>
                                          <p:spTgt spid="35"/>
                                        </p:tgtEl>
                                        <p:attrNameLst>
                                          <p:attrName>style.visibility</p:attrName>
                                        </p:attrNameLst>
                                      </p:cBhvr>
                                      <p:to>
                                        <p:strVal val="visible"/>
                                      </p:to>
                                    </p:set>
                                    <p:animEffect transition="in" filter="barn(inVertical)">
                                      <p:cBhvr>
                                        <p:cTn id="29" dur="2000"/>
                                        <p:tgtEl>
                                          <p:spTgt spid="35"/>
                                        </p:tgtEl>
                                      </p:cBhvr>
                                    </p:animEffect>
                                  </p:childTnLst>
                                </p:cTn>
                              </p:par>
                              <p:par>
                                <p:cTn id="30" presetID="16" presetClass="entr" presetSubtype="21" repeatCount="indefinite" fill="hold" nodeType="withEffect">
                                  <p:stCondLst>
                                    <p:cond delay="0"/>
                                  </p:stCondLst>
                                  <p:childTnLst>
                                    <p:set>
                                      <p:cBhvr>
                                        <p:cTn id="31" dur="1" fill="hold">
                                          <p:stCondLst>
                                            <p:cond delay="0"/>
                                          </p:stCondLst>
                                        </p:cTn>
                                        <p:tgtEl>
                                          <p:spTgt spid="36"/>
                                        </p:tgtEl>
                                        <p:attrNameLst>
                                          <p:attrName>style.visibility</p:attrName>
                                        </p:attrNameLst>
                                      </p:cBhvr>
                                      <p:to>
                                        <p:strVal val="visible"/>
                                      </p:to>
                                    </p:set>
                                    <p:animEffect transition="in" filter="barn(inVertical)">
                                      <p:cBhvr>
                                        <p:cTn id="32" dur="2000"/>
                                        <p:tgtEl>
                                          <p:spTgt spid="36"/>
                                        </p:tgtEl>
                                      </p:cBhvr>
                                    </p:animEffect>
                                  </p:childTnLst>
                                </p:cTn>
                              </p:par>
                              <p:par>
                                <p:cTn id="33" presetID="16" presetClass="entr" presetSubtype="21" repeatCount="indefinite" fill="hold" nodeType="withEffect">
                                  <p:stCondLst>
                                    <p:cond delay="0"/>
                                  </p:stCondLst>
                                  <p:childTnLst>
                                    <p:set>
                                      <p:cBhvr>
                                        <p:cTn id="34" dur="1" fill="hold">
                                          <p:stCondLst>
                                            <p:cond delay="0"/>
                                          </p:stCondLst>
                                        </p:cTn>
                                        <p:tgtEl>
                                          <p:spTgt spid="37"/>
                                        </p:tgtEl>
                                        <p:attrNameLst>
                                          <p:attrName>style.visibility</p:attrName>
                                        </p:attrNameLst>
                                      </p:cBhvr>
                                      <p:to>
                                        <p:strVal val="visible"/>
                                      </p:to>
                                    </p:set>
                                    <p:animEffect transition="in" filter="barn(inVertical)">
                                      <p:cBhvr>
                                        <p:cTn id="35" dur="2000"/>
                                        <p:tgtEl>
                                          <p:spTgt spid="37"/>
                                        </p:tgtEl>
                                      </p:cBhvr>
                                    </p:animEffec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38"/>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54"/>
                                        </p:tgtEl>
                                        <p:attrNameLst>
                                          <p:attrName>style.visibility</p:attrName>
                                        </p:attrNameLst>
                                      </p:cBhvr>
                                      <p:to>
                                        <p:strVal val="visible"/>
                                      </p:to>
                                    </p:set>
                                  </p:childTnLst>
                                </p:cTn>
                              </p:par>
                              <p:par>
                                <p:cTn id="44" presetID="1" presetClass="entr" presetSubtype="0" fill="hold" nodeType="withEffect">
                                  <p:stCondLst>
                                    <p:cond delay="0"/>
                                  </p:stCondLst>
                                  <p:childTnLst>
                                    <p:set>
                                      <p:cBhvr>
                                        <p:cTn id="45" dur="1" fill="hold">
                                          <p:stCondLst>
                                            <p:cond delay="0"/>
                                          </p:stCondLst>
                                        </p:cTn>
                                        <p:tgtEl>
                                          <p:spTgt spid="46"/>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6" presetClass="entr" presetSubtype="21" fill="hold" nodeType="clickEffect">
                                  <p:stCondLst>
                                    <p:cond delay="0"/>
                                  </p:stCondLst>
                                  <p:childTnLst>
                                    <p:set>
                                      <p:cBhvr>
                                        <p:cTn id="49" dur="1" fill="hold">
                                          <p:stCondLst>
                                            <p:cond delay="0"/>
                                          </p:stCondLst>
                                        </p:cTn>
                                        <p:tgtEl>
                                          <p:spTgt spid="2">
                                            <p:txEl>
                                              <p:pRg st="13" end="13"/>
                                            </p:txEl>
                                          </p:spTgt>
                                        </p:tgtEl>
                                        <p:attrNameLst>
                                          <p:attrName>style.visibility</p:attrName>
                                        </p:attrNameLst>
                                      </p:cBhvr>
                                      <p:to>
                                        <p:strVal val="visible"/>
                                      </p:to>
                                    </p:set>
                                    <p:animEffect transition="in" filter="barn(inVertical)">
                                      <p:cBhvr>
                                        <p:cTn id="50" dur="500"/>
                                        <p:tgtEl>
                                          <p:spTgt spid="2">
                                            <p:txEl>
                                              <p:pRg st="13" end="13"/>
                                            </p:txEl>
                                          </p:spTgt>
                                        </p:tgtEl>
                                      </p:cBhvr>
                                    </p:animEffect>
                                  </p:childTnLst>
                                </p:cTn>
                              </p:par>
                              <p:par>
                                <p:cTn id="51" presetID="16" presetClass="entr" presetSubtype="21" fill="hold" nodeType="withEffect">
                                  <p:stCondLst>
                                    <p:cond delay="0"/>
                                  </p:stCondLst>
                                  <p:childTnLst>
                                    <p:set>
                                      <p:cBhvr>
                                        <p:cTn id="52" dur="1" fill="hold">
                                          <p:stCondLst>
                                            <p:cond delay="0"/>
                                          </p:stCondLst>
                                        </p:cTn>
                                        <p:tgtEl>
                                          <p:spTgt spid="2">
                                            <p:txEl>
                                              <p:pRg st="14" end="14"/>
                                            </p:txEl>
                                          </p:spTgt>
                                        </p:tgtEl>
                                        <p:attrNameLst>
                                          <p:attrName>style.visibility</p:attrName>
                                        </p:attrNameLst>
                                      </p:cBhvr>
                                      <p:to>
                                        <p:strVal val="visible"/>
                                      </p:to>
                                    </p:set>
                                    <p:animEffect transition="in" filter="barn(inVertical)">
                                      <p:cBhvr>
                                        <p:cTn id="53" dur="500"/>
                                        <p:tgtEl>
                                          <p:spTgt spid="2">
                                            <p:txEl>
                                              <p:pRg st="14" end="14"/>
                                            </p:txEl>
                                          </p:spTgt>
                                        </p:tgtEl>
                                      </p:cBhvr>
                                    </p:animEffect>
                                  </p:childTnLst>
                                </p:cTn>
                              </p:par>
                              <p:par>
                                <p:cTn id="54" presetID="16" presetClass="entr" presetSubtype="21" fill="hold" nodeType="withEffect">
                                  <p:stCondLst>
                                    <p:cond delay="0"/>
                                  </p:stCondLst>
                                  <p:childTnLst>
                                    <p:set>
                                      <p:cBhvr>
                                        <p:cTn id="55" dur="1" fill="hold">
                                          <p:stCondLst>
                                            <p:cond delay="0"/>
                                          </p:stCondLst>
                                        </p:cTn>
                                        <p:tgtEl>
                                          <p:spTgt spid="2">
                                            <p:txEl>
                                              <p:pRg st="15" end="15"/>
                                            </p:txEl>
                                          </p:spTgt>
                                        </p:tgtEl>
                                        <p:attrNameLst>
                                          <p:attrName>style.visibility</p:attrName>
                                        </p:attrNameLst>
                                      </p:cBhvr>
                                      <p:to>
                                        <p:strVal val="visible"/>
                                      </p:to>
                                    </p:set>
                                    <p:animEffect transition="in" filter="barn(inVertical)">
                                      <p:cBhvr>
                                        <p:cTn id="56" dur="500"/>
                                        <p:tgtEl>
                                          <p:spTgt spid="2">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animBg="1"/>
      <p:bldP spid="25" grpId="0" animBg="1"/>
      <p:bldP spid="26" grpId="0" animBg="1"/>
      <p:bldP spid="27" grpId="0" animBg="1"/>
      <p:bldP spid="3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0F8A4336-E5F8-4DD4-A001-E0E46F630D44}"/>
              </a:ext>
            </a:extLst>
          </p:cNvPr>
          <p:cNvSpPr/>
          <p:nvPr/>
        </p:nvSpPr>
        <p:spPr>
          <a:xfrm>
            <a:off x="440574" y="70942"/>
            <a:ext cx="8262851" cy="830997"/>
          </a:xfrm>
          <a:prstGeom prst="rect">
            <a:avLst/>
          </a:prstGeom>
        </p:spPr>
        <p:txBody>
          <a:bodyPr wrap="square">
            <a:spAutoFit/>
          </a:bodyPr>
          <a:lstStyle/>
          <a:p>
            <a:pPr algn="ctr">
              <a:spcAft>
                <a:spcPts val="0"/>
              </a:spcAft>
            </a:pPr>
            <a:r>
              <a:rPr lang="de-DE" sz="2400" dirty="0">
                <a:latin typeface="Times New Roman" panose="02020603050405020304" pitchFamily="18" charset="0"/>
                <a:ea typeface="Times New Roman" panose="02020603050405020304" pitchFamily="18" charset="0"/>
              </a:rPr>
              <a:t>Auf Karten werden Orte mit gleichen Temperaturverhältnissen durch </a:t>
            </a:r>
            <a:r>
              <a:rPr lang="de-DE" sz="2400" b="1" dirty="0">
                <a:latin typeface="Times New Roman" panose="02020603050405020304" pitchFamily="18" charset="0"/>
                <a:ea typeface="Times New Roman" panose="02020603050405020304" pitchFamily="18" charset="0"/>
              </a:rPr>
              <a:t>Isotherme</a:t>
            </a:r>
            <a:r>
              <a:rPr lang="de-DE" sz="2400" dirty="0">
                <a:latin typeface="Times New Roman" panose="02020603050405020304" pitchFamily="18" charset="0"/>
                <a:ea typeface="Times New Roman" panose="02020603050405020304" pitchFamily="18" charset="0"/>
              </a:rPr>
              <a:t> dargestellt.</a:t>
            </a:r>
          </a:p>
        </p:txBody>
      </p:sp>
      <p:pic>
        <p:nvPicPr>
          <p:cNvPr id="4" name="Grafik 3">
            <a:extLst>
              <a:ext uri="{FF2B5EF4-FFF2-40B4-BE49-F238E27FC236}">
                <a16:creationId xmlns:a16="http://schemas.microsoft.com/office/drawing/2014/main" id="{64E8757D-B1C2-47AD-B737-60E0F1FF9488}"/>
              </a:ext>
            </a:extLst>
          </p:cNvPr>
          <p:cNvPicPr>
            <a:picLocks noChangeAspect="1"/>
          </p:cNvPicPr>
          <p:nvPr/>
        </p:nvPicPr>
        <p:blipFill rotWithShape="1">
          <a:blip r:embed="rId2"/>
          <a:srcRect l="10818" t="2407" r="5909" b="5023"/>
          <a:stretch/>
        </p:blipFill>
        <p:spPr>
          <a:xfrm>
            <a:off x="440574" y="901939"/>
            <a:ext cx="7963594" cy="5842286"/>
          </a:xfrm>
          <a:prstGeom prst="rect">
            <a:avLst/>
          </a:prstGeom>
        </p:spPr>
      </p:pic>
    </p:spTree>
    <p:extLst>
      <p:ext uri="{BB962C8B-B14F-4D97-AF65-F5344CB8AC3E}">
        <p14:creationId xmlns:p14="http://schemas.microsoft.com/office/powerpoint/2010/main" val="25055265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867A4B3B-5CE2-4FB8-B1A4-6CFBE78D26BD}"/>
              </a:ext>
            </a:extLst>
          </p:cNvPr>
          <p:cNvSpPr/>
          <p:nvPr/>
        </p:nvSpPr>
        <p:spPr>
          <a:xfrm>
            <a:off x="440574" y="345124"/>
            <a:ext cx="7913717" cy="6074996"/>
          </a:xfrm>
          <a:prstGeom prst="rect">
            <a:avLst/>
          </a:prstGeom>
        </p:spPr>
        <p:txBody>
          <a:bodyPr wrap="square">
            <a:spAutoFit/>
          </a:bodyPr>
          <a:lstStyle/>
          <a:p>
            <a:pPr>
              <a:spcAft>
                <a:spcPts val="0"/>
              </a:spcAft>
            </a:pPr>
            <a:r>
              <a:rPr lang="de-DE" sz="2400" dirty="0">
                <a:latin typeface="Times New Roman" panose="02020603050405020304" pitchFamily="18" charset="0"/>
                <a:ea typeface="Times New Roman" panose="02020603050405020304" pitchFamily="18" charset="0"/>
              </a:rPr>
              <a:t>Die Temperatur ist von folgenden Faktoren abhängig:</a:t>
            </a:r>
          </a:p>
          <a:p>
            <a:pPr>
              <a:spcAft>
                <a:spcPts val="0"/>
              </a:spcAft>
            </a:pPr>
            <a:endParaRPr lang="de-DE" sz="2400" dirty="0">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mj-lt"/>
              <a:buAutoNum type="arabicPeriod"/>
            </a:pPr>
            <a:r>
              <a:rPr lang="de-DE" sz="2400" dirty="0">
                <a:latin typeface="Calibri" panose="020F0502020204030204" pitchFamily="34" charset="0"/>
                <a:ea typeface="Times New Roman" panose="02020603050405020304" pitchFamily="18" charset="0"/>
                <a:cs typeface="Times New Roman" panose="02020603050405020304" pitchFamily="18" charset="0"/>
              </a:rPr>
              <a:t>Sonnenstand (Höhe der Sonne über dem Horizont)</a:t>
            </a:r>
          </a:p>
          <a:p>
            <a:pPr marL="342900" lvl="0" indent="-342900">
              <a:lnSpc>
                <a:spcPct val="115000"/>
              </a:lnSpc>
              <a:spcAft>
                <a:spcPts val="1000"/>
              </a:spcAft>
              <a:buFont typeface="+mj-lt"/>
              <a:buAutoNum type="arabicPeriod"/>
            </a:pPr>
            <a:r>
              <a:rPr lang="de-DE" sz="2400" dirty="0">
                <a:latin typeface="Calibri" panose="020F0502020204030204" pitchFamily="34" charset="0"/>
                <a:ea typeface="Times New Roman" panose="02020603050405020304" pitchFamily="18" charset="0"/>
                <a:cs typeface="Times New Roman" panose="02020603050405020304" pitchFamily="18" charset="0"/>
              </a:rPr>
              <a:t>geografische Breite</a:t>
            </a:r>
          </a:p>
          <a:p>
            <a:pPr marL="342900" lvl="0" indent="-342900">
              <a:lnSpc>
                <a:spcPct val="115000"/>
              </a:lnSpc>
              <a:spcAft>
                <a:spcPts val="1000"/>
              </a:spcAft>
              <a:buFont typeface="+mj-lt"/>
              <a:buAutoNum type="arabicPeriod"/>
            </a:pPr>
            <a:r>
              <a:rPr lang="de-DE" sz="2400" dirty="0">
                <a:latin typeface="Calibri" panose="020F0502020204030204" pitchFamily="34" charset="0"/>
                <a:ea typeface="Times New Roman" panose="02020603050405020304" pitchFamily="18" charset="0"/>
                <a:cs typeface="Times New Roman" panose="02020603050405020304" pitchFamily="18" charset="0"/>
              </a:rPr>
              <a:t>Höhe des Beobachtungsortes über dem Meeresspiegel</a:t>
            </a:r>
          </a:p>
          <a:p>
            <a:pPr marL="342900" lvl="0" indent="-342900">
              <a:lnSpc>
                <a:spcPct val="115000"/>
              </a:lnSpc>
              <a:spcAft>
                <a:spcPts val="1000"/>
              </a:spcAft>
              <a:buFont typeface="+mj-lt"/>
              <a:buAutoNum type="arabicPeriod"/>
            </a:pPr>
            <a:r>
              <a:rPr lang="de-DE" sz="2400" dirty="0">
                <a:latin typeface="Calibri" panose="020F0502020204030204" pitchFamily="34" charset="0"/>
                <a:ea typeface="Times New Roman" panose="02020603050405020304" pitchFamily="18" charset="0"/>
                <a:cs typeface="Times New Roman" panose="02020603050405020304" pitchFamily="18" charset="0"/>
              </a:rPr>
              <a:t>Exposition (Topografische Lage – Wald, Feld, Tal usw. )</a:t>
            </a:r>
          </a:p>
          <a:p>
            <a:pPr marL="342900" lvl="0" indent="-342900">
              <a:lnSpc>
                <a:spcPct val="115000"/>
              </a:lnSpc>
              <a:spcAft>
                <a:spcPts val="1000"/>
              </a:spcAft>
              <a:buFont typeface="+mj-lt"/>
              <a:buAutoNum type="arabicPeriod"/>
            </a:pPr>
            <a:endParaRPr lang="de-DE"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Wingdings" panose="05000000000000000000" pitchFamily="2" charset="2"/>
              <a:buChar char="v"/>
            </a:pPr>
            <a:r>
              <a:rPr lang="de-DE" sz="2400" dirty="0">
                <a:latin typeface="Times New Roman" panose="02020603050405020304" pitchFamily="18" charset="0"/>
                <a:ea typeface="Times New Roman" panose="02020603050405020304" pitchFamily="18" charset="0"/>
              </a:rPr>
              <a:t>Im täglichen Temperaturgang tritt auf der ganzen Erde ziemlich gleichmäßig der Höchststand 2 bis 3 Stunden nach der </a:t>
            </a:r>
            <a:r>
              <a:rPr lang="de-DE" sz="2400" b="1" dirty="0">
                <a:latin typeface="Times New Roman" panose="02020603050405020304" pitchFamily="18" charset="0"/>
                <a:ea typeface="Times New Roman" panose="02020603050405020304" pitchFamily="18" charset="0"/>
              </a:rPr>
              <a:t>Kulmination</a:t>
            </a:r>
            <a:r>
              <a:rPr lang="de-DE" sz="2400" dirty="0">
                <a:latin typeface="Times New Roman" panose="02020603050405020304" pitchFamily="18" charset="0"/>
                <a:ea typeface="Times New Roman" panose="02020603050405020304" pitchFamily="18" charset="0"/>
              </a:rPr>
              <a:t> (Sonnenhöchststand) der Sonne ein, also gegen 14 bis 15 Uhr.</a:t>
            </a:r>
          </a:p>
          <a:p>
            <a:pPr marL="285750" indent="-285750">
              <a:spcAft>
                <a:spcPts val="0"/>
              </a:spcAft>
              <a:buFont typeface="Wingdings" panose="05000000000000000000" pitchFamily="2" charset="2"/>
              <a:buChar char="v"/>
            </a:pPr>
            <a:r>
              <a:rPr lang="de-DE" sz="2400" dirty="0">
                <a:latin typeface="Times New Roman" panose="02020603050405020304" pitchFamily="18" charset="0"/>
                <a:ea typeface="Times New Roman" panose="02020603050405020304" pitchFamily="18" charset="0"/>
              </a:rPr>
              <a:t>Der Temperaturgang während der Nachtstunden zeigt infolge der ziemlich gleichmäßigen wirkenden Ausstrahlung ihren tiefsten Stand um die Zeit des Sonnenaufgangs an.</a:t>
            </a:r>
          </a:p>
        </p:txBody>
      </p:sp>
    </p:spTree>
    <p:extLst>
      <p:ext uri="{BB962C8B-B14F-4D97-AF65-F5344CB8AC3E}">
        <p14:creationId xmlns:p14="http://schemas.microsoft.com/office/powerpoint/2010/main" val="6974377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34454B38-8D69-4608-87E4-3ADEC1709C79}"/>
              </a:ext>
            </a:extLst>
          </p:cNvPr>
          <p:cNvSpPr txBox="1"/>
          <p:nvPr/>
        </p:nvSpPr>
        <p:spPr>
          <a:xfrm>
            <a:off x="216131" y="74814"/>
            <a:ext cx="8135304" cy="830997"/>
          </a:xfrm>
          <a:prstGeom prst="rect">
            <a:avLst/>
          </a:prstGeom>
          <a:noFill/>
        </p:spPr>
        <p:txBody>
          <a:bodyPr wrap="none" rtlCol="0">
            <a:spAutoFit/>
          </a:bodyPr>
          <a:lstStyle/>
          <a:p>
            <a:r>
              <a:rPr lang="de-DE" sz="2400" dirty="0"/>
              <a:t>Ein Beispiel:</a:t>
            </a:r>
          </a:p>
          <a:p>
            <a:r>
              <a:rPr lang="de-DE" sz="2400" b="1" dirty="0"/>
              <a:t>Die geografische Breite und die Erwärmung der Erdoberfläche.</a:t>
            </a:r>
          </a:p>
        </p:txBody>
      </p:sp>
      <p:pic>
        <p:nvPicPr>
          <p:cNvPr id="3" name="Die Einstrahlung der Sonne_ Klimafaktoren Teil I">
            <a:hlinkClick r:id="" action="ppaction://media"/>
            <a:extLst>
              <a:ext uri="{FF2B5EF4-FFF2-40B4-BE49-F238E27FC236}">
                <a16:creationId xmlns:a16="http://schemas.microsoft.com/office/drawing/2014/main" id="{C1497A59-8165-45DA-B172-06B1C8F053D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47622"/>
            <a:ext cx="9144000" cy="5452386"/>
          </a:xfrm>
          <a:prstGeom prst="rect">
            <a:avLst/>
          </a:prstGeom>
        </p:spPr>
      </p:pic>
    </p:spTree>
    <p:extLst>
      <p:ext uri="{BB962C8B-B14F-4D97-AF65-F5344CB8AC3E}">
        <p14:creationId xmlns:p14="http://schemas.microsoft.com/office/powerpoint/2010/main" val="1271515975"/>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1" presetClass="exit" presetSubtype="0" fill="hold" grpId="0" nodeType="clickEffect">
                                  <p:stCondLst>
                                    <p:cond delay="0"/>
                                  </p:stCondLst>
                                  <p:childTnLst>
                                    <p:set>
                                      <p:cBhvr>
                                        <p:cTn id="7"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FED7B8EA-B44F-41AC-A362-F66BEA618162}"/>
              </a:ext>
            </a:extLst>
          </p:cNvPr>
          <p:cNvSpPr/>
          <p:nvPr/>
        </p:nvSpPr>
        <p:spPr>
          <a:xfrm>
            <a:off x="174228" y="1790345"/>
            <a:ext cx="5685906" cy="800219"/>
          </a:xfrm>
          <a:prstGeom prst="rect">
            <a:avLst/>
          </a:prstGeom>
        </p:spPr>
        <p:txBody>
          <a:bodyPr wrap="square">
            <a:spAutoFit/>
          </a:bodyPr>
          <a:lstStyle/>
          <a:p>
            <a:pPr>
              <a:spcAft>
                <a:spcPts val="0"/>
              </a:spcAft>
            </a:pPr>
            <a:r>
              <a:rPr lang="de-DE" sz="2800" b="1" dirty="0">
                <a:solidFill>
                  <a:schemeClr val="accent5">
                    <a:lumMod val="50000"/>
                  </a:schemeClr>
                </a:solidFill>
                <a:latin typeface="Times New Roman" panose="02020603050405020304" pitchFamily="18" charset="0"/>
                <a:ea typeface="Times New Roman" panose="02020603050405020304" pitchFamily="18" charset="0"/>
              </a:rPr>
              <a:t>Niederschlagsformen:</a:t>
            </a:r>
            <a:endParaRPr lang="de-DE" dirty="0">
              <a:solidFill>
                <a:schemeClr val="accent5">
                  <a:lumMod val="50000"/>
                </a:schemeClr>
              </a:solidFill>
              <a:latin typeface="Times New Roman" panose="02020603050405020304" pitchFamily="18" charset="0"/>
              <a:ea typeface="Times New Roman" panose="02020603050405020304" pitchFamily="18" charset="0"/>
            </a:endParaRPr>
          </a:p>
          <a:p>
            <a:pPr>
              <a:spcAft>
                <a:spcPts val="0"/>
              </a:spcAft>
            </a:pPr>
            <a:r>
              <a:rPr lang="de-DE" b="1" dirty="0">
                <a:solidFill>
                  <a:schemeClr val="accent5">
                    <a:lumMod val="50000"/>
                  </a:schemeClr>
                </a:solidFill>
                <a:latin typeface="Times New Roman" panose="02020603050405020304" pitchFamily="18" charset="0"/>
                <a:ea typeface="Times New Roman" panose="02020603050405020304" pitchFamily="18" charset="0"/>
              </a:rPr>
              <a:t>Niederschlag kann in fester oder flüssiger Form fallen!</a:t>
            </a:r>
            <a:endParaRPr lang="de-DE" dirty="0">
              <a:solidFill>
                <a:schemeClr val="accent5">
                  <a:lumMod val="50000"/>
                </a:schemeClr>
              </a:solidFill>
              <a:latin typeface="Times New Roman" panose="02020603050405020304" pitchFamily="18" charset="0"/>
              <a:ea typeface="Times New Roman" panose="02020603050405020304" pitchFamily="18" charset="0"/>
            </a:endParaRPr>
          </a:p>
        </p:txBody>
      </p:sp>
      <p:grpSp>
        <p:nvGrpSpPr>
          <p:cNvPr id="16" name="Gruppieren 15">
            <a:extLst>
              <a:ext uri="{FF2B5EF4-FFF2-40B4-BE49-F238E27FC236}">
                <a16:creationId xmlns:a16="http://schemas.microsoft.com/office/drawing/2014/main" id="{A33AF4C9-FFEB-4E5B-9824-288D20F118F0}"/>
              </a:ext>
            </a:extLst>
          </p:cNvPr>
          <p:cNvGrpSpPr/>
          <p:nvPr/>
        </p:nvGrpSpPr>
        <p:grpSpPr>
          <a:xfrm>
            <a:off x="1005825" y="2770579"/>
            <a:ext cx="7265352" cy="3447876"/>
            <a:chOff x="776908" y="1482106"/>
            <a:chExt cx="7265352" cy="3447876"/>
          </a:xfrm>
        </p:grpSpPr>
        <p:sp>
          <p:nvSpPr>
            <p:cNvPr id="7" name="Freihandform: Form 6">
              <a:extLst>
                <a:ext uri="{FF2B5EF4-FFF2-40B4-BE49-F238E27FC236}">
                  <a16:creationId xmlns:a16="http://schemas.microsoft.com/office/drawing/2014/main" id="{E7C5E533-962A-4284-9218-4B49A6B5D603}"/>
                </a:ext>
              </a:extLst>
            </p:cNvPr>
            <p:cNvSpPr/>
            <p:nvPr/>
          </p:nvSpPr>
          <p:spPr>
            <a:xfrm>
              <a:off x="3372415" y="2787469"/>
              <a:ext cx="874753" cy="303633"/>
            </a:xfrm>
            <a:custGeom>
              <a:avLst/>
              <a:gdLst/>
              <a:ahLst/>
              <a:cxnLst/>
              <a:rect l="0" t="0" r="0" b="0"/>
              <a:pathLst>
                <a:path>
                  <a:moveTo>
                    <a:pt x="874753" y="0"/>
                  </a:moveTo>
                  <a:lnTo>
                    <a:pt x="874753" y="151816"/>
                  </a:lnTo>
                  <a:lnTo>
                    <a:pt x="0" y="151816"/>
                  </a:lnTo>
                  <a:lnTo>
                    <a:pt x="0" y="3036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5" name="Freihandform: Form 4">
              <a:extLst>
                <a:ext uri="{FF2B5EF4-FFF2-40B4-BE49-F238E27FC236}">
                  <a16:creationId xmlns:a16="http://schemas.microsoft.com/office/drawing/2014/main" id="{85B8A1D4-05E5-4DD3-9833-1ADC3DEB1F66}"/>
                </a:ext>
              </a:extLst>
            </p:cNvPr>
            <p:cNvSpPr/>
            <p:nvPr/>
          </p:nvSpPr>
          <p:spPr>
            <a:xfrm>
              <a:off x="4247169" y="2787469"/>
              <a:ext cx="2624260" cy="303633"/>
            </a:xfrm>
            <a:custGeom>
              <a:avLst/>
              <a:gdLst/>
              <a:ahLst/>
              <a:cxnLst/>
              <a:rect l="0" t="0" r="0" b="0"/>
              <a:pathLst>
                <a:path>
                  <a:moveTo>
                    <a:pt x="0" y="0"/>
                  </a:moveTo>
                  <a:lnTo>
                    <a:pt x="0" y="151816"/>
                  </a:lnTo>
                  <a:lnTo>
                    <a:pt x="2624260" y="151816"/>
                  </a:lnTo>
                  <a:lnTo>
                    <a:pt x="2624260" y="3036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6" name="Freihandform: Form 5">
              <a:extLst>
                <a:ext uri="{FF2B5EF4-FFF2-40B4-BE49-F238E27FC236}">
                  <a16:creationId xmlns:a16="http://schemas.microsoft.com/office/drawing/2014/main" id="{A24E152C-47F9-4F78-9419-1CEEF920B0F1}"/>
                </a:ext>
              </a:extLst>
            </p:cNvPr>
            <p:cNvSpPr/>
            <p:nvPr/>
          </p:nvSpPr>
          <p:spPr>
            <a:xfrm>
              <a:off x="4247169" y="2787469"/>
              <a:ext cx="874753" cy="303633"/>
            </a:xfrm>
            <a:custGeom>
              <a:avLst/>
              <a:gdLst/>
              <a:ahLst/>
              <a:cxnLst/>
              <a:rect l="0" t="0" r="0" b="0"/>
              <a:pathLst>
                <a:path>
                  <a:moveTo>
                    <a:pt x="0" y="0"/>
                  </a:moveTo>
                  <a:lnTo>
                    <a:pt x="0" y="151816"/>
                  </a:lnTo>
                  <a:lnTo>
                    <a:pt x="874753" y="151816"/>
                  </a:lnTo>
                  <a:lnTo>
                    <a:pt x="874753" y="3036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8" name="Freihandform: Form 7">
              <a:extLst>
                <a:ext uri="{FF2B5EF4-FFF2-40B4-BE49-F238E27FC236}">
                  <a16:creationId xmlns:a16="http://schemas.microsoft.com/office/drawing/2014/main" id="{BD9A4E3D-25BB-4380-89C8-1943C19AE89C}"/>
                </a:ext>
              </a:extLst>
            </p:cNvPr>
            <p:cNvSpPr/>
            <p:nvPr/>
          </p:nvSpPr>
          <p:spPr>
            <a:xfrm>
              <a:off x="1622908" y="2787469"/>
              <a:ext cx="2624260" cy="303633"/>
            </a:xfrm>
            <a:custGeom>
              <a:avLst/>
              <a:gdLst/>
              <a:ahLst/>
              <a:cxnLst/>
              <a:rect l="0" t="0" r="0" b="0"/>
              <a:pathLst>
                <a:path>
                  <a:moveTo>
                    <a:pt x="2624260" y="0"/>
                  </a:moveTo>
                  <a:lnTo>
                    <a:pt x="2624260" y="151816"/>
                  </a:lnTo>
                  <a:lnTo>
                    <a:pt x="0" y="151816"/>
                  </a:lnTo>
                  <a:lnTo>
                    <a:pt x="0" y="3036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9" name="Freihandform: Form 8">
              <a:extLst>
                <a:ext uri="{FF2B5EF4-FFF2-40B4-BE49-F238E27FC236}">
                  <a16:creationId xmlns:a16="http://schemas.microsoft.com/office/drawing/2014/main" id="{F5E36FD3-E97F-4026-8235-5BE92FB59F82}"/>
                </a:ext>
              </a:extLst>
            </p:cNvPr>
            <p:cNvSpPr/>
            <p:nvPr/>
          </p:nvSpPr>
          <p:spPr>
            <a:xfrm>
              <a:off x="3159438" y="1482106"/>
              <a:ext cx="2206107" cy="1299351"/>
            </a:xfrm>
            <a:custGeom>
              <a:avLst/>
              <a:gdLst>
                <a:gd name="connsiteX0" fmla="*/ 0 w 1445873"/>
                <a:gd name="connsiteY0" fmla="*/ 0 h 722936"/>
                <a:gd name="connsiteX1" fmla="*/ 1445873 w 1445873"/>
                <a:gd name="connsiteY1" fmla="*/ 0 h 722936"/>
                <a:gd name="connsiteX2" fmla="*/ 1445873 w 1445873"/>
                <a:gd name="connsiteY2" fmla="*/ 722936 h 722936"/>
                <a:gd name="connsiteX3" fmla="*/ 0 w 1445873"/>
                <a:gd name="connsiteY3" fmla="*/ 722936 h 722936"/>
                <a:gd name="connsiteX4" fmla="*/ 0 w 1445873"/>
                <a:gd name="connsiteY4" fmla="*/ 0 h 7229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5873" h="722936">
                  <a:moveTo>
                    <a:pt x="0" y="0"/>
                  </a:moveTo>
                  <a:lnTo>
                    <a:pt x="1445873" y="0"/>
                  </a:lnTo>
                  <a:lnTo>
                    <a:pt x="1445873" y="722936"/>
                  </a:lnTo>
                  <a:lnTo>
                    <a:pt x="0" y="72293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350" tIns="6350" rIns="6350" bIns="6350" numCol="1" spcCol="1270" anchor="ctr" anchorCtr="0">
              <a:noAutofit/>
            </a:bodyPr>
            <a:lstStyle/>
            <a:p>
              <a:pPr marL="0" marR="0" lvl="0" indent="0" algn="ctr" defTabSz="444500" rtl="0">
                <a:lnSpc>
                  <a:spcPct val="90000"/>
                </a:lnSpc>
                <a:spcBef>
                  <a:spcPct val="0"/>
                </a:spcBef>
                <a:spcAft>
                  <a:spcPct val="35000"/>
                </a:spcAft>
                <a:buNone/>
              </a:pPr>
              <a:r>
                <a:rPr lang="de-DE" b="1" kern="1200" baseline="0" dirty="0">
                  <a:latin typeface="Calibri"/>
                </a:rPr>
                <a:t>Niederschlag</a:t>
              </a:r>
            </a:p>
            <a:p>
              <a:pPr marL="0" marR="0" lvl="0" indent="0" algn="ctr" defTabSz="444500" rtl="0">
                <a:lnSpc>
                  <a:spcPct val="90000"/>
                </a:lnSpc>
                <a:spcBef>
                  <a:spcPct val="0"/>
                </a:spcBef>
                <a:spcAft>
                  <a:spcPct val="35000"/>
                </a:spcAft>
                <a:buNone/>
              </a:pPr>
              <a:r>
                <a:rPr lang="de-DE" b="1" kern="1200" baseline="0" dirty="0">
                  <a:latin typeface="Calibri"/>
                </a:rPr>
                <a:t>in</a:t>
              </a:r>
            </a:p>
            <a:p>
              <a:pPr marL="0" marR="0" lvl="0" indent="0" algn="ctr" defTabSz="444500" rtl="0">
                <a:lnSpc>
                  <a:spcPct val="90000"/>
                </a:lnSpc>
                <a:spcBef>
                  <a:spcPct val="0"/>
                </a:spcBef>
                <a:spcAft>
                  <a:spcPct val="35000"/>
                </a:spcAft>
                <a:buNone/>
              </a:pPr>
              <a:r>
                <a:rPr lang="de-DE" b="1" kern="1200" baseline="0" dirty="0">
                  <a:latin typeface="Calibri"/>
                </a:rPr>
                <a:t>fester Form</a:t>
              </a:r>
              <a:endParaRPr lang="de-DE" kern="1200" dirty="0"/>
            </a:p>
          </p:txBody>
        </p:sp>
        <p:sp>
          <p:nvSpPr>
            <p:cNvPr id="10" name="Freihandform: Form 9">
              <a:extLst>
                <a:ext uri="{FF2B5EF4-FFF2-40B4-BE49-F238E27FC236}">
                  <a16:creationId xmlns:a16="http://schemas.microsoft.com/office/drawing/2014/main" id="{95CB7041-69B0-4035-90D4-354F261537AE}"/>
                </a:ext>
              </a:extLst>
            </p:cNvPr>
            <p:cNvSpPr/>
            <p:nvPr/>
          </p:nvSpPr>
          <p:spPr>
            <a:xfrm>
              <a:off x="776908" y="3273982"/>
              <a:ext cx="1692000" cy="1656000"/>
            </a:xfrm>
            <a:custGeom>
              <a:avLst/>
              <a:gdLst>
                <a:gd name="connsiteX0" fmla="*/ 0 w 1445873"/>
                <a:gd name="connsiteY0" fmla="*/ 0 h 722936"/>
                <a:gd name="connsiteX1" fmla="*/ 1445873 w 1445873"/>
                <a:gd name="connsiteY1" fmla="*/ 0 h 722936"/>
                <a:gd name="connsiteX2" fmla="*/ 1445873 w 1445873"/>
                <a:gd name="connsiteY2" fmla="*/ 722936 h 722936"/>
                <a:gd name="connsiteX3" fmla="*/ 0 w 1445873"/>
                <a:gd name="connsiteY3" fmla="*/ 722936 h 722936"/>
                <a:gd name="connsiteX4" fmla="*/ 0 w 1445873"/>
                <a:gd name="connsiteY4" fmla="*/ 0 h 7229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5873" h="722936">
                  <a:moveTo>
                    <a:pt x="0" y="0"/>
                  </a:moveTo>
                  <a:lnTo>
                    <a:pt x="1445873" y="0"/>
                  </a:lnTo>
                  <a:lnTo>
                    <a:pt x="1445873" y="722936"/>
                  </a:lnTo>
                  <a:lnTo>
                    <a:pt x="0" y="72293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350" tIns="6350" rIns="6350" bIns="6350" numCol="1" spcCol="1270" anchor="t" anchorCtr="0">
              <a:noAutofit/>
            </a:bodyPr>
            <a:lstStyle/>
            <a:p>
              <a:pPr marR="0" lvl="0" algn="ctr" defTabSz="444500" rtl="0">
                <a:lnSpc>
                  <a:spcPct val="90000"/>
                </a:lnSpc>
                <a:spcBef>
                  <a:spcPct val="0"/>
                </a:spcBef>
                <a:spcAft>
                  <a:spcPct val="35000"/>
                </a:spcAft>
              </a:pPr>
              <a:r>
                <a:rPr lang="de-DE" b="1" kern="1200" baseline="0" dirty="0">
                  <a:latin typeface="Calibri"/>
                </a:rPr>
                <a:t>Schnee</a:t>
              </a:r>
              <a:endParaRPr lang="de-DE" b="1" kern="1200" baseline="0" dirty="0">
                <a:latin typeface="Times New Roman"/>
              </a:endParaRPr>
            </a:p>
            <a:p>
              <a:pPr marL="0" marR="0" lvl="0" indent="0" algn="ctr" defTabSz="444500" rtl="0">
                <a:lnSpc>
                  <a:spcPct val="90000"/>
                </a:lnSpc>
                <a:spcBef>
                  <a:spcPct val="0"/>
                </a:spcBef>
                <a:spcAft>
                  <a:spcPct val="35000"/>
                </a:spcAft>
                <a:buNone/>
              </a:pPr>
              <a:r>
                <a:rPr lang="de-DE" kern="1200" baseline="0" dirty="0">
                  <a:latin typeface="Calibri"/>
                </a:rPr>
                <a:t>Besteht aus Eiskristallen, die sich miteinander verbunden haben. </a:t>
              </a:r>
              <a:endParaRPr lang="de-DE" kern="1200" dirty="0"/>
            </a:p>
          </p:txBody>
        </p:sp>
        <p:sp>
          <p:nvSpPr>
            <p:cNvPr id="11" name="Freihandform: Form 10">
              <a:extLst>
                <a:ext uri="{FF2B5EF4-FFF2-40B4-BE49-F238E27FC236}">
                  <a16:creationId xmlns:a16="http://schemas.microsoft.com/office/drawing/2014/main" id="{C063EFD4-ED68-4CAA-BDC1-7B04CFD204A8}"/>
                </a:ext>
              </a:extLst>
            </p:cNvPr>
            <p:cNvSpPr/>
            <p:nvPr/>
          </p:nvSpPr>
          <p:spPr>
            <a:xfrm>
              <a:off x="2688830" y="3273982"/>
              <a:ext cx="1692000" cy="1656000"/>
            </a:xfrm>
            <a:custGeom>
              <a:avLst/>
              <a:gdLst>
                <a:gd name="connsiteX0" fmla="*/ 0 w 1445873"/>
                <a:gd name="connsiteY0" fmla="*/ 0 h 722936"/>
                <a:gd name="connsiteX1" fmla="*/ 1445873 w 1445873"/>
                <a:gd name="connsiteY1" fmla="*/ 0 h 722936"/>
                <a:gd name="connsiteX2" fmla="*/ 1445873 w 1445873"/>
                <a:gd name="connsiteY2" fmla="*/ 722936 h 722936"/>
                <a:gd name="connsiteX3" fmla="*/ 0 w 1445873"/>
                <a:gd name="connsiteY3" fmla="*/ 722936 h 722936"/>
                <a:gd name="connsiteX4" fmla="*/ 0 w 1445873"/>
                <a:gd name="connsiteY4" fmla="*/ 0 h 7229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5873" h="722936">
                  <a:moveTo>
                    <a:pt x="0" y="0"/>
                  </a:moveTo>
                  <a:lnTo>
                    <a:pt x="1445873" y="0"/>
                  </a:lnTo>
                  <a:lnTo>
                    <a:pt x="1445873" y="722936"/>
                  </a:lnTo>
                  <a:lnTo>
                    <a:pt x="0" y="72293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350" tIns="6350" rIns="6350" bIns="6350" numCol="1" spcCol="1270" anchor="t" anchorCtr="0">
              <a:noAutofit/>
            </a:bodyPr>
            <a:lstStyle/>
            <a:p>
              <a:pPr marL="0" marR="0" lvl="0" indent="0" algn="ctr" defTabSz="444500" rtl="0">
                <a:lnSpc>
                  <a:spcPct val="90000"/>
                </a:lnSpc>
                <a:spcBef>
                  <a:spcPct val="0"/>
                </a:spcBef>
                <a:spcAft>
                  <a:spcPct val="35000"/>
                </a:spcAft>
                <a:buNone/>
              </a:pPr>
              <a:r>
                <a:rPr lang="de-DE" b="1" kern="1200" baseline="0" dirty="0" err="1">
                  <a:latin typeface="Calibri"/>
                </a:rPr>
                <a:t>Griesel</a:t>
              </a:r>
              <a:endParaRPr lang="de-DE" b="1" kern="1200" baseline="0" dirty="0">
                <a:latin typeface="Times New Roman"/>
              </a:endParaRPr>
            </a:p>
            <a:p>
              <a:pPr marL="0" marR="0" lvl="0" indent="0" algn="ctr" defTabSz="444500" rtl="0">
                <a:lnSpc>
                  <a:spcPct val="90000"/>
                </a:lnSpc>
                <a:spcBef>
                  <a:spcPct val="0"/>
                </a:spcBef>
                <a:spcAft>
                  <a:spcPct val="35000"/>
                </a:spcAft>
                <a:buNone/>
              </a:pPr>
              <a:r>
                <a:rPr lang="de-DE" kern="1200" baseline="0" dirty="0">
                  <a:latin typeface="Calibri"/>
                </a:rPr>
                <a:t>Körnchen mit einem Durchmesser unter 1mm.</a:t>
              </a:r>
              <a:endParaRPr lang="de-DE" kern="1200" dirty="0"/>
            </a:p>
          </p:txBody>
        </p:sp>
        <p:sp>
          <p:nvSpPr>
            <p:cNvPr id="12" name="Freihandform: Form 11">
              <a:extLst>
                <a:ext uri="{FF2B5EF4-FFF2-40B4-BE49-F238E27FC236}">
                  <a16:creationId xmlns:a16="http://schemas.microsoft.com/office/drawing/2014/main" id="{DBACC3C2-96D3-4CB7-8A99-F59CB485DD11}"/>
                </a:ext>
              </a:extLst>
            </p:cNvPr>
            <p:cNvSpPr/>
            <p:nvPr/>
          </p:nvSpPr>
          <p:spPr>
            <a:xfrm>
              <a:off x="4519545" y="3273982"/>
              <a:ext cx="1692000" cy="1656000"/>
            </a:xfrm>
            <a:custGeom>
              <a:avLst/>
              <a:gdLst>
                <a:gd name="connsiteX0" fmla="*/ 0 w 1445873"/>
                <a:gd name="connsiteY0" fmla="*/ 0 h 722936"/>
                <a:gd name="connsiteX1" fmla="*/ 1445873 w 1445873"/>
                <a:gd name="connsiteY1" fmla="*/ 0 h 722936"/>
                <a:gd name="connsiteX2" fmla="*/ 1445873 w 1445873"/>
                <a:gd name="connsiteY2" fmla="*/ 722936 h 722936"/>
                <a:gd name="connsiteX3" fmla="*/ 0 w 1445873"/>
                <a:gd name="connsiteY3" fmla="*/ 722936 h 722936"/>
                <a:gd name="connsiteX4" fmla="*/ 0 w 1445873"/>
                <a:gd name="connsiteY4" fmla="*/ 0 h 7229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5873" h="722936">
                  <a:moveTo>
                    <a:pt x="0" y="0"/>
                  </a:moveTo>
                  <a:lnTo>
                    <a:pt x="1445873" y="0"/>
                  </a:lnTo>
                  <a:lnTo>
                    <a:pt x="1445873" y="722936"/>
                  </a:lnTo>
                  <a:lnTo>
                    <a:pt x="0" y="72293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350" tIns="6350" rIns="6350" bIns="6350" numCol="1" spcCol="1270" anchor="t" anchorCtr="0">
              <a:noAutofit/>
            </a:bodyPr>
            <a:lstStyle/>
            <a:p>
              <a:pPr marL="0" marR="0" lvl="0" indent="0" algn="ctr" defTabSz="444500" rtl="0">
                <a:lnSpc>
                  <a:spcPct val="90000"/>
                </a:lnSpc>
                <a:spcBef>
                  <a:spcPct val="0"/>
                </a:spcBef>
                <a:spcAft>
                  <a:spcPct val="35000"/>
                </a:spcAft>
                <a:buNone/>
              </a:pPr>
              <a:r>
                <a:rPr lang="de-DE" b="1" kern="1200" baseline="0" dirty="0">
                  <a:latin typeface="Calibri"/>
                </a:rPr>
                <a:t>Graupeln</a:t>
              </a:r>
              <a:endParaRPr lang="de-DE" b="1" kern="1200" baseline="0" dirty="0">
                <a:latin typeface="Times New Roman"/>
              </a:endParaRPr>
            </a:p>
            <a:p>
              <a:pPr marL="0" marR="0" lvl="0" indent="0" algn="ctr" defTabSz="444500" rtl="0">
                <a:lnSpc>
                  <a:spcPct val="90000"/>
                </a:lnSpc>
                <a:spcBef>
                  <a:spcPct val="0"/>
                </a:spcBef>
                <a:spcAft>
                  <a:spcPct val="35000"/>
                </a:spcAft>
                <a:buNone/>
              </a:pPr>
              <a:r>
                <a:rPr lang="de-DE" kern="1200" baseline="0" dirty="0">
                  <a:latin typeface="Calibri"/>
                </a:rPr>
                <a:t>Sind weiße Kugeln mit einem Durchmesser bis zu 6mm.</a:t>
              </a:r>
              <a:endParaRPr lang="de-DE" kern="1200" dirty="0"/>
            </a:p>
          </p:txBody>
        </p:sp>
        <p:sp>
          <p:nvSpPr>
            <p:cNvPr id="13" name="Freihandform: Form 12">
              <a:extLst>
                <a:ext uri="{FF2B5EF4-FFF2-40B4-BE49-F238E27FC236}">
                  <a16:creationId xmlns:a16="http://schemas.microsoft.com/office/drawing/2014/main" id="{AE100DA0-CA70-4B12-8604-F7051CEECBD5}"/>
                </a:ext>
              </a:extLst>
            </p:cNvPr>
            <p:cNvSpPr/>
            <p:nvPr/>
          </p:nvSpPr>
          <p:spPr>
            <a:xfrm>
              <a:off x="6350260" y="3273982"/>
              <a:ext cx="1692000" cy="1656000"/>
            </a:xfrm>
            <a:custGeom>
              <a:avLst/>
              <a:gdLst>
                <a:gd name="connsiteX0" fmla="*/ 0 w 1445873"/>
                <a:gd name="connsiteY0" fmla="*/ 0 h 722936"/>
                <a:gd name="connsiteX1" fmla="*/ 1445873 w 1445873"/>
                <a:gd name="connsiteY1" fmla="*/ 0 h 722936"/>
                <a:gd name="connsiteX2" fmla="*/ 1445873 w 1445873"/>
                <a:gd name="connsiteY2" fmla="*/ 722936 h 722936"/>
                <a:gd name="connsiteX3" fmla="*/ 0 w 1445873"/>
                <a:gd name="connsiteY3" fmla="*/ 722936 h 722936"/>
                <a:gd name="connsiteX4" fmla="*/ 0 w 1445873"/>
                <a:gd name="connsiteY4" fmla="*/ 0 h 7229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5873" h="722936">
                  <a:moveTo>
                    <a:pt x="0" y="0"/>
                  </a:moveTo>
                  <a:lnTo>
                    <a:pt x="1445873" y="0"/>
                  </a:lnTo>
                  <a:lnTo>
                    <a:pt x="1445873" y="722936"/>
                  </a:lnTo>
                  <a:lnTo>
                    <a:pt x="0" y="72293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350" tIns="6350" rIns="6350" bIns="6350" numCol="1" spcCol="1270" anchor="t" anchorCtr="0">
              <a:noAutofit/>
            </a:bodyPr>
            <a:lstStyle/>
            <a:p>
              <a:pPr marL="0" marR="0" lvl="0" indent="0" algn="ctr" defTabSz="444500" rtl="0">
                <a:lnSpc>
                  <a:spcPct val="90000"/>
                </a:lnSpc>
                <a:spcBef>
                  <a:spcPct val="0"/>
                </a:spcBef>
                <a:spcAft>
                  <a:spcPct val="35000"/>
                </a:spcAft>
                <a:buNone/>
              </a:pPr>
              <a:r>
                <a:rPr lang="de-DE" b="1" kern="1200" baseline="0" dirty="0">
                  <a:latin typeface="Calibri"/>
                </a:rPr>
                <a:t>Hagel</a:t>
              </a:r>
            </a:p>
            <a:p>
              <a:pPr marL="0" marR="0" lvl="0" indent="0" algn="ctr" defTabSz="444500" rtl="0">
                <a:lnSpc>
                  <a:spcPct val="90000"/>
                </a:lnSpc>
                <a:spcBef>
                  <a:spcPct val="0"/>
                </a:spcBef>
                <a:spcAft>
                  <a:spcPct val="35000"/>
                </a:spcAft>
                <a:buNone/>
              </a:pPr>
              <a:r>
                <a:rPr lang="de-DE" kern="1200" baseline="0" dirty="0">
                  <a:latin typeface="Calibri"/>
                </a:rPr>
                <a:t>Eiskörper mit mehr als 6mm Durchmesser</a:t>
              </a:r>
              <a:r>
                <a:rPr lang="de-DE" kern="1200" baseline="0" dirty="0">
                  <a:latin typeface="Times New Roman"/>
                </a:rPr>
                <a:t>.</a:t>
              </a:r>
              <a:endParaRPr lang="de-DE" kern="1200" dirty="0"/>
            </a:p>
          </p:txBody>
        </p:sp>
      </p:grpSp>
      <p:sp>
        <p:nvSpPr>
          <p:cNvPr id="17" name="Textfeld 16">
            <a:extLst>
              <a:ext uri="{FF2B5EF4-FFF2-40B4-BE49-F238E27FC236}">
                <a16:creationId xmlns:a16="http://schemas.microsoft.com/office/drawing/2014/main" id="{3C7C2A21-CD10-4B39-838B-474A128A5DF6}"/>
              </a:ext>
            </a:extLst>
          </p:cNvPr>
          <p:cNvSpPr txBox="1"/>
          <p:nvPr/>
        </p:nvSpPr>
        <p:spPr>
          <a:xfrm>
            <a:off x="3135133" y="53523"/>
            <a:ext cx="2873735" cy="707886"/>
          </a:xfrm>
          <a:prstGeom prst="rect">
            <a:avLst/>
          </a:prstGeom>
          <a:noFill/>
        </p:spPr>
        <p:txBody>
          <a:bodyPr wrap="none" rtlCol="0">
            <a:spAutoFit/>
          </a:bodyPr>
          <a:lstStyle/>
          <a:p>
            <a:r>
              <a:rPr lang="de-DE" sz="4000" dirty="0">
                <a:solidFill>
                  <a:schemeClr val="accent5">
                    <a:lumMod val="50000"/>
                  </a:schemeClr>
                </a:solidFill>
              </a:rPr>
              <a:t>Niederschlag</a:t>
            </a:r>
          </a:p>
        </p:txBody>
      </p:sp>
      <p:sp>
        <p:nvSpPr>
          <p:cNvPr id="3" name="Textfeld 2">
            <a:extLst>
              <a:ext uri="{FF2B5EF4-FFF2-40B4-BE49-F238E27FC236}">
                <a16:creationId xmlns:a16="http://schemas.microsoft.com/office/drawing/2014/main" id="{3B76B476-4A61-422B-B2A6-D16E411CA47F}"/>
              </a:ext>
            </a:extLst>
          </p:cNvPr>
          <p:cNvSpPr txBox="1"/>
          <p:nvPr/>
        </p:nvSpPr>
        <p:spPr>
          <a:xfrm>
            <a:off x="150567" y="580149"/>
            <a:ext cx="8698307" cy="1200329"/>
          </a:xfrm>
          <a:prstGeom prst="rect">
            <a:avLst/>
          </a:prstGeom>
          <a:noFill/>
        </p:spPr>
        <p:txBody>
          <a:bodyPr wrap="square" rtlCol="0">
            <a:spAutoFit/>
          </a:bodyPr>
          <a:lstStyle/>
          <a:p>
            <a:r>
              <a:rPr lang="de-DE" sz="2400" b="1" dirty="0">
                <a:solidFill>
                  <a:schemeClr val="accent5">
                    <a:lumMod val="50000"/>
                  </a:schemeClr>
                </a:solidFill>
              </a:rPr>
              <a:t>Niederschlag:</a:t>
            </a:r>
          </a:p>
          <a:p>
            <a:r>
              <a:rPr lang="de-DE" sz="2400" b="1" dirty="0">
                <a:solidFill>
                  <a:schemeClr val="accent5">
                    <a:lumMod val="50000"/>
                  </a:schemeClr>
                </a:solidFill>
              </a:rPr>
              <a:t>Wasser das infolge der Schwerkraft in flüssiger oder fester Form aus der Atmosphäre auf die Erde fällt.</a:t>
            </a:r>
          </a:p>
        </p:txBody>
      </p:sp>
    </p:spTree>
    <p:extLst>
      <p:ext uri="{BB962C8B-B14F-4D97-AF65-F5344CB8AC3E}">
        <p14:creationId xmlns:p14="http://schemas.microsoft.com/office/powerpoint/2010/main" val="2290128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rganigramm 288">
            <a:extLst>
              <a:ext uri="{FF2B5EF4-FFF2-40B4-BE49-F238E27FC236}">
                <a16:creationId xmlns:a16="http://schemas.microsoft.com/office/drawing/2014/main" id="{873437FF-094A-4FA4-8ED2-5214AA0D4E84}"/>
              </a:ext>
            </a:extLst>
          </p:cNvPr>
          <p:cNvGraphicFramePr/>
          <p:nvPr>
            <p:extLst>
              <p:ext uri="{D42A27DB-BD31-4B8C-83A1-F6EECF244321}">
                <p14:modId xmlns:p14="http://schemas.microsoft.com/office/powerpoint/2010/main" val="3710003433"/>
              </p:ext>
            </p:extLst>
          </p:nvPr>
        </p:nvGraphicFramePr>
        <p:xfrm>
          <a:off x="46565" y="-696737"/>
          <a:ext cx="9050867" cy="46163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Organigramm 297">
            <a:extLst>
              <a:ext uri="{FF2B5EF4-FFF2-40B4-BE49-F238E27FC236}">
                <a16:creationId xmlns:a16="http://schemas.microsoft.com/office/drawing/2014/main" id="{17B777CC-817D-4D75-B4D8-A00926484F4C}"/>
              </a:ext>
            </a:extLst>
          </p:cNvPr>
          <p:cNvGraphicFramePr/>
          <p:nvPr>
            <p:extLst>
              <p:ext uri="{D42A27DB-BD31-4B8C-83A1-F6EECF244321}">
                <p14:modId xmlns:p14="http://schemas.microsoft.com/office/powerpoint/2010/main" val="2149736997"/>
              </p:ext>
            </p:extLst>
          </p:nvPr>
        </p:nvGraphicFramePr>
        <p:xfrm>
          <a:off x="1466202" y="3429000"/>
          <a:ext cx="6211596" cy="322271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6151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A1F443E6-0CD2-4C5A-9BC8-733A8B4732AE}"/>
              </a:ext>
            </a:extLst>
          </p:cNvPr>
          <p:cNvPicPr>
            <a:picLocks noChangeAspect="1"/>
          </p:cNvPicPr>
          <p:nvPr/>
        </p:nvPicPr>
        <p:blipFill>
          <a:blip r:embed="rId2"/>
          <a:stretch>
            <a:fillRect/>
          </a:stretch>
        </p:blipFill>
        <p:spPr>
          <a:xfrm>
            <a:off x="0" y="1265877"/>
            <a:ext cx="9144000" cy="3758075"/>
          </a:xfrm>
          <a:prstGeom prst="rect">
            <a:avLst/>
          </a:prstGeom>
        </p:spPr>
      </p:pic>
      <p:sp>
        <p:nvSpPr>
          <p:cNvPr id="3" name="Rechteck 2">
            <a:extLst>
              <a:ext uri="{FF2B5EF4-FFF2-40B4-BE49-F238E27FC236}">
                <a16:creationId xmlns:a16="http://schemas.microsoft.com/office/drawing/2014/main" id="{8DB01A2B-31E4-4373-B94F-0EE0AF8C67BF}"/>
              </a:ext>
            </a:extLst>
          </p:cNvPr>
          <p:cNvSpPr/>
          <p:nvPr/>
        </p:nvSpPr>
        <p:spPr>
          <a:xfrm>
            <a:off x="195309" y="5042118"/>
            <a:ext cx="9144000" cy="1815882"/>
          </a:xfrm>
          <a:prstGeom prst="rect">
            <a:avLst/>
          </a:prstGeom>
        </p:spPr>
        <p:txBody>
          <a:bodyPr wrap="square">
            <a:spAutoFit/>
          </a:bodyPr>
          <a:lstStyle/>
          <a:p>
            <a:r>
              <a:rPr lang="de-DE" sz="2800" dirty="0">
                <a:solidFill>
                  <a:schemeClr val="accent5">
                    <a:lumMod val="50000"/>
                  </a:schemeClr>
                </a:solidFill>
                <a:latin typeface="Times New Roman" panose="02020603050405020304" pitchFamily="18" charset="0"/>
                <a:ea typeface="Times New Roman" panose="02020603050405020304" pitchFamily="18" charset="0"/>
              </a:rPr>
              <a:t>Wolken sind das sichtbare Kondensationsprodukt des Wasserdampfs. Sie bestehen aus feinsten </a:t>
            </a:r>
            <a:r>
              <a:rPr lang="de-DE" sz="2800" dirty="0" err="1">
                <a:solidFill>
                  <a:schemeClr val="accent5">
                    <a:lumMod val="50000"/>
                  </a:schemeClr>
                </a:solidFill>
                <a:latin typeface="Times New Roman" panose="02020603050405020304" pitchFamily="18" charset="0"/>
                <a:ea typeface="Times New Roman" panose="02020603050405020304" pitchFamily="18" charset="0"/>
              </a:rPr>
              <a:t>Wassertröpfchen</a:t>
            </a:r>
            <a:r>
              <a:rPr lang="de-DE" sz="2800" dirty="0">
                <a:solidFill>
                  <a:schemeClr val="accent5">
                    <a:lumMod val="50000"/>
                  </a:schemeClr>
                </a:solidFill>
                <a:latin typeface="Times New Roman" panose="02020603050405020304" pitchFamily="18" charset="0"/>
                <a:ea typeface="Times New Roman" panose="02020603050405020304" pitchFamily="18" charset="0"/>
              </a:rPr>
              <a:t> oder Eiskristallen und sind ein wesentlicher Bestandteil der Atmosphäre. </a:t>
            </a:r>
            <a:endParaRPr lang="de-DE" sz="2800" dirty="0">
              <a:solidFill>
                <a:schemeClr val="accent5">
                  <a:lumMod val="50000"/>
                </a:schemeClr>
              </a:solidFill>
            </a:endParaRPr>
          </a:p>
        </p:txBody>
      </p:sp>
      <p:sp>
        <p:nvSpPr>
          <p:cNvPr id="5" name="Textfeld 4">
            <a:extLst>
              <a:ext uri="{FF2B5EF4-FFF2-40B4-BE49-F238E27FC236}">
                <a16:creationId xmlns:a16="http://schemas.microsoft.com/office/drawing/2014/main" id="{D5F1FB22-7F4A-4E8E-B624-2B5EE2FE67AC}"/>
              </a:ext>
            </a:extLst>
          </p:cNvPr>
          <p:cNvSpPr txBox="1"/>
          <p:nvPr/>
        </p:nvSpPr>
        <p:spPr>
          <a:xfrm>
            <a:off x="1786333" y="213064"/>
            <a:ext cx="5571333" cy="769441"/>
          </a:xfrm>
          <a:prstGeom prst="rect">
            <a:avLst/>
          </a:prstGeom>
          <a:noFill/>
        </p:spPr>
        <p:txBody>
          <a:bodyPr wrap="none" rtlCol="0">
            <a:spAutoFit/>
          </a:bodyPr>
          <a:lstStyle/>
          <a:p>
            <a:r>
              <a:rPr lang="de-DE" sz="4400" dirty="0">
                <a:solidFill>
                  <a:schemeClr val="accent5">
                    <a:lumMod val="50000"/>
                  </a:schemeClr>
                </a:solidFill>
              </a:rPr>
              <a:t>Wolken und Bewölkung</a:t>
            </a:r>
          </a:p>
        </p:txBody>
      </p:sp>
    </p:spTree>
    <p:extLst>
      <p:ext uri="{BB962C8B-B14F-4D97-AF65-F5344CB8AC3E}">
        <p14:creationId xmlns:p14="http://schemas.microsoft.com/office/powerpoint/2010/main" val="40296496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BC6E8AC9-E340-4628-87F0-4CAAE0DB0F55}"/>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0" y="-105242"/>
            <a:ext cx="9144000" cy="5133151"/>
          </a:xfrm>
          <a:prstGeom prst="rect">
            <a:avLst/>
          </a:prstGeom>
        </p:spPr>
      </p:pic>
      <p:sp>
        <p:nvSpPr>
          <p:cNvPr id="5" name="Textfeld 4">
            <a:extLst>
              <a:ext uri="{FF2B5EF4-FFF2-40B4-BE49-F238E27FC236}">
                <a16:creationId xmlns:a16="http://schemas.microsoft.com/office/drawing/2014/main" id="{7D17E91A-BABF-415E-B34B-B769DFC0C297}"/>
              </a:ext>
            </a:extLst>
          </p:cNvPr>
          <p:cNvSpPr txBox="1"/>
          <p:nvPr/>
        </p:nvSpPr>
        <p:spPr>
          <a:xfrm>
            <a:off x="3449463" y="44390"/>
            <a:ext cx="1487267" cy="369332"/>
          </a:xfrm>
          <a:prstGeom prst="rect">
            <a:avLst/>
          </a:prstGeom>
          <a:noFill/>
        </p:spPr>
        <p:txBody>
          <a:bodyPr wrap="none" rtlCol="0">
            <a:spAutoFit/>
          </a:bodyPr>
          <a:lstStyle/>
          <a:p>
            <a:r>
              <a:rPr lang="de-DE" dirty="0"/>
              <a:t>-</a:t>
            </a:r>
            <a:r>
              <a:rPr lang="de-DE" b="1" dirty="0"/>
              <a:t>Federwolken</a:t>
            </a:r>
          </a:p>
        </p:txBody>
      </p:sp>
      <p:sp>
        <p:nvSpPr>
          <p:cNvPr id="6" name="Textfeld 5">
            <a:extLst>
              <a:ext uri="{FF2B5EF4-FFF2-40B4-BE49-F238E27FC236}">
                <a16:creationId xmlns:a16="http://schemas.microsoft.com/office/drawing/2014/main" id="{4C146452-FA25-445C-8301-A8655DAC6686}"/>
              </a:ext>
            </a:extLst>
          </p:cNvPr>
          <p:cNvSpPr txBox="1"/>
          <p:nvPr/>
        </p:nvSpPr>
        <p:spPr>
          <a:xfrm>
            <a:off x="6549065" y="460473"/>
            <a:ext cx="2530693" cy="369332"/>
          </a:xfrm>
          <a:prstGeom prst="rect">
            <a:avLst/>
          </a:prstGeom>
          <a:noFill/>
        </p:spPr>
        <p:txBody>
          <a:bodyPr wrap="none" rtlCol="0">
            <a:spAutoFit/>
          </a:bodyPr>
          <a:lstStyle/>
          <a:p>
            <a:r>
              <a:rPr lang="de-DE" dirty="0"/>
              <a:t>-kleine </a:t>
            </a:r>
            <a:r>
              <a:rPr lang="de-DE" b="1" dirty="0"/>
              <a:t>Schäfchenwolken</a:t>
            </a:r>
          </a:p>
        </p:txBody>
      </p:sp>
      <p:sp>
        <p:nvSpPr>
          <p:cNvPr id="7" name="Textfeld 6">
            <a:extLst>
              <a:ext uri="{FF2B5EF4-FFF2-40B4-BE49-F238E27FC236}">
                <a16:creationId xmlns:a16="http://schemas.microsoft.com/office/drawing/2014/main" id="{959DDBAB-A5D8-463F-A8BC-B1C3930563D0}"/>
              </a:ext>
            </a:extLst>
          </p:cNvPr>
          <p:cNvSpPr txBox="1"/>
          <p:nvPr/>
        </p:nvSpPr>
        <p:spPr>
          <a:xfrm>
            <a:off x="986749" y="398068"/>
            <a:ext cx="2236061" cy="369332"/>
          </a:xfrm>
          <a:prstGeom prst="rect">
            <a:avLst/>
          </a:prstGeom>
          <a:noFill/>
        </p:spPr>
        <p:txBody>
          <a:bodyPr wrap="none" rtlCol="0">
            <a:spAutoFit/>
          </a:bodyPr>
          <a:lstStyle/>
          <a:p>
            <a:r>
              <a:rPr lang="de-DE" dirty="0"/>
              <a:t>-hohe </a:t>
            </a:r>
            <a:r>
              <a:rPr lang="de-DE" b="1" dirty="0"/>
              <a:t>Schleierwolken</a:t>
            </a:r>
          </a:p>
        </p:txBody>
      </p:sp>
      <p:sp>
        <p:nvSpPr>
          <p:cNvPr id="8" name="Rechteck 7">
            <a:extLst>
              <a:ext uri="{FF2B5EF4-FFF2-40B4-BE49-F238E27FC236}">
                <a16:creationId xmlns:a16="http://schemas.microsoft.com/office/drawing/2014/main" id="{1A6524DC-9984-4A6E-858E-54BD8D25DD68}"/>
              </a:ext>
            </a:extLst>
          </p:cNvPr>
          <p:cNvSpPr/>
          <p:nvPr/>
        </p:nvSpPr>
        <p:spPr>
          <a:xfrm>
            <a:off x="929671" y="2055067"/>
            <a:ext cx="2565446" cy="369332"/>
          </a:xfrm>
          <a:prstGeom prst="rect">
            <a:avLst/>
          </a:prstGeom>
        </p:spPr>
        <p:txBody>
          <a:bodyPr wrap="none">
            <a:spAutoFit/>
          </a:bodyPr>
          <a:lstStyle/>
          <a:p>
            <a:pPr>
              <a:spcAft>
                <a:spcPts val="0"/>
              </a:spcAft>
            </a:pPr>
            <a:r>
              <a:rPr lang="de-DE" dirty="0"/>
              <a:t>- grobe </a:t>
            </a:r>
            <a:r>
              <a:rPr lang="de-DE" b="1" dirty="0"/>
              <a:t>Schäfchenwolken</a:t>
            </a:r>
            <a:endParaRPr lang="de-DE" b="1" dirty="0">
              <a:latin typeface="Times New Roman" panose="02020603050405020304" pitchFamily="18" charset="0"/>
              <a:ea typeface="Times New Roman" panose="02020603050405020304" pitchFamily="18" charset="0"/>
            </a:endParaRPr>
          </a:p>
        </p:txBody>
      </p:sp>
      <p:sp>
        <p:nvSpPr>
          <p:cNvPr id="9" name="Rechteck 8">
            <a:extLst>
              <a:ext uri="{FF2B5EF4-FFF2-40B4-BE49-F238E27FC236}">
                <a16:creationId xmlns:a16="http://schemas.microsoft.com/office/drawing/2014/main" id="{6A152FD2-7F03-4B54-87C3-EAC2E3734E84}"/>
              </a:ext>
            </a:extLst>
          </p:cNvPr>
          <p:cNvSpPr/>
          <p:nvPr/>
        </p:nvSpPr>
        <p:spPr>
          <a:xfrm>
            <a:off x="4446889" y="1944876"/>
            <a:ext cx="2717347" cy="369332"/>
          </a:xfrm>
          <a:prstGeom prst="rect">
            <a:avLst/>
          </a:prstGeom>
        </p:spPr>
        <p:txBody>
          <a:bodyPr wrap="none">
            <a:spAutoFit/>
          </a:bodyPr>
          <a:lstStyle/>
          <a:p>
            <a:pPr>
              <a:spcAft>
                <a:spcPts val="0"/>
              </a:spcAft>
            </a:pPr>
            <a:r>
              <a:rPr lang="de-DE" dirty="0"/>
              <a:t>-mittelhohe </a:t>
            </a:r>
            <a:r>
              <a:rPr lang="de-DE" b="1" dirty="0"/>
              <a:t>Schichtwolken</a:t>
            </a:r>
            <a:endParaRPr lang="de-DE" b="1" dirty="0">
              <a:latin typeface="Times New Roman" panose="02020603050405020304" pitchFamily="18" charset="0"/>
              <a:ea typeface="Times New Roman" panose="02020603050405020304" pitchFamily="18" charset="0"/>
            </a:endParaRPr>
          </a:p>
        </p:txBody>
      </p:sp>
      <p:sp>
        <p:nvSpPr>
          <p:cNvPr id="10" name="Rechteck 9">
            <a:extLst>
              <a:ext uri="{FF2B5EF4-FFF2-40B4-BE49-F238E27FC236}">
                <a16:creationId xmlns:a16="http://schemas.microsoft.com/office/drawing/2014/main" id="{E9BAF444-6CCB-43D3-91EB-B8528F247409}"/>
              </a:ext>
            </a:extLst>
          </p:cNvPr>
          <p:cNvSpPr/>
          <p:nvPr/>
        </p:nvSpPr>
        <p:spPr>
          <a:xfrm>
            <a:off x="7464566" y="2055067"/>
            <a:ext cx="1790170" cy="369332"/>
          </a:xfrm>
          <a:prstGeom prst="rect">
            <a:avLst/>
          </a:prstGeom>
        </p:spPr>
        <p:txBody>
          <a:bodyPr wrap="none">
            <a:spAutoFit/>
          </a:bodyPr>
          <a:lstStyle/>
          <a:p>
            <a:pPr>
              <a:spcAft>
                <a:spcPts val="0"/>
              </a:spcAft>
            </a:pPr>
            <a:r>
              <a:rPr lang="de-DE" dirty="0"/>
              <a:t>-</a:t>
            </a:r>
            <a:r>
              <a:rPr lang="de-DE" b="1" dirty="0"/>
              <a:t>Gewitterwolken</a:t>
            </a:r>
            <a:endParaRPr lang="de-DE" b="1" dirty="0">
              <a:latin typeface="Times New Roman" panose="02020603050405020304" pitchFamily="18" charset="0"/>
              <a:ea typeface="Times New Roman" panose="02020603050405020304" pitchFamily="18" charset="0"/>
            </a:endParaRPr>
          </a:p>
        </p:txBody>
      </p:sp>
      <p:sp>
        <p:nvSpPr>
          <p:cNvPr id="11" name="Rechteck 10">
            <a:extLst>
              <a:ext uri="{FF2B5EF4-FFF2-40B4-BE49-F238E27FC236}">
                <a16:creationId xmlns:a16="http://schemas.microsoft.com/office/drawing/2014/main" id="{AEE5210A-9179-4D46-A520-AC38DBA1AAE9}"/>
              </a:ext>
            </a:extLst>
          </p:cNvPr>
          <p:cNvSpPr/>
          <p:nvPr/>
        </p:nvSpPr>
        <p:spPr>
          <a:xfrm>
            <a:off x="4181137" y="2934222"/>
            <a:ext cx="2303900" cy="369332"/>
          </a:xfrm>
          <a:prstGeom prst="rect">
            <a:avLst/>
          </a:prstGeom>
        </p:spPr>
        <p:txBody>
          <a:bodyPr wrap="none">
            <a:spAutoFit/>
          </a:bodyPr>
          <a:lstStyle/>
          <a:p>
            <a:pPr>
              <a:spcAft>
                <a:spcPts val="0"/>
              </a:spcAft>
            </a:pPr>
            <a:r>
              <a:rPr lang="de-DE" dirty="0"/>
              <a:t>-</a:t>
            </a:r>
            <a:r>
              <a:rPr lang="de-DE" b="1" dirty="0"/>
              <a:t>Haufenschichtwolken</a:t>
            </a:r>
            <a:endParaRPr lang="de-DE" b="1" dirty="0">
              <a:latin typeface="Times New Roman" panose="02020603050405020304" pitchFamily="18" charset="0"/>
              <a:ea typeface="Times New Roman" panose="02020603050405020304" pitchFamily="18" charset="0"/>
            </a:endParaRPr>
          </a:p>
        </p:txBody>
      </p:sp>
      <p:sp>
        <p:nvSpPr>
          <p:cNvPr id="12" name="Rechteck 11">
            <a:extLst>
              <a:ext uri="{FF2B5EF4-FFF2-40B4-BE49-F238E27FC236}">
                <a16:creationId xmlns:a16="http://schemas.microsoft.com/office/drawing/2014/main" id="{3F6C2C64-57C9-4505-B964-B76D8DE495E6}"/>
              </a:ext>
            </a:extLst>
          </p:cNvPr>
          <p:cNvSpPr/>
          <p:nvPr/>
        </p:nvSpPr>
        <p:spPr>
          <a:xfrm>
            <a:off x="4792241" y="3431448"/>
            <a:ext cx="2917081" cy="369332"/>
          </a:xfrm>
          <a:prstGeom prst="rect">
            <a:avLst/>
          </a:prstGeom>
        </p:spPr>
        <p:txBody>
          <a:bodyPr wrap="none">
            <a:spAutoFit/>
          </a:bodyPr>
          <a:lstStyle/>
          <a:p>
            <a:pPr>
              <a:spcAft>
                <a:spcPts val="0"/>
              </a:spcAft>
            </a:pPr>
            <a:r>
              <a:rPr lang="de-DE" dirty="0"/>
              <a:t>-</a:t>
            </a:r>
            <a:r>
              <a:rPr lang="de-DE" b="1" dirty="0"/>
              <a:t>Schönwetter-Haufenwolken</a:t>
            </a:r>
            <a:endParaRPr lang="de-DE" b="1" dirty="0">
              <a:latin typeface="Times New Roman" panose="02020603050405020304" pitchFamily="18" charset="0"/>
              <a:ea typeface="Times New Roman" panose="02020603050405020304" pitchFamily="18" charset="0"/>
            </a:endParaRPr>
          </a:p>
        </p:txBody>
      </p:sp>
      <p:sp>
        <p:nvSpPr>
          <p:cNvPr id="13" name="Rechteck 12">
            <a:extLst>
              <a:ext uri="{FF2B5EF4-FFF2-40B4-BE49-F238E27FC236}">
                <a16:creationId xmlns:a16="http://schemas.microsoft.com/office/drawing/2014/main" id="{64798456-42DC-4898-B544-A30E7AC63D4C}"/>
              </a:ext>
            </a:extLst>
          </p:cNvPr>
          <p:cNvSpPr/>
          <p:nvPr/>
        </p:nvSpPr>
        <p:spPr>
          <a:xfrm>
            <a:off x="3776162" y="4157315"/>
            <a:ext cx="2106154" cy="369332"/>
          </a:xfrm>
          <a:prstGeom prst="rect">
            <a:avLst/>
          </a:prstGeom>
        </p:spPr>
        <p:txBody>
          <a:bodyPr wrap="none">
            <a:spAutoFit/>
          </a:bodyPr>
          <a:lstStyle/>
          <a:p>
            <a:pPr>
              <a:spcAft>
                <a:spcPts val="0"/>
              </a:spcAft>
            </a:pPr>
            <a:r>
              <a:rPr lang="de-DE" dirty="0"/>
              <a:t>-tiefe </a:t>
            </a:r>
            <a:r>
              <a:rPr lang="de-DE" b="1" dirty="0"/>
              <a:t>Schichtwolken</a:t>
            </a:r>
            <a:endParaRPr lang="de-DE" b="1" dirty="0">
              <a:latin typeface="Times New Roman" panose="02020603050405020304" pitchFamily="18" charset="0"/>
              <a:ea typeface="Times New Roman" panose="02020603050405020304" pitchFamily="18" charset="0"/>
            </a:endParaRPr>
          </a:p>
        </p:txBody>
      </p:sp>
      <p:sp>
        <p:nvSpPr>
          <p:cNvPr id="14" name="Rechteck 13">
            <a:extLst>
              <a:ext uri="{FF2B5EF4-FFF2-40B4-BE49-F238E27FC236}">
                <a16:creationId xmlns:a16="http://schemas.microsoft.com/office/drawing/2014/main" id="{738CEE74-E955-478B-BC4D-0DEE9CFF84C2}"/>
              </a:ext>
            </a:extLst>
          </p:cNvPr>
          <p:cNvSpPr/>
          <p:nvPr/>
        </p:nvSpPr>
        <p:spPr>
          <a:xfrm>
            <a:off x="986749" y="3570013"/>
            <a:ext cx="1532920" cy="369332"/>
          </a:xfrm>
          <a:prstGeom prst="rect">
            <a:avLst/>
          </a:prstGeom>
        </p:spPr>
        <p:txBody>
          <a:bodyPr wrap="none">
            <a:spAutoFit/>
          </a:bodyPr>
          <a:lstStyle/>
          <a:p>
            <a:pPr>
              <a:spcAft>
                <a:spcPts val="0"/>
              </a:spcAft>
            </a:pPr>
            <a:r>
              <a:rPr lang="de-DE" dirty="0"/>
              <a:t>-</a:t>
            </a:r>
            <a:r>
              <a:rPr lang="de-DE" b="1" dirty="0"/>
              <a:t>Regenwolken</a:t>
            </a:r>
            <a:endParaRPr lang="de-DE" b="1" dirty="0">
              <a:latin typeface="Times New Roman" panose="02020603050405020304" pitchFamily="18" charset="0"/>
              <a:ea typeface="Times New Roman" panose="02020603050405020304" pitchFamily="18" charset="0"/>
            </a:endParaRPr>
          </a:p>
        </p:txBody>
      </p:sp>
      <p:graphicFrame>
        <p:nvGraphicFramePr>
          <p:cNvPr id="16" name="Objekt 15">
            <a:extLst>
              <a:ext uri="{FF2B5EF4-FFF2-40B4-BE49-F238E27FC236}">
                <a16:creationId xmlns:a16="http://schemas.microsoft.com/office/drawing/2014/main" id="{3B9EE444-1264-49E7-9D86-FE3342E8F938}"/>
              </a:ext>
            </a:extLst>
          </p:cNvPr>
          <p:cNvGraphicFramePr>
            <a:graphicFrameLocks noChangeAspect="1"/>
          </p:cNvGraphicFramePr>
          <p:nvPr>
            <p:extLst>
              <p:ext uri="{D42A27DB-BD31-4B8C-83A1-F6EECF244321}">
                <p14:modId xmlns:p14="http://schemas.microsoft.com/office/powerpoint/2010/main" val="3440249129"/>
              </p:ext>
            </p:extLst>
          </p:nvPr>
        </p:nvGraphicFramePr>
        <p:xfrm>
          <a:off x="-70532" y="4654541"/>
          <a:ext cx="9214532" cy="2542544"/>
        </p:xfrm>
        <a:graphic>
          <a:graphicData uri="http://schemas.openxmlformats.org/presentationml/2006/ole">
            <mc:AlternateContent xmlns:mc="http://schemas.openxmlformats.org/markup-compatibility/2006">
              <mc:Choice xmlns:v="urn:schemas-microsoft-com:vml" Requires="v">
                <p:oleObj name="Document" r:id="rId4" imgW="5774684" imgH="1413200" progId="Word.Document.12">
                  <p:embed/>
                </p:oleObj>
              </mc:Choice>
              <mc:Fallback>
                <p:oleObj name="Document" r:id="rId4" imgW="5774684" imgH="1413200" progId="Word.Document.12">
                  <p:embed/>
                  <p:pic>
                    <p:nvPicPr>
                      <p:cNvPr id="0" name=""/>
                      <p:cNvPicPr/>
                      <p:nvPr/>
                    </p:nvPicPr>
                    <p:blipFill>
                      <a:blip r:embed="rId5"/>
                      <a:stretch>
                        <a:fillRect/>
                      </a:stretch>
                    </p:blipFill>
                    <p:spPr>
                      <a:xfrm>
                        <a:off x="-70532" y="4654541"/>
                        <a:ext cx="9214532" cy="2542544"/>
                      </a:xfrm>
                      <a:prstGeom prst="rect">
                        <a:avLst/>
                      </a:prstGeom>
                    </p:spPr>
                  </p:pic>
                </p:oleObj>
              </mc:Fallback>
            </mc:AlternateContent>
          </a:graphicData>
        </a:graphic>
      </p:graphicFrame>
      <p:sp>
        <p:nvSpPr>
          <p:cNvPr id="3" name="Textfeld 2">
            <a:extLst>
              <a:ext uri="{FF2B5EF4-FFF2-40B4-BE49-F238E27FC236}">
                <a16:creationId xmlns:a16="http://schemas.microsoft.com/office/drawing/2014/main" id="{0D400340-537C-48E2-AFFF-29E49B7B98C3}"/>
              </a:ext>
            </a:extLst>
          </p:cNvPr>
          <p:cNvSpPr txBox="1"/>
          <p:nvPr/>
        </p:nvSpPr>
        <p:spPr>
          <a:xfrm>
            <a:off x="91440" y="-30426"/>
            <a:ext cx="1361463" cy="369332"/>
          </a:xfrm>
          <a:prstGeom prst="rect">
            <a:avLst/>
          </a:prstGeom>
          <a:noFill/>
        </p:spPr>
        <p:txBody>
          <a:bodyPr wrap="none" rtlCol="0">
            <a:spAutoFit/>
          </a:bodyPr>
          <a:lstStyle/>
          <a:p>
            <a:r>
              <a:rPr lang="de-DE" b="1" dirty="0"/>
              <a:t>Wolkenatlas</a:t>
            </a:r>
          </a:p>
        </p:txBody>
      </p:sp>
    </p:spTree>
    <p:extLst>
      <p:ext uri="{BB962C8B-B14F-4D97-AF65-F5344CB8AC3E}">
        <p14:creationId xmlns:p14="http://schemas.microsoft.com/office/powerpoint/2010/main" val="260703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B4E88591-3835-4F96-82C1-6FE97E7886A6}"/>
              </a:ext>
            </a:extLst>
          </p:cNvPr>
          <p:cNvSpPr txBox="1"/>
          <p:nvPr/>
        </p:nvSpPr>
        <p:spPr>
          <a:xfrm>
            <a:off x="2327565" y="232756"/>
            <a:ext cx="4446217" cy="523220"/>
          </a:xfrm>
          <a:prstGeom prst="rect">
            <a:avLst/>
          </a:prstGeom>
          <a:noFill/>
        </p:spPr>
        <p:txBody>
          <a:bodyPr wrap="none" rtlCol="0">
            <a:spAutoFit/>
          </a:bodyPr>
          <a:lstStyle/>
          <a:p>
            <a:r>
              <a:rPr lang="de-DE" sz="2800" dirty="0">
                <a:solidFill>
                  <a:schemeClr val="accent5">
                    <a:lumMod val="50000"/>
                  </a:schemeClr>
                </a:solidFill>
              </a:rPr>
              <a:t>Video Wolkenklassifikationen</a:t>
            </a:r>
          </a:p>
        </p:txBody>
      </p:sp>
      <p:graphicFrame>
        <p:nvGraphicFramePr>
          <p:cNvPr id="4" name="Objekt 3">
            <a:hlinkClick r:id="" action="ppaction://ole?verb=0"/>
            <a:extLst>
              <a:ext uri="{FF2B5EF4-FFF2-40B4-BE49-F238E27FC236}">
                <a16:creationId xmlns:a16="http://schemas.microsoft.com/office/drawing/2014/main" id="{54F95159-5215-4533-B0E1-02DE01EBAD52}"/>
              </a:ext>
            </a:extLst>
          </p:cNvPr>
          <p:cNvGraphicFramePr>
            <a:graphicFrameLocks noChangeAspect="1"/>
          </p:cNvGraphicFramePr>
          <p:nvPr>
            <p:extLst>
              <p:ext uri="{D42A27DB-BD31-4B8C-83A1-F6EECF244321}">
                <p14:modId xmlns:p14="http://schemas.microsoft.com/office/powerpoint/2010/main" val="1187725796"/>
              </p:ext>
            </p:extLst>
          </p:nvPr>
        </p:nvGraphicFramePr>
        <p:xfrm>
          <a:off x="1220066" y="1244052"/>
          <a:ext cx="6703868" cy="5027901"/>
        </p:xfrm>
        <a:graphic>
          <a:graphicData uri="http://schemas.openxmlformats.org/presentationml/2006/ole">
            <mc:AlternateContent xmlns:mc="http://schemas.openxmlformats.org/markup-compatibility/2006">
              <mc:Choice xmlns:v="urn:schemas-microsoft-com:vml" Requires="v">
                <p:oleObj name="Presentation" r:id="rId2" imgW="4762440" imgH="3571920" progId="PowerPoint.Show.12">
                  <p:embed/>
                </p:oleObj>
              </mc:Choice>
              <mc:Fallback>
                <p:oleObj name="Presentation" r:id="rId2" imgW="4762440" imgH="3571920" progId="PowerPoint.Show.12">
                  <p:embed/>
                  <p:pic>
                    <p:nvPicPr>
                      <p:cNvPr id="0" name=""/>
                      <p:cNvPicPr/>
                      <p:nvPr/>
                    </p:nvPicPr>
                    <p:blipFill>
                      <a:blip r:embed="rId3"/>
                      <a:stretch>
                        <a:fillRect/>
                      </a:stretch>
                    </p:blipFill>
                    <p:spPr>
                      <a:xfrm>
                        <a:off x="1220066" y="1244052"/>
                        <a:ext cx="6703868" cy="5027901"/>
                      </a:xfrm>
                      <a:prstGeom prst="rect">
                        <a:avLst/>
                      </a:prstGeom>
                    </p:spPr>
                  </p:pic>
                </p:oleObj>
              </mc:Fallback>
            </mc:AlternateContent>
          </a:graphicData>
        </a:graphic>
      </p:graphicFrame>
    </p:spTree>
    <p:extLst>
      <p:ext uri="{BB962C8B-B14F-4D97-AF65-F5344CB8AC3E}">
        <p14:creationId xmlns:p14="http://schemas.microsoft.com/office/powerpoint/2010/main" val="33767422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Wie Wolken entstehen">
            <a:hlinkClick r:id="" action="ppaction://media"/>
            <a:extLst>
              <a:ext uri="{FF2B5EF4-FFF2-40B4-BE49-F238E27FC236}">
                <a16:creationId xmlns:a16="http://schemas.microsoft.com/office/drawing/2014/main" id="{9B9DF661-1F88-496C-9CE9-7C60F144706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038815"/>
            <a:ext cx="9144000" cy="5135476"/>
          </a:xfrm>
          <a:prstGeom prst="rect">
            <a:avLst/>
          </a:prstGeom>
        </p:spPr>
      </p:pic>
      <p:sp>
        <p:nvSpPr>
          <p:cNvPr id="4" name="Textfeld 3">
            <a:extLst>
              <a:ext uri="{FF2B5EF4-FFF2-40B4-BE49-F238E27FC236}">
                <a16:creationId xmlns:a16="http://schemas.microsoft.com/office/drawing/2014/main" id="{88A1061F-591D-4936-B0BA-3106DE160B55}"/>
              </a:ext>
            </a:extLst>
          </p:cNvPr>
          <p:cNvSpPr txBox="1"/>
          <p:nvPr/>
        </p:nvSpPr>
        <p:spPr>
          <a:xfrm>
            <a:off x="2246051" y="97655"/>
            <a:ext cx="4646850" cy="646331"/>
          </a:xfrm>
          <a:prstGeom prst="rect">
            <a:avLst/>
          </a:prstGeom>
          <a:noFill/>
        </p:spPr>
        <p:txBody>
          <a:bodyPr wrap="none" rtlCol="0">
            <a:spAutoFit/>
          </a:bodyPr>
          <a:lstStyle/>
          <a:p>
            <a:r>
              <a:rPr lang="de-DE" sz="3600" dirty="0">
                <a:solidFill>
                  <a:schemeClr val="accent5">
                    <a:lumMod val="50000"/>
                  </a:schemeClr>
                </a:solidFill>
              </a:rPr>
              <a:t>Wie entstehen Wolken?</a:t>
            </a:r>
          </a:p>
        </p:txBody>
      </p:sp>
    </p:spTree>
    <p:extLst>
      <p:ext uri="{BB962C8B-B14F-4D97-AF65-F5344CB8AC3E}">
        <p14:creationId xmlns:p14="http://schemas.microsoft.com/office/powerpoint/2010/main" val="3564564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F48A84B9-395D-4076-925D-7462176E1DA4}"/>
              </a:ext>
            </a:extLst>
          </p:cNvPr>
          <p:cNvSpPr txBox="1"/>
          <p:nvPr/>
        </p:nvSpPr>
        <p:spPr>
          <a:xfrm>
            <a:off x="1545592" y="0"/>
            <a:ext cx="5808065" cy="830997"/>
          </a:xfrm>
          <a:prstGeom prst="rect">
            <a:avLst/>
          </a:prstGeom>
          <a:noFill/>
        </p:spPr>
        <p:txBody>
          <a:bodyPr wrap="none" rtlCol="0">
            <a:spAutoFit/>
          </a:bodyPr>
          <a:lstStyle/>
          <a:p>
            <a:pPr algn="ctr"/>
            <a:r>
              <a:rPr lang="de-DE" sz="2400" dirty="0">
                <a:solidFill>
                  <a:schemeClr val="accent5">
                    <a:lumMod val="50000"/>
                  </a:schemeClr>
                </a:solidFill>
              </a:rPr>
              <a:t>Luftfeuchtigkeit</a:t>
            </a:r>
          </a:p>
          <a:p>
            <a:pPr algn="ctr"/>
            <a:r>
              <a:rPr lang="de-DE" sz="2400" dirty="0">
                <a:solidFill>
                  <a:schemeClr val="accent5">
                    <a:lumMod val="50000"/>
                  </a:schemeClr>
                </a:solidFill>
              </a:rPr>
              <a:t>(Anteil von Wasserdampf in der Atmosphäre)</a:t>
            </a:r>
          </a:p>
        </p:txBody>
      </p:sp>
      <p:sp>
        <p:nvSpPr>
          <p:cNvPr id="3" name="Textfeld 2">
            <a:extLst>
              <a:ext uri="{FF2B5EF4-FFF2-40B4-BE49-F238E27FC236}">
                <a16:creationId xmlns:a16="http://schemas.microsoft.com/office/drawing/2014/main" id="{E6DB18FB-6362-4B3C-BECF-29815818814B}"/>
              </a:ext>
            </a:extLst>
          </p:cNvPr>
          <p:cNvSpPr txBox="1"/>
          <p:nvPr/>
        </p:nvSpPr>
        <p:spPr>
          <a:xfrm>
            <a:off x="87272" y="830997"/>
            <a:ext cx="7570278" cy="830997"/>
          </a:xfrm>
          <a:prstGeom prst="rect">
            <a:avLst/>
          </a:prstGeom>
          <a:noFill/>
        </p:spPr>
        <p:txBody>
          <a:bodyPr wrap="none" rtlCol="0">
            <a:spAutoFit/>
          </a:bodyPr>
          <a:lstStyle/>
          <a:p>
            <a:r>
              <a:rPr lang="de-DE" sz="2400" dirty="0">
                <a:solidFill>
                  <a:schemeClr val="accent5">
                    <a:lumMod val="50000"/>
                  </a:schemeClr>
                </a:solidFill>
              </a:rPr>
              <a:t>Begriffe, die wir kennen sollten: </a:t>
            </a:r>
            <a:r>
              <a:rPr lang="de-DE" sz="2400" b="1" dirty="0">
                <a:solidFill>
                  <a:schemeClr val="accent5">
                    <a:lumMod val="50000"/>
                  </a:schemeClr>
                </a:solidFill>
              </a:rPr>
              <a:t>Absolute Luftfeuchtigkeit</a:t>
            </a:r>
            <a:r>
              <a:rPr lang="de-DE" sz="2400" dirty="0">
                <a:solidFill>
                  <a:schemeClr val="accent5">
                    <a:lumMod val="50000"/>
                  </a:schemeClr>
                </a:solidFill>
              </a:rPr>
              <a:t>, </a:t>
            </a:r>
          </a:p>
          <a:p>
            <a:r>
              <a:rPr lang="de-DE" sz="2400" b="1" dirty="0">
                <a:solidFill>
                  <a:schemeClr val="accent5">
                    <a:lumMod val="50000"/>
                  </a:schemeClr>
                </a:solidFill>
              </a:rPr>
              <a:t>Relative Luftfeuchtigkeit</a:t>
            </a:r>
            <a:r>
              <a:rPr lang="de-DE" sz="2400" dirty="0">
                <a:solidFill>
                  <a:schemeClr val="accent5">
                    <a:lumMod val="50000"/>
                  </a:schemeClr>
                </a:solidFill>
              </a:rPr>
              <a:t>, </a:t>
            </a:r>
            <a:r>
              <a:rPr lang="de-DE" sz="2400" b="1" dirty="0">
                <a:solidFill>
                  <a:schemeClr val="accent5">
                    <a:lumMod val="50000"/>
                  </a:schemeClr>
                </a:solidFill>
              </a:rPr>
              <a:t>Taupunkt</a:t>
            </a:r>
          </a:p>
        </p:txBody>
      </p:sp>
      <p:pic>
        <p:nvPicPr>
          <p:cNvPr id="4" name="Bild 1" descr="G:\Eigene Dateien\Siegfried\Schule\Erdkunde\Sek. II\Klasse 11\Bildmaterial\absolute Luftfeuchtigkeit.bmp">
            <a:extLst>
              <a:ext uri="{FF2B5EF4-FFF2-40B4-BE49-F238E27FC236}">
                <a16:creationId xmlns:a16="http://schemas.microsoft.com/office/drawing/2014/main" id="{DA4D0EF9-12D3-4BCB-9354-714EA1FCE820}"/>
              </a:ext>
            </a:extLst>
          </p:cNvPr>
          <p:cNvPicPr/>
          <p:nvPr/>
        </p:nvPicPr>
        <p:blipFill>
          <a:blip r:embed="rId2" cstate="print"/>
          <a:srcRect/>
          <a:stretch>
            <a:fillRect/>
          </a:stretch>
        </p:blipFill>
        <p:spPr bwMode="auto">
          <a:xfrm>
            <a:off x="0" y="1988646"/>
            <a:ext cx="4335548" cy="4869354"/>
          </a:xfrm>
          <a:prstGeom prst="rect">
            <a:avLst/>
          </a:prstGeom>
          <a:noFill/>
          <a:ln w="9525">
            <a:noFill/>
            <a:miter lim="800000"/>
            <a:headEnd/>
            <a:tailEnd/>
          </a:ln>
        </p:spPr>
      </p:pic>
      <p:sp>
        <p:nvSpPr>
          <p:cNvPr id="5" name="Rechteck 4">
            <a:extLst>
              <a:ext uri="{FF2B5EF4-FFF2-40B4-BE49-F238E27FC236}">
                <a16:creationId xmlns:a16="http://schemas.microsoft.com/office/drawing/2014/main" id="{1DA85D54-8302-402B-8B71-AC592CB588B9}"/>
              </a:ext>
            </a:extLst>
          </p:cNvPr>
          <p:cNvSpPr/>
          <p:nvPr/>
        </p:nvSpPr>
        <p:spPr>
          <a:xfrm>
            <a:off x="4449624" y="1661994"/>
            <a:ext cx="4694376" cy="2031325"/>
          </a:xfrm>
          <a:prstGeom prst="rect">
            <a:avLst/>
          </a:prstGeom>
        </p:spPr>
        <p:txBody>
          <a:bodyPr wrap="square">
            <a:spAutoFit/>
          </a:bodyPr>
          <a:lstStyle/>
          <a:p>
            <a:pPr>
              <a:spcAft>
                <a:spcPts val="0"/>
              </a:spcAft>
            </a:pPr>
            <a:r>
              <a:rPr lang="de-DE" b="1" u="sng" dirty="0">
                <a:latin typeface="Times New Roman" panose="02020603050405020304" pitchFamily="18" charset="0"/>
                <a:ea typeface="Times New Roman" panose="02020603050405020304" pitchFamily="18" charset="0"/>
              </a:rPr>
              <a:t>Absolute Luftfeuchte</a:t>
            </a:r>
            <a:r>
              <a:rPr lang="de-DE" dirty="0">
                <a:latin typeface="Times New Roman" panose="02020603050405020304" pitchFamily="18" charset="0"/>
                <a:ea typeface="Times New Roman" panose="02020603050405020304" pitchFamily="18" charset="0"/>
              </a:rPr>
              <a:t>:</a:t>
            </a:r>
          </a:p>
          <a:p>
            <a:pPr>
              <a:spcAft>
                <a:spcPts val="0"/>
              </a:spcAft>
            </a:pPr>
            <a:r>
              <a:rPr lang="de-DE" dirty="0">
                <a:latin typeface="Times New Roman" panose="02020603050405020304" pitchFamily="18" charset="0"/>
                <a:ea typeface="Times New Roman" panose="02020603050405020304" pitchFamily="18" charset="0"/>
              </a:rPr>
              <a:t>Darunter verstehen wir </a:t>
            </a:r>
            <a:r>
              <a:rPr lang="de-DE" b="1" dirty="0">
                <a:latin typeface="Times New Roman" panose="02020603050405020304" pitchFamily="18" charset="0"/>
                <a:ea typeface="Times New Roman" panose="02020603050405020304" pitchFamily="18" charset="0"/>
              </a:rPr>
              <a:t>die in einem Kubikmeter Luft enthaltene Wassermenge (g/m</a:t>
            </a:r>
            <a:r>
              <a:rPr lang="de-DE" b="1" baseline="30000" dirty="0">
                <a:latin typeface="Times New Roman" panose="02020603050405020304" pitchFamily="18" charset="0"/>
                <a:ea typeface="Times New Roman" panose="02020603050405020304" pitchFamily="18" charset="0"/>
              </a:rPr>
              <a:t>3</a:t>
            </a:r>
            <a:r>
              <a:rPr lang="de-DE" b="1" dirty="0">
                <a:latin typeface="Times New Roman" panose="02020603050405020304" pitchFamily="18" charset="0"/>
                <a:ea typeface="Times New Roman" panose="02020603050405020304" pitchFamily="18" charset="0"/>
              </a:rPr>
              <a:t>).</a:t>
            </a:r>
            <a:endParaRPr lang="de-DE" dirty="0">
              <a:latin typeface="Times New Roman" panose="02020603050405020304" pitchFamily="18" charset="0"/>
              <a:ea typeface="Times New Roman" panose="02020603050405020304" pitchFamily="18" charset="0"/>
            </a:endParaRPr>
          </a:p>
          <a:p>
            <a:pPr>
              <a:spcAft>
                <a:spcPts val="0"/>
              </a:spcAft>
            </a:pPr>
            <a:r>
              <a:rPr lang="de-DE" b="1" dirty="0">
                <a:latin typeface="Times New Roman" panose="02020603050405020304" pitchFamily="18" charset="0"/>
                <a:ea typeface="Times New Roman" panose="02020603050405020304" pitchFamily="18" charset="0"/>
              </a:rPr>
              <a:t>Der Maximalwert ist an die Temperatur gebunden</a:t>
            </a:r>
            <a:r>
              <a:rPr lang="de-DE" dirty="0">
                <a:latin typeface="Times New Roman" panose="02020603050405020304" pitchFamily="18" charset="0"/>
                <a:ea typeface="Times New Roman" panose="02020603050405020304" pitchFamily="18" charset="0"/>
              </a:rPr>
              <a:t>. Wenn der maximal mögliche Wert erreicht ist, spricht man von </a:t>
            </a:r>
            <a:r>
              <a:rPr lang="de-DE" b="1" dirty="0">
                <a:latin typeface="Times New Roman" panose="02020603050405020304" pitchFamily="18" charset="0"/>
                <a:ea typeface="Times New Roman" panose="02020603050405020304" pitchFamily="18" charset="0"/>
              </a:rPr>
              <a:t>gesättigter Luft</a:t>
            </a:r>
            <a:r>
              <a:rPr lang="de-DE" dirty="0">
                <a:latin typeface="Times New Roman" panose="02020603050405020304" pitchFamily="18" charset="0"/>
                <a:ea typeface="Times New Roman" panose="02020603050405020304" pitchFamily="18" charset="0"/>
              </a:rPr>
              <a:t>.</a:t>
            </a:r>
          </a:p>
        </p:txBody>
      </p:sp>
      <p:sp>
        <p:nvSpPr>
          <p:cNvPr id="6" name="Rechteck 5">
            <a:extLst>
              <a:ext uri="{FF2B5EF4-FFF2-40B4-BE49-F238E27FC236}">
                <a16:creationId xmlns:a16="http://schemas.microsoft.com/office/drawing/2014/main" id="{2FEA4555-CD1C-4047-971E-A1A350D874C0}"/>
              </a:ext>
            </a:extLst>
          </p:cNvPr>
          <p:cNvSpPr/>
          <p:nvPr/>
        </p:nvSpPr>
        <p:spPr>
          <a:xfrm>
            <a:off x="4510812" y="4061935"/>
            <a:ext cx="4572000" cy="1477328"/>
          </a:xfrm>
          <a:prstGeom prst="rect">
            <a:avLst/>
          </a:prstGeom>
        </p:spPr>
        <p:txBody>
          <a:bodyPr>
            <a:spAutoFit/>
          </a:bodyPr>
          <a:lstStyle/>
          <a:p>
            <a:pPr>
              <a:spcAft>
                <a:spcPts val="0"/>
              </a:spcAft>
            </a:pPr>
            <a:r>
              <a:rPr lang="de-DE" b="1" u="sng" dirty="0">
                <a:latin typeface="Times New Roman" panose="02020603050405020304" pitchFamily="18" charset="0"/>
                <a:ea typeface="Times New Roman" panose="02020603050405020304" pitchFamily="18" charset="0"/>
              </a:rPr>
              <a:t>Relative Feuchte</a:t>
            </a:r>
            <a:r>
              <a:rPr lang="de-DE" u="sng" dirty="0">
                <a:latin typeface="Times New Roman" panose="02020603050405020304" pitchFamily="18" charset="0"/>
                <a:ea typeface="Times New Roman" panose="02020603050405020304" pitchFamily="18" charset="0"/>
              </a:rPr>
              <a:t>:</a:t>
            </a:r>
            <a:endParaRPr lang="de-DE" dirty="0">
              <a:latin typeface="Times New Roman" panose="02020603050405020304" pitchFamily="18" charset="0"/>
              <a:ea typeface="Times New Roman" panose="02020603050405020304" pitchFamily="18" charset="0"/>
            </a:endParaRPr>
          </a:p>
          <a:p>
            <a:pPr>
              <a:spcAft>
                <a:spcPts val="0"/>
              </a:spcAft>
            </a:pPr>
            <a:r>
              <a:rPr lang="de-DE" dirty="0">
                <a:latin typeface="Times New Roman" panose="02020603050405020304" pitchFamily="18" charset="0"/>
                <a:ea typeface="Times New Roman" panose="02020603050405020304" pitchFamily="18" charset="0"/>
              </a:rPr>
              <a:t>Darunter verstehen wir </a:t>
            </a:r>
            <a:r>
              <a:rPr lang="de-DE" b="1" dirty="0">
                <a:latin typeface="Times New Roman" panose="02020603050405020304" pitchFamily="18" charset="0"/>
                <a:ea typeface="Times New Roman" panose="02020603050405020304" pitchFamily="18" charset="0"/>
              </a:rPr>
              <a:t>die in der Luft tatsächlich enthaltene Luftfeuchtigkeit</a:t>
            </a:r>
            <a:r>
              <a:rPr lang="de-DE" dirty="0">
                <a:latin typeface="Times New Roman" panose="02020603050405020304" pitchFamily="18" charset="0"/>
                <a:ea typeface="Times New Roman" panose="02020603050405020304" pitchFamily="18" charset="0"/>
              </a:rPr>
              <a:t>. Die relative Feuchte </a:t>
            </a:r>
            <a:r>
              <a:rPr lang="de-DE" b="1" dirty="0">
                <a:latin typeface="Times New Roman" panose="02020603050405020304" pitchFamily="18" charset="0"/>
                <a:ea typeface="Times New Roman" panose="02020603050405020304" pitchFamily="18" charset="0"/>
              </a:rPr>
              <a:t>wird in Prozent angegeben </a:t>
            </a:r>
            <a:r>
              <a:rPr lang="de-DE" dirty="0">
                <a:latin typeface="Times New Roman" panose="02020603050405020304" pitchFamily="18" charset="0"/>
                <a:ea typeface="Times New Roman" panose="02020603050405020304" pitchFamily="18" charset="0"/>
              </a:rPr>
              <a:t>(Prozent von der absoluten Luftfeuchte).</a:t>
            </a:r>
          </a:p>
        </p:txBody>
      </p:sp>
      <p:sp>
        <p:nvSpPr>
          <p:cNvPr id="7" name="Rechteck 6">
            <a:extLst>
              <a:ext uri="{FF2B5EF4-FFF2-40B4-BE49-F238E27FC236}">
                <a16:creationId xmlns:a16="http://schemas.microsoft.com/office/drawing/2014/main" id="{829DE9FF-01C0-4D86-9BD6-E02122ED03F2}"/>
              </a:ext>
            </a:extLst>
          </p:cNvPr>
          <p:cNvSpPr/>
          <p:nvPr/>
        </p:nvSpPr>
        <p:spPr>
          <a:xfrm>
            <a:off x="4510812" y="5807472"/>
            <a:ext cx="4572000" cy="646331"/>
          </a:xfrm>
          <a:prstGeom prst="rect">
            <a:avLst/>
          </a:prstGeom>
        </p:spPr>
        <p:txBody>
          <a:bodyPr>
            <a:spAutoFit/>
          </a:bodyPr>
          <a:lstStyle/>
          <a:p>
            <a:pPr>
              <a:spcAft>
                <a:spcPts val="0"/>
              </a:spcAft>
            </a:pPr>
            <a:r>
              <a:rPr lang="de-DE" dirty="0">
                <a:latin typeface="Times New Roman" panose="02020603050405020304" pitchFamily="18" charset="0"/>
                <a:ea typeface="Times New Roman" panose="02020603050405020304" pitchFamily="18" charset="0"/>
              </a:rPr>
              <a:t>Beträgt die relative Luftfeuchtigkeit 100% ist </a:t>
            </a:r>
            <a:r>
              <a:rPr lang="de-DE" b="1" dirty="0">
                <a:latin typeface="Times New Roman" panose="02020603050405020304" pitchFamily="18" charset="0"/>
                <a:ea typeface="Times New Roman" panose="02020603050405020304" pitchFamily="18" charset="0"/>
              </a:rPr>
              <a:t>der Taupunkt</a:t>
            </a:r>
            <a:r>
              <a:rPr lang="de-DE" dirty="0">
                <a:latin typeface="Times New Roman" panose="02020603050405020304" pitchFamily="18" charset="0"/>
                <a:ea typeface="Times New Roman" panose="02020603050405020304" pitchFamily="18" charset="0"/>
              </a:rPr>
              <a:t> erreicht.</a:t>
            </a:r>
          </a:p>
        </p:txBody>
      </p:sp>
    </p:spTree>
    <p:extLst>
      <p:ext uri="{BB962C8B-B14F-4D97-AF65-F5344CB8AC3E}">
        <p14:creationId xmlns:p14="http://schemas.microsoft.com/office/powerpoint/2010/main" val="12516864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23D3A02B-B161-4220-B4A5-F0BFCAE74BA3}"/>
              </a:ext>
            </a:extLst>
          </p:cNvPr>
          <p:cNvSpPr/>
          <p:nvPr/>
        </p:nvSpPr>
        <p:spPr>
          <a:xfrm>
            <a:off x="368468" y="4534"/>
            <a:ext cx="8711738" cy="1200329"/>
          </a:xfrm>
          <a:prstGeom prst="rect">
            <a:avLst/>
          </a:prstGeom>
        </p:spPr>
        <p:txBody>
          <a:bodyPr wrap="square">
            <a:spAutoFit/>
          </a:bodyPr>
          <a:lstStyle/>
          <a:p>
            <a:r>
              <a:rPr lang="de-DE" sz="2400" b="1" dirty="0">
                <a:latin typeface="Times New Roman" panose="02020603050405020304" pitchFamily="18" charset="0"/>
              </a:rPr>
              <a:t>Folgende Tabelle zeigt,</a:t>
            </a:r>
            <a:r>
              <a:rPr lang="de-DE" sz="2400" dirty="0">
                <a:latin typeface="Times New Roman" panose="02020603050405020304" pitchFamily="18" charset="0"/>
              </a:rPr>
              <a:t> </a:t>
            </a:r>
            <a:r>
              <a:rPr lang="de-DE" sz="2400" b="1" dirty="0">
                <a:latin typeface="Times New Roman" panose="02020603050405020304" pitchFamily="18" charset="0"/>
              </a:rPr>
              <a:t>wie viel g Wasserdampf bei bestimmten Temperaturen maximal von 1 m</a:t>
            </a:r>
            <a:r>
              <a:rPr lang="de-DE" sz="2400" b="1" baseline="30000" dirty="0">
                <a:latin typeface="Times New Roman" panose="02020603050405020304" pitchFamily="18" charset="0"/>
              </a:rPr>
              <a:t>3</a:t>
            </a:r>
            <a:r>
              <a:rPr lang="de-DE" sz="2400" b="1" dirty="0">
                <a:latin typeface="Times New Roman" panose="02020603050405020304" pitchFamily="18" charset="0"/>
              </a:rPr>
              <a:t> Luft aufgenommen werden kann</a:t>
            </a:r>
            <a:r>
              <a:rPr lang="de-DE" sz="2400" dirty="0">
                <a:latin typeface="Times New Roman" panose="02020603050405020304" pitchFamily="18" charset="0"/>
              </a:rPr>
              <a:t>:</a:t>
            </a:r>
            <a:endParaRPr lang="de-DE" sz="2400" dirty="0">
              <a:latin typeface="Arial Unicode MS"/>
            </a:endParaRPr>
          </a:p>
        </p:txBody>
      </p:sp>
      <p:pic>
        <p:nvPicPr>
          <p:cNvPr id="3" name="Grafik 2">
            <a:extLst>
              <a:ext uri="{FF2B5EF4-FFF2-40B4-BE49-F238E27FC236}">
                <a16:creationId xmlns:a16="http://schemas.microsoft.com/office/drawing/2014/main" id="{47900D8A-7276-4583-8575-07925F3DF480}"/>
              </a:ext>
            </a:extLst>
          </p:cNvPr>
          <p:cNvPicPr>
            <a:picLocks noChangeAspect="1"/>
          </p:cNvPicPr>
          <p:nvPr/>
        </p:nvPicPr>
        <p:blipFill>
          <a:blip r:embed="rId2"/>
          <a:stretch>
            <a:fillRect/>
          </a:stretch>
        </p:blipFill>
        <p:spPr>
          <a:xfrm>
            <a:off x="294890" y="1298539"/>
            <a:ext cx="8677245" cy="1781432"/>
          </a:xfrm>
          <a:prstGeom prst="rect">
            <a:avLst/>
          </a:prstGeom>
        </p:spPr>
      </p:pic>
      <p:sp>
        <p:nvSpPr>
          <p:cNvPr id="4" name="Textfeld 3">
            <a:extLst>
              <a:ext uri="{FF2B5EF4-FFF2-40B4-BE49-F238E27FC236}">
                <a16:creationId xmlns:a16="http://schemas.microsoft.com/office/drawing/2014/main" id="{74C7156C-C24E-4C69-95D6-C329205F5A02}"/>
              </a:ext>
            </a:extLst>
          </p:cNvPr>
          <p:cNvSpPr txBox="1"/>
          <p:nvPr/>
        </p:nvSpPr>
        <p:spPr>
          <a:xfrm>
            <a:off x="294890" y="2949599"/>
            <a:ext cx="1293624" cy="461665"/>
          </a:xfrm>
          <a:prstGeom prst="rect">
            <a:avLst/>
          </a:prstGeom>
          <a:noFill/>
        </p:spPr>
        <p:txBody>
          <a:bodyPr wrap="none" rtlCol="0">
            <a:spAutoFit/>
          </a:bodyPr>
          <a:lstStyle/>
          <a:p>
            <a:r>
              <a:rPr lang="de-DE" sz="2400" dirty="0"/>
              <a:t>Aufgabe:</a:t>
            </a:r>
          </a:p>
        </p:txBody>
      </p:sp>
      <p:sp>
        <p:nvSpPr>
          <p:cNvPr id="5" name="Textfeld 4">
            <a:extLst>
              <a:ext uri="{FF2B5EF4-FFF2-40B4-BE49-F238E27FC236}">
                <a16:creationId xmlns:a16="http://schemas.microsoft.com/office/drawing/2014/main" id="{948720E3-BD90-4FF9-8B96-31A47F15FEA1}"/>
              </a:ext>
            </a:extLst>
          </p:cNvPr>
          <p:cNvSpPr txBox="1"/>
          <p:nvPr/>
        </p:nvSpPr>
        <p:spPr>
          <a:xfrm>
            <a:off x="656729" y="3436665"/>
            <a:ext cx="7830542" cy="1200329"/>
          </a:xfrm>
          <a:prstGeom prst="rect">
            <a:avLst/>
          </a:prstGeom>
          <a:noFill/>
        </p:spPr>
        <p:txBody>
          <a:bodyPr wrap="none" rtlCol="0">
            <a:spAutoFit/>
          </a:bodyPr>
          <a:lstStyle/>
          <a:p>
            <a:r>
              <a:rPr lang="de-DE" sz="2400" dirty="0"/>
              <a:t>Im Klassenraum herrscht eine Temperatur von 20°C. </a:t>
            </a:r>
          </a:p>
          <a:p>
            <a:r>
              <a:rPr lang="de-DE" sz="2400" dirty="0"/>
              <a:t>In der Luft befinden sich 10g Wasser je Kubikmeter. Berechne</a:t>
            </a:r>
          </a:p>
          <a:p>
            <a:r>
              <a:rPr lang="de-DE" sz="2400" dirty="0"/>
              <a:t>die </a:t>
            </a:r>
            <a:r>
              <a:rPr lang="de-DE" sz="2400" b="1" dirty="0"/>
              <a:t>Relative Luftfeuchtigkeit</a:t>
            </a:r>
            <a:r>
              <a:rPr lang="de-DE" sz="2400" dirty="0"/>
              <a:t>!</a:t>
            </a:r>
            <a:endParaRPr lang="de-DE" sz="2400" b="1" dirty="0"/>
          </a:p>
        </p:txBody>
      </p:sp>
      <p:sp>
        <p:nvSpPr>
          <p:cNvPr id="6" name="Rectangle 2">
            <a:extLst>
              <a:ext uri="{FF2B5EF4-FFF2-40B4-BE49-F238E27FC236}">
                <a16:creationId xmlns:a16="http://schemas.microsoft.com/office/drawing/2014/main" id="{52D02010-67C6-493B-8597-61E7203C3DB4}"/>
              </a:ext>
            </a:extLst>
          </p:cNvPr>
          <p:cNvSpPr>
            <a:spLocks noChangeArrowheads="1"/>
          </p:cNvSpPr>
          <p:nvPr/>
        </p:nvSpPr>
        <p:spPr bwMode="auto">
          <a:xfrm>
            <a:off x="1380067" y="5799667"/>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de-DE"/>
          </a:p>
        </p:txBody>
      </p:sp>
      <p:sp>
        <p:nvSpPr>
          <p:cNvPr id="8" name="Textfeld 7">
            <a:extLst>
              <a:ext uri="{FF2B5EF4-FFF2-40B4-BE49-F238E27FC236}">
                <a16:creationId xmlns:a16="http://schemas.microsoft.com/office/drawing/2014/main" id="{FEC91CDD-C289-4D9D-A460-37DEF68834E1}"/>
              </a:ext>
            </a:extLst>
          </p:cNvPr>
          <p:cNvSpPr txBox="1"/>
          <p:nvPr/>
        </p:nvSpPr>
        <p:spPr>
          <a:xfrm>
            <a:off x="368468" y="4627594"/>
            <a:ext cx="1146468" cy="461665"/>
          </a:xfrm>
          <a:prstGeom prst="rect">
            <a:avLst/>
          </a:prstGeom>
          <a:noFill/>
        </p:spPr>
        <p:txBody>
          <a:bodyPr wrap="none" rtlCol="0">
            <a:spAutoFit/>
          </a:bodyPr>
          <a:lstStyle/>
          <a:p>
            <a:r>
              <a:rPr lang="de-DE" sz="2400" dirty="0"/>
              <a:t>Lösung:</a:t>
            </a:r>
          </a:p>
        </p:txBody>
      </p:sp>
      <p:grpSp>
        <p:nvGrpSpPr>
          <p:cNvPr id="10" name="Gruppieren 9">
            <a:extLst>
              <a:ext uri="{FF2B5EF4-FFF2-40B4-BE49-F238E27FC236}">
                <a16:creationId xmlns:a16="http://schemas.microsoft.com/office/drawing/2014/main" id="{5B29A281-DC2C-46CA-9002-337912EC28BF}"/>
              </a:ext>
            </a:extLst>
          </p:cNvPr>
          <p:cNvGrpSpPr/>
          <p:nvPr/>
        </p:nvGrpSpPr>
        <p:grpSpPr>
          <a:xfrm>
            <a:off x="147445" y="5148531"/>
            <a:ext cx="8849110" cy="1455572"/>
            <a:chOff x="147445" y="5250132"/>
            <a:chExt cx="8849110" cy="1455572"/>
          </a:xfrm>
        </p:grpSpPr>
        <p:graphicFrame>
          <p:nvGraphicFramePr>
            <p:cNvPr id="7" name="Objekt 6">
              <a:extLst>
                <a:ext uri="{FF2B5EF4-FFF2-40B4-BE49-F238E27FC236}">
                  <a16:creationId xmlns:a16="http://schemas.microsoft.com/office/drawing/2014/main" id="{742E29EC-EA84-4DDF-B80D-85055510FB76}"/>
                </a:ext>
              </a:extLst>
            </p:cNvPr>
            <p:cNvGraphicFramePr>
              <a:graphicFrameLocks noChangeAspect="1"/>
            </p:cNvGraphicFramePr>
            <p:nvPr>
              <p:extLst>
                <p:ext uri="{D42A27DB-BD31-4B8C-83A1-F6EECF244321}">
                  <p14:modId xmlns:p14="http://schemas.microsoft.com/office/powerpoint/2010/main" val="2103516148"/>
                </p:ext>
              </p:extLst>
            </p:nvPr>
          </p:nvGraphicFramePr>
          <p:xfrm>
            <a:off x="147445" y="5250132"/>
            <a:ext cx="8849110" cy="960837"/>
          </p:xfrm>
          <a:graphic>
            <a:graphicData uri="http://schemas.openxmlformats.org/presentationml/2006/ole">
              <mc:AlternateContent xmlns:mc="http://schemas.openxmlformats.org/markup-compatibility/2006">
                <mc:Choice xmlns:v="urn:schemas-microsoft-com:vml" Requires="v">
                  <p:oleObj name="Equation" r:id="rId3" imgW="3936960" imgH="444240" progId="Equation.3">
                    <p:embed/>
                  </p:oleObj>
                </mc:Choice>
                <mc:Fallback>
                  <p:oleObj name="Equation" r:id="rId3" imgW="3936960" imgH="444240" progId="Equation.3">
                    <p:embed/>
                    <p:pic>
                      <p:nvPicPr>
                        <p:cNvPr id="0" name="Object 1"/>
                        <p:cNvPicPr>
                          <a:picLocks noChangeAspect="1" noChangeArrowheads="1"/>
                        </p:cNvPicPr>
                        <p:nvPr/>
                      </p:nvPicPr>
                      <p:blipFill>
                        <a:blip r:embed="rId4"/>
                        <a:srcRect/>
                        <a:stretch>
                          <a:fillRect/>
                        </a:stretch>
                      </p:blipFill>
                      <p:spPr bwMode="auto">
                        <a:xfrm>
                          <a:off x="147445" y="5250132"/>
                          <a:ext cx="8849110" cy="960837"/>
                        </a:xfrm>
                        <a:prstGeom prst="rect">
                          <a:avLst/>
                        </a:prstGeom>
                        <a:noFill/>
                      </p:spPr>
                    </p:pic>
                  </p:oleObj>
                </mc:Fallback>
              </mc:AlternateContent>
            </a:graphicData>
          </a:graphic>
        </p:graphicFrame>
        <p:sp>
          <p:nvSpPr>
            <p:cNvPr id="9" name="Textfeld 8">
              <a:extLst>
                <a:ext uri="{FF2B5EF4-FFF2-40B4-BE49-F238E27FC236}">
                  <a16:creationId xmlns:a16="http://schemas.microsoft.com/office/drawing/2014/main" id="{67A39920-15FF-4BEB-A0FA-46E1B9DA87E9}"/>
                </a:ext>
              </a:extLst>
            </p:cNvPr>
            <p:cNvSpPr txBox="1"/>
            <p:nvPr/>
          </p:nvSpPr>
          <p:spPr>
            <a:xfrm>
              <a:off x="1099223" y="6244039"/>
              <a:ext cx="6523837" cy="461665"/>
            </a:xfrm>
            <a:prstGeom prst="rect">
              <a:avLst/>
            </a:prstGeom>
            <a:noFill/>
          </p:spPr>
          <p:txBody>
            <a:bodyPr wrap="none" rtlCol="0">
              <a:spAutoFit/>
            </a:bodyPr>
            <a:lstStyle/>
            <a:p>
              <a:r>
                <a:rPr lang="de-DE" sz="2400" dirty="0"/>
                <a:t>Die Relative Luftfeuchtigkeit beträgt 58,13 Prozent.</a:t>
              </a:r>
            </a:p>
          </p:txBody>
        </p:sp>
      </p:grpSp>
    </p:spTree>
    <p:extLst>
      <p:ext uri="{BB962C8B-B14F-4D97-AF65-F5344CB8AC3E}">
        <p14:creationId xmlns:p14="http://schemas.microsoft.com/office/powerpoint/2010/main" val="362776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1)">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4B31D1B5-E234-4E5D-A397-A24D2DB71D15}"/>
              </a:ext>
            </a:extLst>
          </p:cNvPr>
          <p:cNvSpPr txBox="1"/>
          <p:nvPr/>
        </p:nvSpPr>
        <p:spPr>
          <a:xfrm>
            <a:off x="249383" y="4854634"/>
            <a:ext cx="6702861" cy="830997"/>
          </a:xfrm>
          <a:prstGeom prst="rect">
            <a:avLst/>
          </a:prstGeom>
          <a:noFill/>
        </p:spPr>
        <p:txBody>
          <a:bodyPr wrap="none" rtlCol="0">
            <a:spAutoFit/>
          </a:bodyPr>
          <a:lstStyle/>
          <a:p>
            <a:r>
              <a:rPr lang="de-DE" sz="2400" dirty="0"/>
              <a:t>Bauanleitung eines Hygrometers:</a:t>
            </a:r>
          </a:p>
          <a:p>
            <a:r>
              <a:rPr lang="de-DE" sz="2400" dirty="0">
                <a:hlinkClick r:id="rId2"/>
              </a:rPr>
              <a:t>https://www.youtube.com/watch?v=D8BkMTvoQLw</a:t>
            </a:r>
            <a:endParaRPr lang="de-DE" sz="2400" dirty="0"/>
          </a:p>
        </p:txBody>
      </p:sp>
      <p:sp>
        <p:nvSpPr>
          <p:cNvPr id="4" name="Textfeld 3">
            <a:extLst>
              <a:ext uri="{FF2B5EF4-FFF2-40B4-BE49-F238E27FC236}">
                <a16:creationId xmlns:a16="http://schemas.microsoft.com/office/drawing/2014/main" id="{1A4D723F-31E8-46D4-B872-2C311DDFE131}"/>
              </a:ext>
            </a:extLst>
          </p:cNvPr>
          <p:cNvSpPr txBox="1"/>
          <p:nvPr/>
        </p:nvSpPr>
        <p:spPr>
          <a:xfrm>
            <a:off x="581452" y="133003"/>
            <a:ext cx="8142998" cy="461665"/>
          </a:xfrm>
          <a:prstGeom prst="rect">
            <a:avLst/>
          </a:prstGeom>
          <a:noFill/>
        </p:spPr>
        <p:txBody>
          <a:bodyPr wrap="none" rtlCol="0">
            <a:spAutoFit/>
          </a:bodyPr>
          <a:lstStyle/>
          <a:p>
            <a:r>
              <a:rPr lang="de-DE" sz="2400" dirty="0"/>
              <a:t>Zum messen der Luftfeuchtigkeit benötigt man ein Hygrometer!</a:t>
            </a:r>
          </a:p>
        </p:txBody>
      </p:sp>
      <p:pic>
        <p:nvPicPr>
          <p:cNvPr id="5" name="Grafik 4">
            <a:extLst>
              <a:ext uri="{FF2B5EF4-FFF2-40B4-BE49-F238E27FC236}">
                <a16:creationId xmlns:a16="http://schemas.microsoft.com/office/drawing/2014/main" id="{17BF50BF-9BF1-485B-B86F-47424290CF2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865" b="98437" l="4699" r="99031"/>
                    </a14:imgEffect>
                  </a14:imgLayer>
                </a14:imgProps>
              </a:ext>
            </a:extLst>
          </a:blip>
          <a:stretch>
            <a:fillRect/>
          </a:stretch>
        </p:blipFill>
        <p:spPr>
          <a:xfrm>
            <a:off x="2191756" y="482976"/>
            <a:ext cx="4418468" cy="4483350"/>
          </a:xfrm>
          <a:prstGeom prst="rect">
            <a:avLst/>
          </a:prstGeom>
        </p:spPr>
      </p:pic>
      <p:sp>
        <p:nvSpPr>
          <p:cNvPr id="7" name="Textfeld 6">
            <a:extLst>
              <a:ext uri="{FF2B5EF4-FFF2-40B4-BE49-F238E27FC236}">
                <a16:creationId xmlns:a16="http://schemas.microsoft.com/office/drawing/2014/main" id="{61D33686-A150-4169-A89E-2B9CF38F9B2D}"/>
              </a:ext>
            </a:extLst>
          </p:cNvPr>
          <p:cNvSpPr txBox="1"/>
          <p:nvPr/>
        </p:nvSpPr>
        <p:spPr>
          <a:xfrm>
            <a:off x="548142" y="5880107"/>
            <a:ext cx="7359194" cy="830997"/>
          </a:xfrm>
          <a:prstGeom prst="rect">
            <a:avLst/>
          </a:prstGeom>
          <a:noFill/>
        </p:spPr>
        <p:txBody>
          <a:bodyPr wrap="none" rtlCol="0">
            <a:spAutoFit/>
          </a:bodyPr>
          <a:lstStyle/>
          <a:p>
            <a:r>
              <a:rPr lang="de-DE" sz="2400" dirty="0"/>
              <a:t>Freiwillige Hausaufgabe: Baue eigenständig ein einfaches,</a:t>
            </a:r>
          </a:p>
          <a:p>
            <a:r>
              <a:rPr lang="de-DE" sz="2400" dirty="0"/>
              <a:t>funktionsfähiges Hygrometer. </a:t>
            </a:r>
          </a:p>
        </p:txBody>
      </p:sp>
    </p:spTree>
    <p:extLst>
      <p:ext uri="{BB962C8B-B14F-4D97-AF65-F5344CB8AC3E}">
        <p14:creationId xmlns:p14="http://schemas.microsoft.com/office/powerpoint/2010/main" val="35213834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F4FDF66D-B187-4924-B14F-377CA92531B6}"/>
              </a:ext>
            </a:extLst>
          </p:cNvPr>
          <p:cNvSpPr txBox="1"/>
          <p:nvPr/>
        </p:nvSpPr>
        <p:spPr>
          <a:xfrm>
            <a:off x="2477193" y="573578"/>
            <a:ext cx="3595343" cy="830997"/>
          </a:xfrm>
          <a:prstGeom prst="rect">
            <a:avLst/>
          </a:prstGeom>
          <a:noFill/>
        </p:spPr>
        <p:txBody>
          <a:bodyPr wrap="none" rtlCol="0">
            <a:spAutoFit/>
          </a:bodyPr>
          <a:lstStyle/>
          <a:p>
            <a:r>
              <a:rPr lang="de-DE" sz="4800" dirty="0"/>
              <a:t>Der Luftdruck</a:t>
            </a:r>
          </a:p>
        </p:txBody>
      </p:sp>
      <p:sp>
        <p:nvSpPr>
          <p:cNvPr id="5" name="Textfeld 4">
            <a:extLst>
              <a:ext uri="{FF2B5EF4-FFF2-40B4-BE49-F238E27FC236}">
                <a16:creationId xmlns:a16="http://schemas.microsoft.com/office/drawing/2014/main" id="{C451CEB4-00C5-07A5-1487-B5C8665FF10E}"/>
              </a:ext>
            </a:extLst>
          </p:cNvPr>
          <p:cNvSpPr txBox="1"/>
          <p:nvPr/>
        </p:nvSpPr>
        <p:spPr>
          <a:xfrm>
            <a:off x="632389" y="1914259"/>
            <a:ext cx="7981772" cy="3539430"/>
          </a:xfrm>
          <a:prstGeom prst="rect">
            <a:avLst/>
          </a:prstGeom>
          <a:noFill/>
        </p:spPr>
        <p:txBody>
          <a:bodyPr wrap="square">
            <a:spAutoFit/>
          </a:bodyPr>
          <a:lstStyle/>
          <a:p>
            <a:r>
              <a:rPr lang="de-DE" sz="3200" dirty="0"/>
              <a:t>Mit Luftdruck wird der </a:t>
            </a:r>
            <a:r>
              <a:rPr lang="de-DE" sz="3200" b="1" dirty="0"/>
              <a:t>von der Masse der Luft unter der Wirkung der Erdanziehung ausgeübte Druck</a:t>
            </a:r>
            <a:r>
              <a:rPr lang="de-DE" sz="3200" dirty="0"/>
              <a:t> bezeichnet. Er ist definiert als das Gewicht der Luftsäule pro Flächeneinheit vom Erdboden bis zur äußeren Grenze der Atmosphäre. Die Standard-Maßeinheit für den Luftdruck ist Hektopascal ( hPa ).</a:t>
            </a:r>
          </a:p>
        </p:txBody>
      </p:sp>
    </p:spTree>
    <p:extLst>
      <p:ext uri="{BB962C8B-B14F-4D97-AF65-F5344CB8AC3E}">
        <p14:creationId xmlns:p14="http://schemas.microsoft.com/office/powerpoint/2010/main" val="9383622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uftdruck einfach erklärt - Regionale Windphänomene 1 ● Gehe auf SIMPLECLUB.DEGO">
            <a:hlinkClick r:id="" action="ppaction://media"/>
            <a:extLst>
              <a:ext uri="{FF2B5EF4-FFF2-40B4-BE49-F238E27FC236}">
                <a16:creationId xmlns:a16="http://schemas.microsoft.com/office/drawing/2014/main" id="{750B2008-A042-58F4-E44F-CE041BAA24F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200329"/>
            <a:ext cx="9144000" cy="5657671"/>
          </a:xfrm>
          <a:prstGeom prst="rect">
            <a:avLst/>
          </a:prstGeom>
        </p:spPr>
      </p:pic>
      <p:sp>
        <p:nvSpPr>
          <p:cNvPr id="4" name="Textfeld 3">
            <a:extLst>
              <a:ext uri="{FF2B5EF4-FFF2-40B4-BE49-F238E27FC236}">
                <a16:creationId xmlns:a16="http://schemas.microsoft.com/office/drawing/2014/main" id="{26006C62-3DD3-1B01-C5E6-BB499B27299C}"/>
              </a:ext>
            </a:extLst>
          </p:cNvPr>
          <p:cNvSpPr txBox="1"/>
          <p:nvPr/>
        </p:nvSpPr>
        <p:spPr>
          <a:xfrm>
            <a:off x="-85458" y="0"/>
            <a:ext cx="9477659" cy="1200329"/>
          </a:xfrm>
          <a:prstGeom prst="rect">
            <a:avLst/>
          </a:prstGeom>
          <a:noFill/>
        </p:spPr>
        <p:txBody>
          <a:bodyPr wrap="none" rtlCol="0">
            <a:spAutoFit/>
          </a:bodyPr>
          <a:lstStyle/>
          <a:p>
            <a:r>
              <a:rPr lang="de-DE" sz="2400" dirty="0"/>
              <a:t>Aufgabe:</a:t>
            </a:r>
          </a:p>
          <a:p>
            <a:r>
              <a:rPr lang="de-DE" sz="2400" dirty="0"/>
              <a:t>Schaue dir das Lernvideo an und notiere dir, mit Hilfe von Stichpunkten,</a:t>
            </a:r>
          </a:p>
          <a:p>
            <a:r>
              <a:rPr lang="de-DE" sz="2400" dirty="0"/>
              <a:t>Wichtige Faktenüber die Besonderheiten des Luftdrucks auf unserer Erde! </a:t>
            </a:r>
          </a:p>
        </p:txBody>
      </p:sp>
    </p:spTree>
    <p:extLst>
      <p:ext uri="{BB962C8B-B14F-4D97-AF65-F5344CB8AC3E}">
        <p14:creationId xmlns:p14="http://schemas.microsoft.com/office/powerpoint/2010/main" val="166286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54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DBA51B4F-2F78-47CD-884E-5DE6E7171E8D}"/>
              </a:ext>
            </a:extLst>
          </p:cNvPr>
          <p:cNvPicPr>
            <a:picLocks noChangeAspect="1"/>
          </p:cNvPicPr>
          <p:nvPr/>
        </p:nvPicPr>
        <p:blipFill>
          <a:blip r:embed="rId2"/>
          <a:stretch>
            <a:fillRect/>
          </a:stretch>
        </p:blipFill>
        <p:spPr>
          <a:xfrm>
            <a:off x="0" y="1394181"/>
            <a:ext cx="9144000" cy="4082693"/>
          </a:xfrm>
          <a:prstGeom prst="rect">
            <a:avLst/>
          </a:prstGeom>
        </p:spPr>
      </p:pic>
    </p:spTree>
    <p:extLst>
      <p:ext uri="{BB962C8B-B14F-4D97-AF65-F5344CB8AC3E}">
        <p14:creationId xmlns:p14="http://schemas.microsoft.com/office/powerpoint/2010/main" val="35569248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0DF6FCED-B42F-4ACA-8F89-B0F6A5E5F261}"/>
              </a:ext>
            </a:extLst>
          </p:cNvPr>
          <p:cNvPicPr>
            <a:picLocks noChangeAspect="1"/>
          </p:cNvPicPr>
          <p:nvPr/>
        </p:nvPicPr>
        <p:blipFill>
          <a:blip r:embed="rId2"/>
          <a:stretch>
            <a:fillRect/>
          </a:stretch>
        </p:blipFill>
        <p:spPr>
          <a:xfrm>
            <a:off x="-6023" y="2069263"/>
            <a:ext cx="9150023" cy="2153603"/>
          </a:xfrm>
          <a:prstGeom prst="rect">
            <a:avLst/>
          </a:prstGeom>
        </p:spPr>
      </p:pic>
    </p:spTree>
    <p:extLst>
      <p:ext uri="{BB962C8B-B14F-4D97-AF65-F5344CB8AC3E}">
        <p14:creationId xmlns:p14="http://schemas.microsoft.com/office/powerpoint/2010/main" val="29840326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7BAE6D3B-9A64-493C-93C1-3C296C3BD6A8}"/>
              </a:ext>
            </a:extLst>
          </p:cNvPr>
          <p:cNvPicPr>
            <a:picLocks noChangeAspect="1"/>
          </p:cNvPicPr>
          <p:nvPr/>
        </p:nvPicPr>
        <p:blipFill>
          <a:blip r:embed="rId2"/>
          <a:stretch>
            <a:fillRect/>
          </a:stretch>
        </p:blipFill>
        <p:spPr>
          <a:xfrm>
            <a:off x="7520" y="1714500"/>
            <a:ext cx="9136480" cy="3429000"/>
          </a:xfrm>
          <a:prstGeom prst="rect">
            <a:avLst/>
          </a:prstGeom>
        </p:spPr>
      </p:pic>
    </p:spTree>
    <p:extLst>
      <p:ext uri="{BB962C8B-B14F-4D97-AF65-F5344CB8AC3E}">
        <p14:creationId xmlns:p14="http://schemas.microsoft.com/office/powerpoint/2010/main" val="5811440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39A64526-977B-45EB-BE5A-36D975880788}"/>
              </a:ext>
            </a:extLst>
          </p:cNvPr>
          <p:cNvPicPr>
            <a:picLocks noChangeAspect="1"/>
          </p:cNvPicPr>
          <p:nvPr/>
        </p:nvPicPr>
        <p:blipFill>
          <a:blip r:embed="rId2"/>
          <a:stretch>
            <a:fillRect/>
          </a:stretch>
        </p:blipFill>
        <p:spPr>
          <a:xfrm>
            <a:off x="11400" y="1484025"/>
            <a:ext cx="9132600" cy="3889950"/>
          </a:xfrm>
          <a:prstGeom prst="rect">
            <a:avLst/>
          </a:prstGeom>
        </p:spPr>
      </p:pic>
    </p:spTree>
    <p:extLst>
      <p:ext uri="{BB962C8B-B14F-4D97-AF65-F5344CB8AC3E}">
        <p14:creationId xmlns:p14="http://schemas.microsoft.com/office/powerpoint/2010/main" val="11876409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a:extLst>
              <a:ext uri="{FF2B5EF4-FFF2-40B4-BE49-F238E27FC236}">
                <a16:creationId xmlns:a16="http://schemas.microsoft.com/office/drawing/2014/main" id="{9BCC71D4-C253-4359-BF28-316B8AFA1F87}"/>
              </a:ext>
            </a:extLst>
          </p:cNvPr>
          <p:cNvPicPr>
            <a:picLocks noChangeAspect="1"/>
          </p:cNvPicPr>
          <p:nvPr/>
        </p:nvPicPr>
        <p:blipFill rotWithShape="1">
          <a:blip r:embed="rId2"/>
          <a:srcRect l="31830" t="13034" r="31703"/>
          <a:stretch/>
        </p:blipFill>
        <p:spPr>
          <a:xfrm>
            <a:off x="821716" y="507077"/>
            <a:ext cx="3333404" cy="3383280"/>
          </a:xfrm>
          <a:prstGeom prst="rect">
            <a:avLst/>
          </a:prstGeom>
        </p:spPr>
      </p:pic>
      <p:pic>
        <p:nvPicPr>
          <p:cNvPr id="6" name="Grafik 5">
            <a:extLst>
              <a:ext uri="{FF2B5EF4-FFF2-40B4-BE49-F238E27FC236}">
                <a16:creationId xmlns:a16="http://schemas.microsoft.com/office/drawing/2014/main" id="{C85A450A-A6AA-4D09-A7F3-C63C07DAD3A0}"/>
              </a:ext>
            </a:extLst>
          </p:cNvPr>
          <p:cNvPicPr>
            <a:picLocks noChangeAspect="1"/>
          </p:cNvPicPr>
          <p:nvPr/>
        </p:nvPicPr>
        <p:blipFill>
          <a:blip r:embed="rId3"/>
          <a:stretch>
            <a:fillRect/>
          </a:stretch>
        </p:blipFill>
        <p:spPr>
          <a:xfrm>
            <a:off x="5647507" y="474113"/>
            <a:ext cx="1829753" cy="3416244"/>
          </a:xfrm>
          <a:prstGeom prst="rect">
            <a:avLst/>
          </a:prstGeom>
        </p:spPr>
      </p:pic>
      <p:sp>
        <p:nvSpPr>
          <p:cNvPr id="7" name="Pfeil: nach rechts 6">
            <a:extLst>
              <a:ext uri="{FF2B5EF4-FFF2-40B4-BE49-F238E27FC236}">
                <a16:creationId xmlns:a16="http://schemas.microsoft.com/office/drawing/2014/main" id="{0D6F0386-2070-4DFB-BB78-4F429942E4D5}"/>
              </a:ext>
            </a:extLst>
          </p:cNvPr>
          <p:cNvSpPr/>
          <p:nvPr/>
        </p:nvSpPr>
        <p:spPr>
          <a:xfrm>
            <a:off x="4156002" y="1753987"/>
            <a:ext cx="1491505" cy="6653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Pfeil: 180-Grad 7">
            <a:extLst>
              <a:ext uri="{FF2B5EF4-FFF2-40B4-BE49-F238E27FC236}">
                <a16:creationId xmlns:a16="http://schemas.microsoft.com/office/drawing/2014/main" id="{A20E44F2-B9F5-4472-A322-39538AE43A71}"/>
              </a:ext>
            </a:extLst>
          </p:cNvPr>
          <p:cNvSpPr/>
          <p:nvPr/>
        </p:nvSpPr>
        <p:spPr>
          <a:xfrm rot="5400000">
            <a:off x="6736287" y="2794814"/>
            <a:ext cx="2294170" cy="877824"/>
          </a:xfrm>
          <a:prstGeom prst="utur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schemeClr val="tx1"/>
              </a:solidFill>
            </a:endParaRPr>
          </a:p>
        </p:txBody>
      </p:sp>
      <p:sp>
        <p:nvSpPr>
          <p:cNvPr id="9" name="Textfeld 8">
            <a:extLst>
              <a:ext uri="{FF2B5EF4-FFF2-40B4-BE49-F238E27FC236}">
                <a16:creationId xmlns:a16="http://schemas.microsoft.com/office/drawing/2014/main" id="{126DDCBF-A2C8-42CA-8765-6BCDE6B4A766}"/>
              </a:ext>
            </a:extLst>
          </p:cNvPr>
          <p:cNvSpPr txBox="1"/>
          <p:nvPr/>
        </p:nvSpPr>
        <p:spPr>
          <a:xfrm>
            <a:off x="600624" y="-49107"/>
            <a:ext cx="7942752" cy="523220"/>
          </a:xfrm>
          <a:prstGeom prst="rect">
            <a:avLst/>
          </a:prstGeom>
          <a:noFill/>
        </p:spPr>
        <p:txBody>
          <a:bodyPr wrap="none" rtlCol="0">
            <a:spAutoFit/>
          </a:bodyPr>
          <a:lstStyle/>
          <a:p>
            <a:r>
              <a:rPr lang="de-DE" sz="2800" dirty="0"/>
              <a:t>Druck und Luftdruck – Versuch: Wasser in einer Säule</a:t>
            </a:r>
          </a:p>
        </p:txBody>
      </p:sp>
      <p:sp>
        <p:nvSpPr>
          <p:cNvPr id="2" name="Textfeld 1">
            <a:extLst>
              <a:ext uri="{FF2B5EF4-FFF2-40B4-BE49-F238E27FC236}">
                <a16:creationId xmlns:a16="http://schemas.microsoft.com/office/drawing/2014/main" id="{8892E0FB-A794-059E-6CD0-10F76B8C0A7C}"/>
              </a:ext>
            </a:extLst>
          </p:cNvPr>
          <p:cNvSpPr txBox="1"/>
          <p:nvPr/>
        </p:nvSpPr>
        <p:spPr>
          <a:xfrm>
            <a:off x="710286" y="4426070"/>
            <a:ext cx="8472704" cy="1815882"/>
          </a:xfrm>
          <a:prstGeom prst="rect">
            <a:avLst/>
          </a:prstGeom>
          <a:noFill/>
        </p:spPr>
        <p:txBody>
          <a:bodyPr wrap="none" rtlCol="0">
            <a:spAutoFit/>
          </a:bodyPr>
          <a:lstStyle/>
          <a:p>
            <a:pPr marL="285750" indent="-285750">
              <a:buFont typeface="Arial" panose="020B0604020202020204" pitchFamily="34" charset="0"/>
              <a:buChar char="•"/>
            </a:pPr>
            <a:r>
              <a:rPr lang="de-DE" sz="2800" dirty="0"/>
              <a:t>Luft drückt von unten auf die Wassersäule,</a:t>
            </a:r>
          </a:p>
          <a:p>
            <a:pPr marL="285750" indent="-285750">
              <a:buFont typeface="Arial" panose="020B0604020202020204" pitchFamily="34" charset="0"/>
              <a:buChar char="•"/>
            </a:pPr>
            <a:r>
              <a:rPr lang="de-DE" sz="2800" dirty="0"/>
              <a:t>Luftdruck ist größer als der Schweredruck des Wassers,</a:t>
            </a:r>
          </a:p>
          <a:p>
            <a:pPr marL="285750" indent="-285750">
              <a:buFont typeface="Arial" panose="020B0604020202020204" pitchFamily="34" charset="0"/>
              <a:buChar char="•"/>
            </a:pPr>
            <a:r>
              <a:rPr lang="de-DE" sz="2800" dirty="0"/>
              <a:t>Der Luftdruck kann eine Wassersäule von bis zu 10m</a:t>
            </a:r>
          </a:p>
          <a:p>
            <a:r>
              <a:rPr lang="de-DE" sz="2800" dirty="0"/>
              <a:t>    im Gleichgewicht halten.</a:t>
            </a:r>
          </a:p>
        </p:txBody>
      </p:sp>
    </p:spTree>
    <p:extLst>
      <p:ext uri="{BB962C8B-B14F-4D97-AF65-F5344CB8AC3E}">
        <p14:creationId xmlns:p14="http://schemas.microsoft.com/office/powerpoint/2010/main" val="42575347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1E400C0D-ED1B-4ED7-81E0-FF61CBBD6402}"/>
              </a:ext>
            </a:extLst>
          </p:cNvPr>
          <p:cNvSpPr/>
          <p:nvPr/>
        </p:nvSpPr>
        <p:spPr>
          <a:xfrm>
            <a:off x="2225267" y="-43675"/>
            <a:ext cx="4693465" cy="584775"/>
          </a:xfrm>
          <a:prstGeom prst="rect">
            <a:avLst/>
          </a:prstGeom>
        </p:spPr>
        <p:txBody>
          <a:bodyPr wrap="none">
            <a:spAutoFit/>
          </a:bodyPr>
          <a:lstStyle/>
          <a:p>
            <a:pPr algn="ctr">
              <a:spcAft>
                <a:spcPts val="0"/>
              </a:spcAft>
            </a:pPr>
            <a:r>
              <a:rPr lang="de-DE" sz="3200" b="1" dirty="0">
                <a:latin typeface="Times New Roman" panose="02020603050405020304" pitchFamily="18" charset="0"/>
                <a:ea typeface="Times New Roman" panose="02020603050405020304" pitchFamily="18" charset="0"/>
              </a:rPr>
              <a:t>Die Entstehung von Wind</a:t>
            </a:r>
            <a:endParaRPr lang="de-DE" sz="3200" b="1" u="sng" dirty="0">
              <a:effectLst/>
              <a:latin typeface="Times New Roman" panose="02020603050405020304" pitchFamily="18" charset="0"/>
              <a:ea typeface="Times New Roman" panose="02020603050405020304" pitchFamily="18" charset="0"/>
            </a:endParaRPr>
          </a:p>
        </p:txBody>
      </p:sp>
      <p:pic>
        <p:nvPicPr>
          <p:cNvPr id="3" name="Grafik 2">
            <a:extLst>
              <a:ext uri="{FF2B5EF4-FFF2-40B4-BE49-F238E27FC236}">
                <a16:creationId xmlns:a16="http://schemas.microsoft.com/office/drawing/2014/main" id="{592C05AA-C1E8-4822-9410-30D606044109}"/>
              </a:ext>
            </a:extLst>
          </p:cNvPr>
          <p:cNvPicPr>
            <a:picLocks noChangeAspect="1"/>
          </p:cNvPicPr>
          <p:nvPr/>
        </p:nvPicPr>
        <p:blipFill rotWithShape="1">
          <a:blip r:embed="rId2"/>
          <a:srcRect r="-24"/>
          <a:stretch/>
        </p:blipFill>
        <p:spPr>
          <a:xfrm>
            <a:off x="1327852" y="541100"/>
            <a:ext cx="6489856" cy="6316900"/>
          </a:xfrm>
          <a:prstGeom prst="rect">
            <a:avLst/>
          </a:prstGeom>
        </p:spPr>
      </p:pic>
    </p:spTree>
    <p:extLst>
      <p:ext uri="{BB962C8B-B14F-4D97-AF65-F5344CB8AC3E}">
        <p14:creationId xmlns:p14="http://schemas.microsoft.com/office/powerpoint/2010/main" val="28916985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B044A328-AE07-44FC-857D-3FDAF52EA80D}"/>
              </a:ext>
            </a:extLst>
          </p:cNvPr>
          <p:cNvSpPr/>
          <p:nvPr/>
        </p:nvSpPr>
        <p:spPr>
          <a:xfrm>
            <a:off x="0" y="0"/>
            <a:ext cx="9144000" cy="2862322"/>
          </a:xfrm>
          <a:prstGeom prst="rect">
            <a:avLst/>
          </a:prstGeom>
        </p:spPr>
        <p:txBody>
          <a:bodyPr wrap="square">
            <a:spAutoFit/>
          </a:bodyPr>
          <a:lstStyle/>
          <a:p>
            <a:pPr algn="ctr">
              <a:spcAft>
                <a:spcPts val="0"/>
              </a:spcAft>
            </a:pPr>
            <a:r>
              <a:rPr lang="de-DE" sz="2400" b="1" dirty="0">
                <a:solidFill>
                  <a:srgbClr val="000000"/>
                </a:solidFill>
                <a:latin typeface="Times New Roman" panose="02020603050405020304" pitchFamily="18" charset="0"/>
                <a:ea typeface="Times New Roman" panose="02020603050405020304" pitchFamily="18" charset="0"/>
              </a:rPr>
              <a:t>Wind</a:t>
            </a:r>
            <a:endParaRPr lang="de-DE" sz="2400" dirty="0">
              <a:solidFill>
                <a:srgbClr val="000000"/>
              </a:solidFill>
              <a:latin typeface="Times New Roman" panose="02020603050405020304" pitchFamily="18" charset="0"/>
              <a:ea typeface="Times New Roman" panose="02020603050405020304" pitchFamily="18" charset="0"/>
            </a:endParaRPr>
          </a:p>
          <a:p>
            <a:r>
              <a:rPr lang="de-DE" sz="2400" dirty="0">
                <a:solidFill>
                  <a:srgbClr val="000000"/>
                </a:solidFill>
                <a:latin typeface="Times New Roman" panose="02020603050405020304" pitchFamily="18" charset="0"/>
                <a:ea typeface="Times New Roman" panose="02020603050405020304" pitchFamily="18" charset="0"/>
              </a:rPr>
              <a:t>Bewegung der Luft, meist horizontal, doch bei Beeinflussung durch Bodenformen auch vertikal (Aufwind) oder schräg auf- bzw. abwärts (Berg- und </a:t>
            </a:r>
            <a:r>
              <a:rPr lang="de-DE" sz="2400" dirty="0" err="1">
                <a:solidFill>
                  <a:srgbClr val="000000"/>
                </a:solidFill>
                <a:latin typeface="Times New Roman" panose="02020603050405020304" pitchFamily="18" charset="0"/>
                <a:ea typeface="Times New Roman" panose="02020603050405020304" pitchFamily="18" charset="0"/>
              </a:rPr>
              <a:t>Talwind</a:t>
            </a:r>
            <a:r>
              <a:rPr lang="de-DE" sz="2400" dirty="0">
                <a:solidFill>
                  <a:srgbClr val="000000"/>
                </a:solidFill>
                <a:latin typeface="Times New Roman" panose="02020603050405020304" pitchFamily="18" charset="0"/>
                <a:ea typeface="Times New Roman" panose="02020603050405020304" pitchFamily="18" charset="0"/>
              </a:rPr>
              <a:t>, Fallwind). Wind entsteht als Ausgleichsströmung zwischen Gebieten unterschiedlichen Luftdrucks (vom hohen zum tiefen Druck).</a:t>
            </a:r>
          </a:p>
          <a:p>
            <a:pPr>
              <a:spcAft>
                <a:spcPts val="0"/>
              </a:spcAft>
            </a:pPr>
            <a:endParaRPr lang="de-DE" dirty="0">
              <a:latin typeface="Times New Roman" panose="02020603050405020304" pitchFamily="18" charset="0"/>
              <a:ea typeface="Times New Roman" panose="02020603050405020304" pitchFamily="18" charset="0"/>
            </a:endParaRPr>
          </a:p>
          <a:p>
            <a:pPr>
              <a:spcAft>
                <a:spcPts val="0"/>
              </a:spcAft>
            </a:pPr>
            <a:r>
              <a:rPr lang="de-DE" dirty="0">
                <a:solidFill>
                  <a:srgbClr val="000000"/>
                </a:solidFill>
                <a:latin typeface="Times New Roman" panose="02020603050405020304" pitchFamily="18" charset="0"/>
                <a:ea typeface="Times New Roman" panose="02020603050405020304" pitchFamily="18" charset="0"/>
              </a:rPr>
              <a:t> </a:t>
            </a:r>
          </a:p>
        </p:txBody>
      </p:sp>
      <p:pic>
        <p:nvPicPr>
          <p:cNvPr id="3" name="Grafik 2">
            <a:extLst>
              <a:ext uri="{FF2B5EF4-FFF2-40B4-BE49-F238E27FC236}">
                <a16:creationId xmlns:a16="http://schemas.microsoft.com/office/drawing/2014/main" id="{FCBAB150-92BD-4F77-A2E1-70D2B81698A9}"/>
              </a:ext>
            </a:extLst>
          </p:cNvPr>
          <p:cNvPicPr>
            <a:picLocks noChangeAspect="1"/>
          </p:cNvPicPr>
          <p:nvPr/>
        </p:nvPicPr>
        <p:blipFill>
          <a:blip r:embed="rId2"/>
          <a:stretch>
            <a:fillRect/>
          </a:stretch>
        </p:blipFill>
        <p:spPr>
          <a:xfrm>
            <a:off x="0" y="1999498"/>
            <a:ext cx="9223182" cy="4677659"/>
          </a:xfrm>
          <a:prstGeom prst="rect">
            <a:avLst/>
          </a:prstGeom>
        </p:spPr>
      </p:pic>
    </p:spTree>
    <p:extLst>
      <p:ext uri="{BB962C8B-B14F-4D97-AF65-F5344CB8AC3E}">
        <p14:creationId xmlns:p14="http://schemas.microsoft.com/office/powerpoint/2010/main" val="25473960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439FCEAD-891A-433A-B700-028327A56040}"/>
              </a:ext>
            </a:extLst>
          </p:cNvPr>
          <p:cNvPicPr>
            <a:picLocks noChangeAspect="1"/>
          </p:cNvPicPr>
          <p:nvPr/>
        </p:nvPicPr>
        <p:blipFill>
          <a:blip r:embed="rId2"/>
          <a:stretch>
            <a:fillRect/>
          </a:stretch>
        </p:blipFill>
        <p:spPr>
          <a:xfrm>
            <a:off x="0" y="0"/>
            <a:ext cx="9144000" cy="3940232"/>
          </a:xfrm>
          <a:prstGeom prst="rect">
            <a:avLst/>
          </a:prstGeom>
        </p:spPr>
      </p:pic>
      <p:sp>
        <p:nvSpPr>
          <p:cNvPr id="3" name="Rechteck 2">
            <a:extLst>
              <a:ext uri="{FF2B5EF4-FFF2-40B4-BE49-F238E27FC236}">
                <a16:creationId xmlns:a16="http://schemas.microsoft.com/office/drawing/2014/main" id="{44866AE1-E41D-492E-A73F-6A23D50BCE38}"/>
              </a:ext>
            </a:extLst>
          </p:cNvPr>
          <p:cNvSpPr/>
          <p:nvPr/>
        </p:nvSpPr>
        <p:spPr>
          <a:xfrm>
            <a:off x="0" y="4065672"/>
            <a:ext cx="9144000" cy="2862322"/>
          </a:xfrm>
          <a:prstGeom prst="rect">
            <a:avLst/>
          </a:prstGeom>
        </p:spPr>
        <p:txBody>
          <a:bodyPr wrap="square">
            <a:spAutoFit/>
          </a:bodyPr>
          <a:lstStyle/>
          <a:p>
            <a:pPr>
              <a:spcAft>
                <a:spcPts val="0"/>
              </a:spcAft>
            </a:pPr>
            <a:r>
              <a:rPr lang="de-DE" sz="2000" dirty="0">
                <a:solidFill>
                  <a:srgbClr val="000000"/>
                </a:solidFill>
                <a:latin typeface="Times New Roman" panose="02020603050405020304" pitchFamily="18" charset="0"/>
                <a:ea typeface="Times New Roman" panose="02020603050405020304" pitchFamily="18" charset="0"/>
              </a:rPr>
              <a:t>Die dichte Luft eines Hochdruckgebietes fließt in die dünnere und damit leichtere Luft eines Tiefdruckgebietes. Steigt der Druckunterschied, wird der Wind stärker.</a:t>
            </a:r>
          </a:p>
          <a:p>
            <a:pPr>
              <a:spcAft>
                <a:spcPts val="0"/>
              </a:spcAft>
            </a:pPr>
            <a:r>
              <a:rPr lang="de-DE" sz="2000" dirty="0">
                <a:solidFill>
                  <a:srgbClr val="000000"/>
                </a:solidFill>
                <a:latin typeface="Times New Roman" panose="02020603050405020304" pitchFamily="18" charset="0"/>
                <a:ea typeface="Times New Roman" panose="02020603050405020304" pitchFamily="18" charset="0"/>
              </a:rPr>
              <a:t> </a:t>
            </a:r>
          </a:p>
          <a:p>
            <a:pPr>
              <a:spcAft>
                <a:spcPts val="0"/>
              </a:spcAft>
            </a:pPr>
            <a:r>
              <a:rPr lang="de-DE" sz="2000" dirty="0">
                <a:latin typeface="Times New Roman" panose="02020603050405020304" pitchFamily="18" charset="0"/>
                <a:ea typeface="Times New Roman" panose="02020603050405020304" pitchFamily="18" charset="0"/>
              </a:rPr>
              <a:t>Die Windrichtung wird danach angegeben, aus welcher Richtung der Wind kommt. Die Windstärke wird in m/s und nach der 12-teiligen </a:t>
            </a:r>
            <a:r>
              <a:rPr lang="de-DE" sz="2000" b="1" dirty="0">
                <a:latin typeface="Times New Roman" panose="02020603050405020304" pitchFamily="18" charset="0"/>
                <a:ea typeface="Times New Roman" panose="02020603050405020304" pitchFamily="18" charset="0"/>
              </a:rPr>
              <a:t>Beaufort-Scala</a:t>
            </a:r>
            <a:r>
              <a:rPr lang="de-DE" sz="2000" dirty="0">
                <a:latin typeface="Times New Roman" panose="02020603050405020304" pitchFamily="18" charset="0"/>
                <a:ea typeface="Times New Roman" panose="02020603050405020304" pitchFamily="18" charset="0"/>
              </a:rPr>
              <a:t> angegeben.</a:t>
            </a:r>
          </a:p>
          <a:p>
            <a:pPr>
              <a:spcAft>
                <a:spcPts val="0"/>
              </a:spcAft>
            </a:pPr>
            <a:r>
              <a:rPr lang="de-DE" sz="2000" dirty="0">
                <a:latin typeface="Times New Roman" panose="02020603050405020304" pitchFamily="18" charset="0"/>
                <a:ea typeface="Times New Roman" panose="02020603050405020304" pitchFamily="18" charset="0"/>
              </a:rPr>
              <a:t> </a:t>
            </a:r>
            <a:endParaRPr lang="de-DE" sz="2000" dirty="0">
              <a:latin typeface="Arial Unicode MS"/>
            </a:endParaRPr>
          </a:p>
          <a:p>
            <a:r>
              <a:rPr lang="de-DE" sz="2000" dirty="0">
                <a:latin typeface="Times New Roman" panose="02020603050405020304" pitchFamily="18" charset="0"/>
                <a:ea typeface="Times New Roman" panose="02020603050405020304" pitchFamily="18" charset="0"/>
              </a:rPr>
              <a:t>In den unteren Bereichen der Luftschicht nimmt die Stärke des Windes durch den Reibungswiderstand ab. Reibungswiderstand entsteht durch Wälder, Gebirge oder Gebäude. </a:t>
            </a:r>
            <a:endParaRPr lang="de-DE" sz="2000" dirty="0"/>
          </a:p>
        </p:txBody>
      </p:sp>
    </p:spTree>
    <p:extLst>
      <p:ext uri="{BB962C8B-B14F-4D97-AF65-F5344CB8AC3E}">
        <p14:creationId xmlns:p14="http://schemas.microsoft.com/office/powerpoint/2010/main" val="3333468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98D5FC29-35CB-4B44-BB9F-786BA1994164}"/>
              </a:ext>
            </a:extLst>
          </p:cNvPr>
          <p:cNvSpPr/>
          <p:nvPr/>
        </p:nvSpPr>
        <p:spPr>
          <a:xfrm>
            <a:off x="1521229" y="55201"/>
            <a:ext cx="6483928" cy="738664"/>
          </a:xfrm>
          <a:prstGeom prst="rect">
            <a:avLst/>
          </a:prstGeom>
        </p:spPr>
        <p:txBody>
          <a:bodyPr wrap="square">
            <a:spAutoFit/>
          </a:bodyPr>
          <a:lstStyle/>
          <a:p>
            <a:pPr algn="ctr">
              <a:spcAft>
                <a:spcPts val="0"/>
              </a:spcAft>
              <a:tabLst>
                <a:tab pos="1439545" algn="r"/>
                <a:tab pos="1979930" algn="r"/>
                <a:tab pos="2159635" algn="l"/>
              </a:tabLst>
            </a:pPr>
            <a:r>
              <a:rPr lang="de-DE" sz="2400" b="1" dirty="0">
                <a:latin typeface="Times New Roman" panose="02020603050405020304" pitchFamily="18" charset="0"/>
              </a:rPr>
              <a:t>Die Windstärken nach der Beaufort-Skala</a:t>
            </a:r>
          </a:p>
          <a:p>
            <a:pPr>
              <a:spcAft>
                <a:spcPts val="0"/>
              </a:spcAft>
            </a:pPr>
            <a:r>
              <a:rPr lang="de-DE" dirty="0">
                <a:latin typeface="Times New Roman" panose="02020603050405020304" pitchFamily="18" charset="0"/>
                <a:ea typeface="Times New Roman" panose="02020603050405020304" pitchFamily="18" charset="0"/>
              </a:rPr>
              <a:t> </a:t>
            </a:r>
          </a:p>
        </p:txBody>
      </p:sp>
      <p:graphicFrame>
        <p:nvGraphicFramePr>
          <p:cNvPr id="3" name="Tabelle 2">
            <a:extLst>
              <a:ext uri="{FF2B5EF4-FFF2-40B4-BE49-F238E27FC236}">
                <a16:creationId xmlns:a16="http://schemas.microsoft.com/office/drawing/2014/main" id="{0102C786-DA5E-4B1D-AA2E-16E9045F6478}"/>
              </a:ext>
            </a:extLst>
          </p:cNvPr>
          <p:cNvGraphicFramePr>
            <a:graphicFrameLocks noGrp="1"/>
          </p:cNvGraphicFramePr>
          <p:nvPr>
            <p:extLst>
              <p:ext uri="{D42A27DB-BD31-4B8C-83A1-F6EECF244321}">
                <p14:modId xmlns:p14="http://schemas.microsoft.com/office/powerpoint/2010/main" val="3976102068"/>
              </p:ext>
            </p:extLst>
          </p:nvPr>
        </p:nvGraphicFramePr>
        <p:xfrm>
          <a:off x="0" y="777240"/>
          <a:ext cx="9144001" cy="6080760"/>
        </p:xfrm>
        <a:graphic>
          <a:graphicData uri="http://schemas.openxmlformats.org/drawingml/2006/table">
            <a:tbl>
              <a:tblPr>
                <a:tableStyleId>{5C22544A-7EE6-4342-B048-85BDC9FD1C3A}</a:tableStyleId>
              </a:tblPr>
              <a:tblGrid>
                <a:gridCol w="2115922">
                  <a:extLst>
                    <a:ext uri="{9D8B030D-6E8A-4147-A177-3AD203B41FA5}">
                      <a16:colId xmlns:a16="http://schemas.microsoft.com/office/drawing/2014/main" val="3531113830"/>
                    </a:ext>
                  </a:extLst>
                </a:gridCol>
                <a:gridCol w="1453732">
                  <a:extLst>
                    <a:ext uri="{9D8B030D-6E8A-4147-A177-3AD203B41FA5}">
                      <a16:colId xmlns:a16="http://schemas.microsoft.com/office/drawing/2014/main" val="3569360551"/>
                    </a:ext>
                  </a:extLst>
                </a:gridCol>
                <a:gridCol w="1436055">
                  <a:extLst>
                    <a:ext uri="{9D8B030D-6E8A-4147-A177-3AD203B41FA5}">
                      <a16:colId xmlns:a16="http://schemas.microsoft.com/office/drawing/2014/main" val="2229736502"/>
                    </a:ext>
                  </a:extLst>
                </a:gridCol>
                <a:gridCol w="4138292">
                  <a:extLst>
                    <a:ext uri="{9D8B030D-6E8A-4147-A177-3AD203B41FA5}">
                      <a16:colId xmlns:a16="http://schemas.microsoft.com/office/drawing/2014/main" val="1844340211"/>
                    </a:ext>
                  </a:extLst>
                </a:gridCol>
              </a:tblGrid>
              <a:tr h="0">
                <a:tc>
                  <a:txBody>
                    <a:bodyPr/>
                    <a:lstStyle/>
                    <a:p>
                      <a:pPr>
                        <a:spcAft>
                          <a:spcPts val="0"/>
                        </a:spcAft>
                      </a:pPr>
                      <a:r>
                        <a:rPr lang="de-DE" sz="2100">
                          <a:effectLst/>
                        </a:rPr>
                        <a:t>Bezeichnung</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dirty="0">
                          <a:effectLst/>
                        </a:rPr>
                        <a:t>Windstäre</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km/h</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dirty="0">
                          <a:effectLst/>
                        </a:rPr>
                        <a:t>Wirkung</a:t>
                      </a:r>
                      <a:endParaRPr lang="de-DE" sz="2100" dirty="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39194138"/>
                  </a:ext>
                </a:extLst>
              </a:tr>
              <a:tr h="0">
                <a:tc>
                  <a:txBody>
                    <a:bodyPr/>
                    <a:lstStyle/>
                    <a:p>
                      <a:pPr>
                        <a:spcAft>
                          <a:spcPts val="0"/>
                        </a:spcAft>
                      </a:pPr>
                      <a:r>
                        <a:rPr lang="de-DE" sz="2100">
                          <a:effectLst/>
                        </a:rPr>
                        <a:t>Windstille</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0</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1</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senkrecht emporsteigender Rauch</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2590587256"/>
                  </a:ext>
                </a:extLst>
              </a:tr>
              <a:tr h="0">
                <a:tc>
                  <a:txBody>
                    <a:bodyPr/>
                    <a:lstStyle/>
                    <a:p>
                      <a:pPr>
                        <a:spcAft>
                          <a:spcPts val="0"/>
                        </a:spcAft>
                      </a:pPr>
                      <a:r>
                        <a:rPr lang="de-DE" sz="2100">
                          <a:effectLst/>
                        </a:rPr>
                        <a:t>Leiser Zug</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1</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1-5</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nur noch fast senkrecht emporsteigender Rauch</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546231679"/>
                  </a:ext>
                </a:extLst>
              </a:tr>
              <a:tr h="0">
                <a:tc>
                  <a:txBody>
                    <a:bodyPr/>
                    <a:lstStyle/>
                    <a:p>
                      <a:pPr>
                        <a:spcAft>
                          <a:spcPts val="0"/>
                        </a:spcAft>
                      </a:pPr>
                      <a:r>
                        <a:rPr lang="de-DE" sz="2100">
                          <a:effectLst/>
                        </a:rPr>
                        <a:t>Leichte Brise</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2</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6-11</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Blätter bewegen sich</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298056431"/>
                  </a:ext>
                </a:extLst>
              </a:tr>
              <a:tr h="0">
                <a:tc>
                  <a:txBody>
                    <a:bodyPr/>
                    <a:lstStyle/>
                    <a:p>
                      <a:pPr>
                        <a:spcAft>
                          <a:spcPts val="0"/>
                        </a:spcAft>
                      </a:pPr>
                      <a:r>
                        <a:rPr lang="de-DE" sz="2100">
                          <a:effectLst/>
                        </a:rPr>
                        <a:t>Schwacher Wind</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3</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12-19</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kleine Äste bewegen sich</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2557594920"/>
                  </a:ext>
                </a:extLst>
              </a:tr>
              <a:tr h="0">
                <a:tc>
                  <a:txBody>
                    <a:bodyPr/>
                    <a:lstStyle/>
                    <a:p>
                      <a:pPr>
                        <a:spcAft>
                          <a:spcPts val="0"/>
                        </a:spcAft>
                      </a:pPr>
                      <a:r>
                        <a:rPr lang="de-DE" sz="2100">
                          <a:effectLst/>
                        </a:rPr>
                        <a:t>Mäßiger Wind</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4</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20-28</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dünne Äste bewegen sich</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1083499695"/>
                  </a:ext>
                </a:extLst>
              </a:tr>
              <a:tr h="0">
                <a:tc>
                  <a:txBody>
                    <a:bodyPr/>
                    <a:lstStyle/>
                    <a:p>
                      <a:pPr>
                        <a:spcAft>
                          <a:spcPts val="0"/>
                        </a:spcAft>
                      </a:pPr>
                      <a:r>
                        <a:rPr lang="de-DE" sz="2100">
                          <a:effectLst/>
                        </a:rPr>
                        <a:t>Frischer Wind</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5</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29-38</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mittlere Äste bewegen sich</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4067038052"/>
                  </a:ext>
                </a:extLst>
              </a:tr>
              <a:tr h="0">
                <a:tc>
                  <a:txBody>
                    <a:bodyPr/>
                    <a:lstStyle/>
                    <a:p>
                      <a:pPr>
                        <a:spcAft>
                          <a:spcPts val="0"/>
                        </a:spcAft>
                      </a:pPr>
                      <a:r>
                        <a:rPr lang="de-DE" sz="2100">
                          <a:effectLst/>
                        </a:rPr>
                        <a:t>Starker Wind</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6</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39-49</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dicke Äste bewegen sich</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2092301764"/>
                  </a:ext>
                </a:extLst>
              </a:tr>
              <a:tr h="0">
                <a:tc>
                  <a:txBody>
                    <a:bodyPr/>
                    <a:lstStyle/>
                    <a:p>
                      <a:pPr>
                        <a:spcAft>
                          <a:spcPts val="0"/>
                        </a:spcAft>
                      </a:pPr>
                      <a:r>
                        <a:rPr lang="de-DE" sz="2100">
                          <a:effectLst/>
                        </a:rPr>
                        <a:t>Steifer Wind</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7</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50-61</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Bäume werden geschüttelt</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2083847474"/>
                  </a:ext>
                </a:extLst>
              </a:tr>
              <a:tr h="0">
                <a:tc>
                  <a:txBody>
                    <a:bodyPr/>
                    <a:lstStyle/>
                    <a:p>
                      <a:pPr>
                        <a:spcAft>
                          <a:spcPts val="0"/>
                        </a:spcAft>
                      </a:pPr>
                      <a:r>
                        <a:rPr lang="de-DE" sz="2100">
                          <a:effectLst/>
                        </a:rPr>
                        <a:t>Stürmischer Wind</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8</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75-88</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Zweige brechen</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1477236140"/>
                  </a:ext>
                </a:extLst>
              </a:tr>
              <a:tr h="0">
                <a:tc>
                  <a:txBody>
                    <a:bodyPr/>
                    <a:lstStyle/>
                    <a:p>
                      <a:pPr>
                        <a:spcAft>
                          <a:spcPts val="0"/>
                        </a:spcAft>
                      </a:pPr>
                      <a:r>
                        <a:rPr lang="de-DE" sz="2100">
                          <a:effectLst/>
                        </a:rPr>
                        <a:t>Sturm</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9</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75-88</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a:effectLst/>
                        </a:rPr>
                        <a:t>dickere Äste brechen ab, Dachziegel fallen herab</a:t>
                      </a:r>
                      <a:endParaRPr lang="de-DE" sz="210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329939348"/>
                  </a:ext>
                </a:extLst>
              </a:tr>
              <a:tr h="0">
                <a:tc>
                  <a:txBody>
                    <a:bodyPr/>
                    <a:lstStyle/>
                    <a:p>
                      <a:pPr>
                        <a:spcAft>
                          <a:spcPts val="0"/>
                        </a:spcAft>
                      </a:pPr>
                      <a:r>
                        <a:rPr lang="de-DE" sz="2100">
                          <a:effectLst/>
                        </a:rPr>
                        <a:t>Schwerer Sturm</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10</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89-102</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dirty="0">
                          <a:effectLst/>
                        </a:rPr>
                        <a:t>Bäume brechen ab, Häuser werden beschädigt</a:t>
                      </a:r>
                      <a:endParaRPr lang="de-DE" sz="2100" dirty="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1666011260"/>
                  </a:ext>
                </a:extLst>
              </a:tr>
              <a:tr h="0">
                <a:tc>
                  <a:txBody>
                    <a:bodyPr/>
                    <a:lstStyle/>
                    <a:p>
                      <a:pPr>
                        <a:spcAft>
                          <a:spcPts val="0"/>
                        </a:spcAft>
                      </a:pPr>
                      <a:r>
                        <a:rPr lang="de-DE" sz="2100">
                          <a:effectLst/>
                        </a:rPr>
                        <a:t>Orkanartiger Sturm</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11</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103-117</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dirty="0">
                          <a:effectLst/>
                        </a:rPr>
                        <a:t>Bäume werden entwurzelt, grobe Hausschäden</a:t>
                      </a:r>
                      <a:endParaRPr lang="de-DE" sz="2100" dirty="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35725010"/>
                  </a:ext>
                </a:extLst>
              </a:tr>
              <a:tr h="0">
                <a:tc>
                  <a:txBody>
                    <a:bodyPr/>
                    <a:lstStyle/>
                    <a:p>
                      <a:pPr>
                        <a:spcAft>
                          <a:spcPts val="0"/>
                        </a:spcAft>
                      </a:pPr>
                      <a:r>
                        <a:rPr lang="de-DE" sz="2100">
                          <a:effectLst/>
                        </a:rPr>
                        <a:t>Orkan</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a:effectLst/>
                        </a:rPr>
                        <a:t>12</a:t>
                      </a:r>
                      <a:endParaRPr lang="de-DE" sz="2100">
                        <a:effectLst/>
                        <a:latin typeface="Times New Roman" panose="02020603050405020304" pitchFamily="18" charset="0"/>
                        <a:ea typeface="Times New Roman" panose="02020603050405020304" pitchFamily="18" charset="0"/>
                      </a:endParaRPr>
                    </a:p>
                  </a:txBody>
                  <a:tcPr marL="44450" marR="44450" marT="0" marB="0"/>
                </a:tc>
                <a:tc>
                  <a:txBody>
                    <a:bodyPr/>
                    <a:lstStyle/>
                    <a:p>
                      <a:pPr algn="ctr">
                        <a:spcAft>
                          <a:spcPts val="0"/>
                        </a:spcAft>
                      </a:pPr>
                      <a:r>
                        <a:rPr lang="de-DE" sz="2100" dirty="0">
                          <a:effectLst/>
                        </a:rPr>
                        <a:t>118</a:t>
                      </a:r>
                      <a:endParaRPr lang="de-DE" sz="2100" dirty="0">
                        <a:effectLst/>
                        <a:latin typeface="Times New Roman" panose="02020603050405020304" pitchFamily="18" charset="0"/>
                        <a:ea typeface="Times New Roman" panose="02020603050405020304" pitchFamily="18" charset="0"/>
                      </a:endParaRPr>
                    </a:p>
                  </a:txBody>
                  <a:tcPr marL="44450" marR="44450" marT="0" marB="0"/>
                </a:tc>
                <a:tc>
                  <a:txBody>
                    <a:bodyPr/>
                    <a:lstStyle/>
                    <a:p>
                      <a:pPr>
                        <a:spcAft>
                          <a:spcPts val="0"/>
                        </a:spcAft>
                      </a:pPr>
                      <a:r>
                        <a:rPr lang="de-DE" sz="2100" dirty="0">
                          <a:effectLst/>
                        </a:rPr>
                        <a:t>Wälder und Häuser werden verwüstet</a:t>
                      </a:r>
                      <a:endParaRPr lang="de-DE" sz="2100" dirty="0">
                        <a:effectLst/>
                        <a:latin typeface="Times New Roman" panose="02020603050405020304" pitchFamily="18" charset="0"/>
                        <a:ea typeface="Times New Roman" panose="02020603050405020304" pitchFamily="18" charset="0"/>
                      </a:endParaRPr>
                    </a:p>
                  </a:txBody>
                  <a:tcPr marL="44450" marR="44450" marT="0" marB="0"/>
                </a:tc>
                <a:extLst>
                  <a:ext uri="{0D108BD9-81ED-4DB2-BD59-A6C34878D82A}">
                    <a16:rowId xmlns:a16="http://schemas.microsoft.com/office/drawing/2014/main" val="1071618121"/>
                  </a:ext>
                </a:extLst>
              </a:tr>
            </a:tbl>
          </a:graphicData>
        </a:graphic>
      </p:graphicFrame>
    </p:spTree>
    <p:extLst>
      <p:ext uri="{BB962C8B-B14F-4D97-AF65-F5344CB8AC3E}">
        <p14:creationId xmlns:p14="http://schemas.microsoft.com/office/powerpoint/2010/main" val="8761199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Windstärken 0-12 erklärt ( Animation )">
            <a:hlinkClick r:id="" action="ppaction://media"/>
            <a:extLst>
              <a:ext uri="{FF2B5EF4-FFF2-40B4-BE49-F238E27FC236}">
                <a16:creationId xmlns:a16="http://schemas.microsoft.com/office/drawing/2014/main" id="{917C797E-A9AA-424E-984B-7315057151F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538" y="739833"/>
            <a:ext cx="9130924" cy="5079076"/>
          </a:xfrm>
          <a:prstGeom prst="rect">
            <a:avLst/>
          </a:prstGeom>
        </p:spPr>
      </p:pic>
    </p:spTree>
    <p:extLst>
      <p:ext uri="{BB962C8B-B14F-4D97-AF65-F5344CB8AC3E}">
        <p14:creationId xmlns:p14="http://schemas.microsoft.com/office/powerpoint/2010/main" val="2413767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8D7E75F9-EBED-424A-9622-69CB15150433}"/>
              </a:ext>
            </a:extLst>
          </p:cNvPr>
          <p:cNvSpPr/>
          <p:nvPr/>
        </p:nvSpPr>
        <p:spPr>
          <a:xfrm>
            <a:off x="1" y="0"/>
            <a:ext cx="9143999" cy="1938992"/>
          </a:xfrm>
          <a:prstGeom prst="rect">
            <a:avLst/>
          </a:prstGeom>
        </p:spPr>
        <p:txBody>
          <a:bodyPr wrap="square">
            <a:spAutoFit/>
          </a:bodyPr>
          <a:lstStyle/>
          <a:p>
            <a:pPr algn="ctr">
              <a:spcAft>
                <a:spcPts val="0"/>
              </a:spcAft>
            </a:pPr>
            <a:r>
              <a:rPr lang="de-DE" sz="2400" b="1" dirty="0">
                <a:latin typeface="Times New Roman" panose="02020603050405020304" pitchFamily="18" charset="0"/>
              </a:rPr>
              <a:t>Lokale Windsysteme</a:t>
            </a:r>
          </a:p>
          <a:p>
            <a:pPr algn="just">
              <a:spcAft>
                <a:spcPts val="0"/>
              </a:spcAft>
            </a:pPr>
            <a:r>
              <a:rPr lang="de-DE" sz="2400" dirty="0">
                <a:latin typeface="Times New Roman" panose="02020603050405020304" pitchFamily="18" charset="0"/>
                <a:ea typeface="Times New Roman" panose="02020603050405020304" pitchFamily="18" charset="0"/>
              </a:rPr>
              <a:t> </a:t>
            </a:r>
          </a:p>
          <a:p>
            <a:pPr algn="ctr">
              <a:spcAft>
                <a:spcPts val="0"/>
              </a:spcAft>
            </a:pPr>
            <a:r>
              <a:rPr lang="de-DE" sz="2400" b="1" dirty="0">
                <a:latin typeface="Times New Roman" panose="02020603050405020304" pitchFamily="18" charset="0"/>
                <a:ea typeface="Times New Roman" panose="02020603050405020304" pitchFamily="18" charset="0"/>
              </a:rPr>
              <a:t>Land- Seewind Zirkulation</a:t>
            </a:r>
          </a:p>
          <a:p>
            <a:pPr algn="ctr">
              <a:spcAft>
                <a:spcPts val="0"/>
              </a:spcAft>
            </a:pPr>
            <a:r>
              <a:rPr lang="de-DE" sz="2400" b="1" dirty="0">
                <a:latin typeface="Times New Roman" panose="02020603050405020304" pitchFamily="18" charset="0"/>
                <a:ea typeface="Times New Roman" panose="02020603050405020304" pitchFamily="18" charset="0"/>
              </a:rPr>
              <a:t>(Tageszirkulation setzt etwa gegen 9.00Uhr ein)</a:t>
            </a:r>
            <a:endParaRPr lang="de-DE" sz="2400" dirty="0">
              <a:latin typeface="Times New Roman" panose="02020603050405020304" pitchFamily="18" charset="0"/>
              <a:ea typeface="Times New Roman" panose="02020603050405020304" pitchFamily="18" charset="0"/>
            </a:endParaRPr>
          </a:p>
          <a:p>
            <a:pPr algn="just">
              <a:spcAft>
                <a:spcPts val="0"/>
              </a:spcAft>
            </a:pPr>
            <a:r>
              <a:rPr lang="de-DE" sz="2400" dirty="0">
                <a:latin typeface="Times New Roman" panose="02020603050405020304" pitchFamily="18" charset="0"/>
                <a:ea typeface="Times New Roman" panose="02020603050405020304" pitchFamily="18" charset="0"/>
              </a:rPr>
              <a:t> </a:t>
            </a:r>
            <a:endParaRPr lang="de-DE" sz="2400" dirty="0">
              <a:effectLst/>
              <a:latin typeface="Times New Roman" panose="02020603050405020304" pitchFamily="18" charset="0"/>
              <a:ea typeface="Times New Roman" panose="02020603050405020304" pitchFamily="18" charset="0"/>
            </a:endParaRPr>
          </a:p>
        </p:txBody>
      </p:sp>
      <p:pic>
        <p:nvPicPr>
          <p:cNvPr id="4" name="Grafik 3">
            <a:extLst>
              <a:ext uri="{FF2B5EF4-FFF2-40B4-BE49-F238E27FC236}">
                <a16:creationId xmlns:a16="http://schemas.microsoft.com/office/drawing/2014/main" id="{D6C0A46D-F9D2-47A8-95C5-811715ACB226}"/>
              </a:ext>
            </a:extLst>
          </p:cNvPr>
          <p:cNvPicPr>
            <a:picLocks noChangeAspect="1"/>
          </p:cNvPicPr>
          <p:nvPr/>
        </p:nvPicPr>
        <p:blipFill>
          <a:blip r:embed="rId2"/>
          <a:stretch>
            <a:fillRect/>
          </a:stretch>
        </p:blipFill>
        <p:spPr>
          <a:xfrm>
            <a:off x="2728" y="2158313"/>
            <a:ext cx="9131354" cy="4051294"/>
          </a:xfrm>
          <a:prstGeom prst="rect">
            <a:avLst/>
          </a:prstGeom>
        </p:spPr>
      </p:pic>
      <p:sp>
        <p:nvSpPr>
          <p:cNvPr id="2" name="Textfeld 1">
            <a:extLst>
              <a:ext uri="{FF2B5EF4-FFF2-40B4-BE49-F238E27FC236}">
                <a16:creationId xmlns:a16="http://schemas.microsoft.com/office/drawing/2014/main" id="{F79DEBCA-43D6-4F65-81A2-D839109DF61D}"/>
              </a:ext>
            </a:extLst>
          </p:cNvPr>
          <p:cNvSpPr txBox="1"/>
          <p:nvPr/>
        </p:nvSpPr>
        <p:spPr>
          <a:xfrm>
            <a:off x="1556951" y="4020064"/>
            <a:ext cx="309700" cy="400110"/>
          </a:xfrm>
          <a:prstGeom prst="rect">
            <a:avLst/>
          </a:prstGeom>
          <a:noFill/>
        </p:spPr>
        <p:txBody>
          <a:bodyPr wrap="none" rtlCol="0">
            <a:spAutoFit/>
          </a:bodyPr>
          <a:lstStyle/>
          <a:p>
            <a:r>
              <a:rPr lang="de-DE" sz="2000" dirty="0"/>
              <a:t>T</a:t>
            </a:r>
          </a:p>
        </p:txBody>
      </p:sp>
    </p:spTree>
    <p:extLst>
      <p:ext uri="{BB962C8B-B14F-4D97-AF65-F5344CB8AC3E}">
        <p14:creationId xmlns:p14="http://schemas.microsoft.com/office/powerpoint/2010/main" val="217206544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elle 1">
            <a:extLst>
              <a:ext uri="{FF2B5EF4-FFF2-40B4-BE49-F238E27FC236}">
                <a16:creationId xmlns:a16="http://schemas.microsoft.com/office/drawing/2014/main" id="{E0763D8A-F8C7-4A0D-93E4-CE2663F7E486}"/>
              </a:ext>
            </a:extLst>
          </p:cNvPr>
          <p:cNvGraphicFramePr>
            <a:graphicFrameLocks noGrp="1"/>
          </p:cNvGraphicFramePr>
          <p:nvPr>
            <p:extLst>
              <p:ext uri="{D42A27DB-BD31-4B8C-83A1-F6EECF244321}">
                <p14:modId xmlns:p14="http://schemas.microsoft.com/office/powerpoint/2010/main" val="782792405"/>
              </p:ext>
            </p:extLst>
          </p:nvPr>
        </p:nvGraphicFramePr>
        <p:xfrm>
          <a:off x="0" y="558439"/>
          <a:ext cx="9144000" cy="5023804"/>
        </p:xfrm>
        <a:graphic>
          <a:graphicData uri="http://schemas.openxmlformats.org/drawingml/2006/table">
            <a:tbl>
              <a:tblPr/>
              <a:tblGrid>
                <a:gridCol w="4571500">
                  <a:extLst>
                    <a:ext uri="{9D8B030D-6E8A-4147-A177-3AD203B41FA5}">
                      <a16:colId xmlns:a16="http://schemas.microsoft.com/office/drawing/2014/main" val="2149032371"/>
                    </a:ext>
                  </a:extLst>
                </a:gridCol>
                <a:gridCol w="4572500">
                  <a:extLst>
                    <a:ext uri="{9D8B030D-6E8A-4147-A177-3AD203B41FA5}">
                      <a16:colId xmlns:a16="http://schemas.microsoft.com/office/drawing/2014/main" val="3839023252"/>
                    </a:ext>
                  </a:extLst>
                </a:gridCol>
              </a:tblGrid>
              <a:tr h="613184">
                <a:tc>
                  <a:txBody>
                    <a:bodyPr/>
                    <a:lstStyle/>
                    <a:p>
                      <a:pPr algn="ctr">
                        <a:spcAft>
                          <a:spcPts val="0"/>
                        </a:spcAft>
                        <a:tabLst>
                          <a:tab pos="762000" algn="l"/>
                        </a:tabLst>
                      </a:pPr>
                      <a:r>
                        <a:rPr lang="de-DE" sz="2400">
                          <a:effectLst/>
                          <a:latin typeface="Times New Roman" panose="02020603050405020304" pitchFamily="18" charset="0"/>
                          <a:ea typeface="Times New Roman" panose="02020603050405020304" pitchFamily="18" charset="0"/>
                        </a:rPr>
                        <a:t>Landflächen</a:t>
                      </a: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tabLst>
                          <a:tab pos="762000" algn="l"/>
                        </a:tabLst>
                      </a:pPr>
                      <a:r>
                        <a:rPr lang="de-DE" sz="2400">
                          <a:effectLst/>
                          <a:latin typeface="Times New Roman" panose="02020603050405020304" pitchFamily="18" charset="0"/>
                          <a:ea typeface="Times New Roman" panose="02020603050405020304" pitchFamily="18" charset="0"/>
                        </a:rPr>
                        <a:t>Meeresflächen</a:t>
                      </a: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86971879"/>
                  </a:ext>
                </a:extLst>
              </a:tr>
              <a:tr h="3679100">
                <a:tc>
                  <a:txBody>
                    <a:bodyPr/>
                    <a:lstStyle/>
                    <a:p>
                      <a:pPr>
                        <a:spcAft>
                          <a:spcPts val="0"/>
                        </a:spcAft>
                        <a:tabLst>
                          <a:tab pos="762000" algn="l"/>
                        </a:tabLst>
                      </a:pPr>
                      <a:r>
                        <a:rPr lang="de-DE" sz="2400">
                          <a:effectLst/>
                          <a:latin typeface="Times New Roman" panose="02020603050405020304" pitchFamily="18" charset="0"/>
                          <a:ea typeface="Times New Roman" panose="02020603050405020304" pitchFamily="18" charset="0"/>
                        </a:rPr>
                        <a:t>Die Landflächen sind bei Sonneneinstrahlung in der Lage, den größten Teil der Strahlung aufzunehmen und in langwellige Strahlung umzusetzen (schnelle Erwärmung der obersten Zentimeter der Landoberfläche)</a:t>
                      </a: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tabLst>
                          <a:tab pos="762000" algn="l"/>
                        </a:tabLst>
                      </a:pPr>
                      <a:r>
                        <a:rPr lang="de-DE" sz="2400">
                          <a:effectLst/>
                          <a:latin typeface="Times New Roman" panose="02020603050405020304" pitchFamily="18" charset="0"/>
                          <a:ea typeface="Times New Roman" panose="02020603050405020304" pitchFamily="18" charset="0"/>
                        </a:rPr>
                        <a:t>Die Wasseroberfläche absorbiert die Sonnenstrahlen, kann sich aber nur langsamer erwärmen, da die Sonnenstrahlen mehrere Meter tief eindringen, wobei zusätzliche Durchmischungsvorgänge im Wasser eine schnelle Erwärmung verhindern.</a:t>
                      </a: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2390918"/>
                  </a:ext>
                </a:extLst>
              </a:tr>
              <a:tr h="510986">
                <a:tc gridSpan="2">
                  <a:txBody>
                    <a:bodyPr/>
                    <a:lstStyle/>
                    <a:p>
                      <a:pPr>
                        <a:spcAft>
                          <a:spcPts val="0"/>
                        </a:spcAft>
                        <a:tabLst>
                          <a:tab pos="762000" algn="l"/>
                        </a:tabLst>
                      </a:pPr>
                      <a:r>
                        <a:rPr lang="de-DE" sz="2400" dirty="0">
                          <a:effectLst/>
                          <a:latin typeface="Times New Roman" panose="02020603050405020304" pitchFamily="18" charset="0"/>
                          <a:ea typeface="Times New Roman" panose="02020603050405020304" pitchFamily="18" charset="0"/>
                        </a:rPr>
                        <a:t>Das Verhältnis des erwärmten Erdvolumens zum erwärmten Wasservolumen beträgt 1:1000</a:t>
                      </a:r>
                      <a:endParaRPr lang="de-DE" sz="2400" dirty="0">
                        <a:effectLst/>
                        <a:latin typeface="Times New Roman" panose="02020603050405020304" pitchFamily="18" charset="0"/>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de-DE"/>
                    </a:p>
                  </a:txBody>
                  <a:tcPr/>
                </a:tc>
                <a:extLst>
                  <a:ext uri="{0D108BD9-81ED-4DB2-BD59-A6C34878D82A}">
                    <a16:rowId xmlns:a16="http://schemas.microsoft.com/office/drawing/2014/main" val="3025726298"/>
                  </a:ext>
                </a:extLst>
              </a:tr>
            </a:tbl>
          </a:graphicData>
        </a:graphic>
      </p:graphicFrame>
    </p:spTree>
    <p:extLst>
      <p:ext uri="{BB962C8B-B14F-4D97-AF65-F5344CB8AC3E}">
        <p14:creationId xmlns:p14="http://schemas.microsoft.com/office/powerpoint/2010/main" val="9905652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DF1D5497-39D4-4F95-9EEC-4E0D3CDEFA8C}"/>
              </a:ext>
            </a:extLst>
          </p:cNvPr>
          <p:cNvSpPr/>
          <p:nvPr/>
        </p:nvSpPr>
        <p:spPr>
          <a:xfrm>
            <a:off x="0" y="10820"/>
            <a:ext cx="9144000" cy="1200329"/>
          </a:xfrm>
          <a:prstGeom prst="rect">
            <a:avLst/>
          </a:prstGeom>
        </p:spPr>
        <p:txBody>
          <a:bodyPr wrap="square">
            <a:spAutoFit/>
          </a:bodyPr>
          <a:lstStyle/>
          <a:p>
            <a:pPr>
              <a:spcAft>
                <a:spcPts val="0"/>
              </a:spcAft>
              <a:tabLst>
                <a:tab pos="762000" algn="l"/>
              </a:tabLst>
            </a:pPr>
            <a:r>
              <a:rPr lang="de-DE" sz="2400" dirty="0">
                <a:latin typeface="Times New Roman" panose="02020603050405020304" pitchFamily="18" charset="0"/>
                <a:ea typeface="Times New Roman" panose="02020603050405020304" pitchFamily="18" charset="0"/>
              </a:rPr>
              <a:t>Aufgabe:</a:t>
            </a:r>
          </a:p>
          <a:p>
            <a:pPr>
              <a:spcAft>
                <a:spcPts val="0"/>
              </a:spcAft>
              <a:tabLst>
                <a:tab pos="762000" algn="l"/>
              </a:tabLst>
            </a:pPr>
            <a:r>
              <a:rPr lang="de-DE" sz="2400" dirty="0">
                <a:latin typeface="Times New Roman" panose="02020603050405020304" pitchFamily="18" charset="0"/>
                <a:ea typeface="Times New Roman" panose="02020603050405020304" pitchFamily="18" charset="0"/>
              </a:rPr>
              <a:t>Entwickelt selbständig eine schematische Skizze über die in der Nacht ablaufenden Zirkulationsprozesse und erläutern Sie diese.</a:t>
            </a:r>
          </a:p>
        </p:txBody>
      </p:sp>
      <p:pic>
        <p:nvPicPr>
          <p:cNvPr id="3" name="Grafik 2">
            <a:extLst>
              <a:ext uri="{FF2B5EF4-FFF2-40B4-BE49-F238E27FC236}">
                <a16:creationId xmlns:a16="http://schemas.microsoft.com/office/drawing/2014/main" id="{59315C61-5123-4665-A420-BEF45C055B0E}"/>
              </a:ext>
            </a:extLst>
          </p:cNvPr>
          <p:cNvPicPr>
            <a:picLocks noChangeAspect="1"/>
          </p:cNvPicPr>
          <p:nvPr/>
        </p:nvPicPr>
        <p:blipFill>
          <a:blip r:embed="rId2"/>
          <a:stretch>
            <a:fillRect/>
          </a:stretch>
        </p:blipFill>
        <p:spPr>
          <a:xfrm>
            <a:off x="8980" y="1521230"/>
            <a:ext cx="9140988" cy="5168008"/>
          </a:xfrm>
          <a:prstGeom prst="rect">
            <a:avLst/>
          </a:prstGeom>
        </p:spPr>
      </p:pic>
    </p:spTree>
    <p:extLst>
      <p:ext uri="{BB962C8B-B14F-4D97-AF65-F5344CB8AC3E}">
        <p14:creationId xmlns:p14="http://schemas.microsoft.com/office/powerpoint/2010/main" val="675555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5EBC0D1C-B279-4B35-8C38-77BE820C9FEC}"/>
              </a:ext>
            </a:extLst>
          </p:cNvPr>
          <p:cNvPicPr>
            <a:picLocks noChangeAspect="1"/>
          </p:cNvPicPr>
          <p:nvPr/>
        </p:nvPicPr>
        <p:blipFill>
          <a:blip r:embed="rId2"/>
          <a:stretch>
            <a:fillRect/>
          </a:stretch>
        </p:blipFill>
        <p:spPr>
          <a:xfrm rot="5400000">
            <a:off x="1647243" y="-638755"/>
            <a:ext cx="5849511" cy="9144000"/>
          </a:xfrm>
          <a:prstGeom prst="rect">
            <a:avLst/>
          </a:prstGeom>
        </p:spPr>
      </p:pic>
      <p:sp>
        <p:nvSpPr>
          <p:cNvPr id="3" name="Textfeld 2">
            <a:extLst>
              <a:ext uri="{FF2B5EF4-FFF2-40B4-BE49-F238E27FC236}">
                <a16:creationId xmlns:a16="http://schemas.microsoft.com/office/drawing/2014/main" id="{B1B65B98-F97B-413C-BA62-4BFC7F38A229}"/>
              </a:ext>
            </a:extLst>
          </p:cNvPr>
          <p:cNvSpPr txBox="1"/>
          <p:nvPr/>
        </p:nvSpPr>
        <p:spPr>
          <a:xfrm>
            <a:off x="3232659" y="0"/>
            <a:ext cx="2678682" cy="461665"/>
          </a:xfrm>
          <a:prstGeom prst="rect">
            <a:avLst/>
          </a:prstGeom>
          <a:noFill/>
        </p:spPr>
        <p:txBody>
          <a:bodyPr wrap="none" rtlCol="0">
            <a:spAutoFit/>
          </a:bodyPr>
          <a:lstStyle/>
          <a:p>
            <a:r>
              <a:rPr lang="de-DE" sz="2400" dirty="0"/>
              <a:t>Der Wasserkreislauf</a:t>
            </a:r>
          </a:p>
        </p:txBody>
      </p:sp>
      <p:sp>
        <p:nvSpPr>
          <p:cNvPr id="4" name="Textfeld 3">
            <a:hlinkClick r:id="rId3"/>
            <a:extLst>
              <a:ext uri="{FF2B5EF4-FFF2-40B4-BE49-F238E27FC236}">
                <a16:creationId xmlns:a16="http://schemas.microsoft.com/office/drawing/2014/main" id="{368DF3F9-0B23-452B-B082-99D177176409}"/>
              </a:ext>
            </a:extLst>
          </p:cNvPr>
          <p:cNvSpPr txBox="1"/>
          <p:nvPr/>
        </p:nvSpPr>
        <p:spPr>
          <a:xfrm>
            <a:off x="481168" y="365745"/>
            <a:ext cx="8181663" cy="369332"/>
          </a:xfrm>
          <a:prstGeom prst="rect">
            <a:avLst/>
          </a:prstGeom>
          <a:noFill/>
        </p:spPr>
        <p:txBody>
          <a:bodyPr wrap="none" rtlCol="0">
            <a:spAutoFit/>
          </a:bodyPr>
          <a:lstStyle/>
          <a:p>
            <a:r>
              <a:rPr lang="de-DE" dirty="0"/>
              <a:t>Aufgabe: Schaut euch das nachfolgende Video an und vervollständigt das Arbeitsblatt!</a:t>
            </a:r>
          </a:p>
        </p:txBody>
      </p:sp>
      <p:sp>
        <p:nvSpPr>
          <p:cNvPr id="5" name="Textfeld 4">
            <a:extLst>
              <a:ext uri="{FF2B5EF4-FFF2-40B4-BE49-F238E27FC236}">
                <a16:creationId xmlns:a16="http://schemas.microsoft.com/office/drawing/2014/main" id="{B3A6D062-0CF7-43E2-97D6-B97F68A2684F}"/>
              </a:ext>
            </a:extLst>
          </p:cNvPr>
          <p:cNvSpPr txBox="1"/>
          <p:nvPr/>
        </p:nvSpPr>
        <p:spPr>
          <a:xfrm>
            <a:off x="1845426" y="639157"/>
            <a:ext cx="4969887" cy="369332"/>
          </a:xfrm>
          <a:prstGeom prst="rect">
            <a:avLst/>
          </a:prstGeom>
          <a:noFill/>
        </p:spPr>
        <p:txBody>
          <a:bodyPr wrap="none" rtlCol="0">
            <a:spAutoFit/>
          </a:bodyPr>
          <a:lstStyle/>
          <a:p>
            <a:r>
              <a:rPr lang="de-DE" dirty="0">
                <a:hlinkClick r:id="rId3"/>
              </a:rPr>
              <a:t>https://www.youtube.com/watch?v=WlFR9pwpJy8</a:t>
            </a:r>
            <a:endParaRPr lang="de-DE" dirty="0"/>
          </a:p>
        </p:txBody>
      </p:sp>
    </p:spTree>
    <p:extLst>
      <p:ext uri="{BB962C8B-B14F-4D97-AF65-F5344CB8AC3E}">
        <p14:creationId xmlns:p14="http://schemas.microsoft.com/office/powerpoint/2010/main" val="49889584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1F803CC6-E2F2-47C4-913C-82A746618F4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64981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A9FD3072-2DCF-4198-9ED6-3D5C8B83891A}"/>
              </a:ext>
            </a:extLst>
          </p:cNvPr>
          <p:cNvSpPr txBox="1"/>
          <p:nvPr/>
        </p:nvSpPr>
        <p:spPr>
          <a:xfrm>
            <a:off x="836842" y="97904"/>
            <a:ext cx="7470315" cy="523220"/>
          </a:xfrm>
          <a:prstGeom prst="rect">
            <a:avLst/>
          </a:prstGeom>
          <a:noFill/>
        </p:spPr>
        <p:txBody>
          <a:bodyPr wrap="none" rtlCol="0">
            <a:spAutoFit/>
          </a:bodyPr>
          <a:lstStyle/>
          <a:p>
            <a:r>
              <a:rPr lang="de-DE" sz="2800" dirty="0">
                <a:latin typeface="Times New Roman" panose="02020603050405020304" pitchFamily="18" charset="0"/>
                <a:cs typeface="Times New Roman" panose="02020603050405020304" pitchFamily="18" charset="0"/>
              </a:rPr>
              <a:t>Projekt: Klimawandel – Gruppenarbeit (4 Schüler)</a:t>
            </a:r>
          </a:p>
        </p:txBody>
      </p:sp>
      <p:sp>
        <p:nvSpPr>
          <p:cNvPr id="3" name="Textfeld 2">
            <a:extLst>
              <a:ext uri="{FF2B5EF4-FFF2-40B4-BE49-F238E27FC236}">
                <a16:creationId xmlns:a16="http://schemas.microsoft.com/office/drawing/2014/main" id="{0B799251-A3DC-43A6-8627-79877E400C94}"/>
              </a:ext>
            </a:extLst>
          </p:cNvPr>
          <p:cNvSpPr txBox="1"/>
          <p:nvPr/>
        </p:nvSpPr>
        <p:spPr>
          <a:xfrm>
            <a:off x="1760364" y="706099"/>
            <a:ext cx="6043257" cy="369332"/>
          </a:xfrm>
          <a:prstGeom prst="rect">
            <a:avLst/>
          </a:prstGeom>
          <a:noFill/>
        </p:spPr>
        <p:txBody>
          <a:bodyPr wrap="none" rtlCol="0">
            <a:spAutoFit/>
          </a:bodyPr>
          <a:lstStyle/>
          <a:p>
            <a:r>
              <a:rPr lang="de-DE" dirty="0"/>
              <a:t>Gibt es einen Klimawandel oder bilden wir uns diesen nur ein?</a:t>
            </a:r>
          </a:p>
        </p:txBody>
      </p:sp>
      <p:sp>
        <p:nvSpPr>
          <p:cNvPr id="5" name="Textfeld 4">
            <a:extLst>
              <a:ext uri="{FF2B5EF4-FFF2-40B4-BE49-F238E27FC236}">
                <a16:creationId xmlns:a16="http://schemas.microsoft.com/office/drawing/2014/main" id="{5AFFCFF8-BCE3-40DB-AE29-BDFDC4F5C5F6}"/>
              </a:ext>
            </a:extLst>
          </p:cNvPr>
          <p:cNvSpPr txBox="1"/>
          <p:nvPr/>
        </p:nvSpPr>
        <p:spPr>
          <a:xfrm>
            <a:off x="490929" y="1075431"/>
            <a:ext cx="5158913" cy="369332"/>
          </a:xfrm>
          <a:prstGeom prst="rect">
            <a:avLst/>
          </a:prstGeom>
          <a:noFill/>
        </p:spPr>
        <p:txBody>
          <a:bodyPr wrap="none" rtlCol="0">
            <a:spAutoFit/>
          </a:bodyPr>
          <a:lstStyle/>
          <a:p>
            <a:r>
              <a:rPr lang="de-DE" b="1" dirty="0"/>
              <a:t>Aufgabe: Erarbeitet dir eine Mind Map zum Thema! </a:t>
            </a:r>
          </a:p>
        </p:txBody>
      </p:sp>
      <p:sp>
        <p:nvSpPr>
          <p:cNvPr id="6" name="Rechteck 5">
            <a:extLst>
              <a:ext uri="{FF2B5EF4-FFF2-40B4-BE49-F238E27FC236}">
                <a16:creationId xmlns:a16="http://schemas.microsoft.com/office/drawing/2014/main" id="{5956EAD8-F334-4FE6-80F8-CEEE97141F9F}"/>
              </a:ext>
            </a:extLst>
          </p:cNvPr>
          <p:cNvSpPr/>
          <p:nvPr/>
        </p:nvSpPr>
        <p:spPr>
          <a:xfrm>
            <a:off x="473210" y="2082647"/>
            <a:ext cx="4572000" cy="4801314"/>
          </a:xfrm>
          <a:prstGeom prst="rect">
            <a:avLst/>
          </a:prstGeom>
        </p:spPr>
        <p:txBody>
          <a:bodyPr>
            <a:spAutoFit/>
          </a:bodyPr>
          <a:lstStyle/>
          <a:p>
            <a:pPr>
              <a:buFont typeface="+mj-lt"/>
              <a:buAutoNum type="arabicPeriod"/>
            </a:pPr>
            <a:r>
              <a:rPr lang="de-DE" b="1" dirty="0">
                <a:hlinkClick r:id="rId2"/>
              </a:rPr>
              <a:t>Schritt: Das zentrale Thema aufschreiben</a:t>
            </a:r>
            <a:r>
              <a:rPr lang="de-DE" dirty="0"/>
              <a:t> Du beginnst ein Mind Map immer, indem Du ein zentrales Thema in die Mitte eines leeren Blatt Papiers schreibst.</a:t>
            </a:r>
          </a:p>
          <a:p>
            <a:pPr>
              <a:buFont typeface="+mj-lt"/>
              <a:buAutoNum type="arabicPeriod"/>
            </a:pPr>
            <a:r>
              <a:rPr lang="de-DE" b="1" dirty="0">
                <a:hlinkClick r:id="rId3"/>
              </a:rPr>
              <a:t>Schritt: Schlüsselwörter sammeln</a:t>
            </a:r>
            <a:r>
              <a:rPr lang="de-DE" dirty="0"/>
              <a:t> Dann sammelst Du so viele Wörter, wie Dir zu diesem Thema einfallen und konstruierst damit Deine erstes Mind Map.</a:t>
            </a:r>
          </a:p>
          <a:p>
            <a:pPr>
              <a:buFont typeface="+mj-lt"/>
              <a:buAutoNum type="arabicPeriod"/>
            </a:pPr>
            <a:r>
              <a:rPr lang="de-DE" b="1" dirty="0">
                <a:hlinkClick r:id="rId4"/>
              </a:rPr>
              <a:t>Schritt: Oberbegriffe finden und die Schlüsselwörter einsortieren</a:t>
            </a:r>
            <a:r>
              <a:rPr lang="de-DE" dirty="0"/>
              <a:t> Um Ordnung in Deine Gedanken zu bringen, suche dir Überbegriffe und sortiere Deine Schlüsselwörter unter diese Überbegriffe ein.</a:t>
            </a:r>
          </a:p>
          <a:p>
            <a:pPr>
              <a:buFont typeface="+mj-lt"/>
              <a:buAutoNum type="arabicPeriod"/>
            </a:pPr>
            <a:r>
              <a:rPr lang="de-DE" b="1" dirty="0">
                <a:hlinkClick r:id="rId5"/>
              </a:rPr>
              <a:t>Schritt: Mind Maps verfeinern</a:t>
            </a:r>
            <a:r>
              <a:rPr lang="de-DE" dirty="0"/>
              <a:t> Zum Schluss feilst Du noch ein wenig an deiner Mind Map, damit Du es auch nach einiger Zeit noch verstehen kannst.</a:t>
            </a:r>
          </a:p>
        </p:txBody>
      </p:sp>
      <p:pic>
        <p:nvPicPr>
          <p:cNvPr id="7" name="Grafik 6">
            <a:extLst>
              <a:ext uri="{FF2B5EF4-FFF2-40B4-BE49-F238E27FC236}">
                <a16:creationId xmlns:a16="http://schemas.microsoft.com/office/drawing/2014/main" id="{E07488DC-DFFF-42FE-B63B-1C826AE6213C}"/>
              </a:ext>
            </a:extLst>
          </p:cNvPr>
          <p:cNvPicPr>
            <a:picLocks noChangeAspect="1"/>
          </p:cNvPicPr>
          <p:nvPr/>
        </p:nvPicPr>
        <p:blipFill>
          <a:blip r:embed="rId6"/>
          <a:stretch>
            <a:fillRect/>
          </a:stretch>
        </p:blipFill>
        <p:spPr>
          <a:xfrm>
            <a:off x="5887573" y="1422016"/>
            <a:ext cx="2591409" cy="1485799"/>
          </a:xfrm>
          <a:prstGeom prst="rect">
            <a:avLst/>
          </a:prstGeom>
        </p:spPr>
      </p:pic>
      <p:sp>
        <p:nvSpPr>
          <p:cNvPr id="8" name="Rechteck 7">
            <a:extLst>
              <a:ext uri="{FF2B5EF4-FFF2-40B4-BE49-F238E27FC236}">
                <a16:creationId xmlns:a16="http://schemas.microsoft.com/office/drawing/2014/main" id="{063C0846-2E60-4C02-947A-71A9A35D59EC}"/>
              </a:ext>
            </a:extLst>
          </p:cNvPr>
          <p:cNvSpPr/>
          <p:nvPr/>
        </p:nvSpPr>
        <p:spPr>
          <a:xfrm>
            <a:off x="5245332" y="5960631"/>
            <a:ext cx="3898668" cy="923330"/>
          </a:xfrm>
          <a:prstGeom prst="rect">
            <a:avLst/>
          </a:prstGeom>
        </p:spPr>
        <p:txBody>
          <a:bodyPr wrap="square">
            <a:spAutoFit/>
          </a:bodyPr>
          <a:lstStyle/>
          <a:p>
            <a:r>
              <a:rPr lang="de-DE" dirty="0"/>
              <a:t>Du kannst auch die sogenannten sechs W-Fragen als Hauptäste nehmen: Was? Wer? Wann? Wo? Warum? Wie?. </a:t>
            </a:r>
          </a:p>
        </p:txBody>
      </p:sp>
      <p:pic>
        <p:nvPicPr>
          <p:cNvPr id="9" name="Grafik 8">
            <a:extLst>
              <a:ext uri="{FF2B5EF4-FFF2-40B4-BE49-F238E27FC236}">
                <a16:creationId xmlns:a16="http://schemas.microsoft.com/office/drawing/2014/main" id="{102972B9-3BFB-49DA-B516-2D7C41027E45}"/>
              </a:ext>
            </a:extLst>
          </p:cNvPr>
          <p:cNvPicPr>
            <a:picLocks noChangeAspect="1"/>
          </p:cNvPicPr>
          <p:nvPr/>
        </p:nvPicPr>
        <p:blipFill>
          <a:blip r:embed="rId7"/>
          <a:stretch>
            <a:fillRect/>
          </a:stretch>
        </p:blipFill>
        <p:spPr>
          <a:xfrm>
            <a:off x="5505968" y="2907815"/>
            <a:ext cx="3205769" cy="1766758"/>
          </a:xfrm>
          <a:prstGeom prst="rect">
            <a:avLst/>
          </a:prstGeom>
        </p:spPr>
      </p:pic>
      <p:pic>
        <p:nvPicPr>
          <p:cNvPr id="10" name="Grafik 9">
            <a:extLst>
              <a:ext uri="{FF2B5EF4-FFF2-40B4-BE49-F238E27FC236}">
                <a16:creationId xmlns:a16="http://schemas.microsoft.com/office/drawing/2014/main" id="{B7A6FAE5-0B12-4681-A140-EC77EDF449F6}"/>
              </a:ext>
            </a:extLst>
          </p:cNvPr>
          <p:cNvPicPr>
            <a:picLocks noChangeAspect="1"/>
          </p:cNvPicPr>
          <p:nvPr/>
        </p:nvPicPr>
        <p:blipFill>
          <a:blip r:embed="rId8"/>
          <a:stretch>
            <a:fillRect/>
          </a:stretch>
        </p:blipFill>
        <p:spPr>
          <a:xfrm>
            <a:off x="5887573" y="4617408"/>
            <a:ext cx="2577977" cy="1404589"/>
          </a:xfrm>
          <a:prstGeom prst="rect">
            <a:avLst/>
          </a:prstGeom>
        </p:spPr>
      </p:pic>
      <p:sp>
        <p:nvSpPr>
          <p:cNvPr id="11" name="Textfeld 10">
            <a:extLst>
              <a:ext uri="{FF2B5EF4-FFF2-40B4-BE49-F238E27FC236}">
                <a16:creationId xmlns:a16="http://schemas.microsoft.com/office/drawing/2014/main" id="{251137BA-A563-4823-8E2B-86B79F389963}"/>
              </a:ext>
            </a:extLst>
          </p:cNvPr>
          <p:cNvSpPr txBox="1"/>
          <p:nvPr/>
        </p:nvSpPr>
        <p:spPr>
          <a:xfrm>
            <a:off x="574059" y="1413703"/>
            <a:ext cx="4868256" cy="369332"/>
          </a:xfrm>
          <a:prstGeom prst="rect">
            <a:avLst/>
          </a:prstGeom>
          <a:noFill/>
        </p:spPr>
        <p:txBody>
          <a:bodyPr wrap="none" rtlCol="0">
            <a:spAutoFit/>
          </a:bodyPr>
          <a:lstStyle/>
          <a:p>
            <a:r>
              <a:rPr lang="de-DE" dirty="0"/>
              <a:t>Was ist eine Mind Map und wie erstelle ich diese?</a:t>
            </a:r>
          </a:p>
        </p:txBody>
      </p:sp>
      <p:sp>
        <p:nvSpPr>
          <p:cNvPr id="12" name="Textfeld 11">
            <a:extLst>
              <a:ext uri="{FF2B5EF4-FFF2-40B4-BE49-F238E27FC236}">
                <a16:creationId xmlns:a16="http://schemas.microsoft.com/office/drawing/2014/main" id="{FCBE5F77-8401-4F3D-B862-086A4835ED5D}"/>
              </a:ext>
            </a:extLst>
          </p:cNvPr>
          <p:cNvSpPr txBox="1"/>
          <p:nvPr/>
        </p:nvSpPr>
        <p:spPr>
          <a:xfrm>
            <a:off x="480502" y="1728643"/>
            <a:ext cx="4607864" cy="369332"/>
          </a:xfrm>
          <a:prstGeom prst="rect">
            <a:avLst/>
          </a:prstGeom>
          <a:noFill/>
        </p:spPr>
        <p:txBody>
          <a:bodyPr wrap="none" rtlCol="0">
            <a:spAutoFit/>
          </a:bodyPr>
          <a:lstStyle/>
          <a:p>
            <a:r>
              <a:rPr lang="de-DE" b="1" dirty="0">
                <a:solidFill>
                  <a:srgbClr val="0070C0"/>
                </a:solidFill>
              </a:rPr>
              <a:t>Mind Map</a:t>
            </a:r>
            <a:r>
              <a:rPr lang="de-DE" dirty="0"/>
              <a:t>: bildhafte Darstellung der Gedanken</a:t>
            </a:r>
          </a:p>
        </p:txBody>
      </p:sp>
    </p:spTree>
    <p:extLst>
      <p:ext uri="{BB962C8B-B14F-4D97-AF65-F5344CB8AC3E}">
        <p14:creationId xmlns:p14="http://schemas.microsoft.com/office/powerpoint/2010/main" val="4227637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heel(1)">
                                      <p:cBhvr>
                                        <p:cTn id="7" dur="20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heel(1)">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heel(1)">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heel(1)">
                                      <p:cBhvr>
                                        <p:cTn id="22" dur="20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par>
                                <p:cTn id="28" presetID="21" presetClass="entr" presetSubtype="1"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wheel(1)">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llipse 2">
            <a:extLst>
              <a:ext uri="{FF2B5EF4-FFF2-40B4-BE49-F238E27FC236}">
                <a16:creationId xmlns:a16="http://schemas.microsoft.com/office/drawing/2014/main" id="{F384E90F-8AB6-42AE-9090-1485632FF895}"/>
              </a:ext>
            </a:extLst>
          </p:cNvPr>
          <p:cNvSpPr/>
          <p:nvPr/>
        </p:nvSpPr>
        <p:spPr>
          <a:xfrm>
            <a:off x="3379123" y="2697480"/>
            <a:ext cx="2385753"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dirty="0" err="1"/>
              <a:t>KLimawandel</a:t>
            </a:r>
            <a:endParaRPr lang="de-DE" sz="2000" dirty="0"/>
          </a:p>
        </p:txBody>
      </p:sp>
      <p:sp>
        <p:nvSpPr>
          <p:cNvPr id="18" name="Gleichschenkliges Dreieck 17">
            <a:extLst>
              <a:ext uri="{FF2B5EF4-FFF2-40B4-BE49-F238E27FC236}">
                <a16:creationId xmlns:a16="http://schemas.microsoft.com/office/drawing/2014/main" id="{36B964CA-872A-40BD-9AC1-8CEDC609578B}"/>
              </a:ext>
            </a:extLst>
          </p:cNvPr>
          <p:cNvSpPr/>
          <p:nvPr/>
        </p:nvSpPr>
        <p:spPr>
          <a:xfrm rot="19461532">
            <a:off x="3389605" y="1647826"/>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Gleichschenkliges Dreieck 21">
            <a:extLst>
              <a:ext uri="{FF2B5EF4-FFF2-40B4-BE49-F238E27FC236}">
                <a16:creationId xmlns:a16="http://schemas.microsoft.com/office/drawing/2014/main" id="{5316E4C2-8C95-4CB3-8357-D7CCB3CEED68}"/>
              </a:ext>
            </a:extLst>
          </p:cNvPr>
          <p:cNvSpPr/>
          <p:nvPr/>
        </p:nvSpPr>
        <p:spPr>
          <a:xfrm rot="16484541">
            <a:off x="2699965" y="2707806"/>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3" name="Gleichschenkliges Dreieck 22">
            <a:extLst>
              <a:ext uri="{FF2B5EF4-FFF2-40B4-BE49-F238E27FC236}">
                <a16:creationId xmlns:a16="http://schemas.microsoft.com/office/drawing/2014/main" id="{C4363A3A-23A9-40CA-B550-E9E817254662}"/>
              </a:ext>
            </a:extLst>
          </p:cNvPr>
          <p:cNvSpPr/>
          <p:nvPr/>
        </p:nvSpPr>
        <p:spPr>
          <a:xfrm rot="21010083">
            <a:off x="4040573" y="1886911"/>
            <a:ext cx="138522" cy="874766"/>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Gleichschenkliges Dreieck 23">
            <a:extLst>
              <a:ext uri="{FF2B5EF4-FFF2-40B4-BE49-F238E27FC236}">
                <a16:creationId xmlns:a16="http://schemas.microsoft.com/office/drawing/2014/main" id="{018C3C59-E933-44C0-8A6F-8C67B28AC0FF}"/>
              </a:ext>
            </a:extLst>
          </p:cNvPr>
          <p:cNvSpPr/>
          <p:nvPr/>
        </p:nvSpPr>
        <p:spPr>
          <a:xfrm rot="495718">
            <a:off x="4732410" y="1388126"/>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5" name="Gleichschenkliges Dreieck 24">
            <a:extLst>
              <a:ext uri="{FF2B5EF4-FFF2-40B4-BE49-F238E27FC236}">
                <a16:creationId xmlns:a16="http://schemas.microsoft.com/office/drawing/2014/main" id="{9B87451E-4568-4F34-B554-769ED49A0A27}"/>
              </a:ext>
            </a:extLst>
          </p:cNvPr>
          <p:cNvSpPr/>
          <p:nvPr/>
        </p:nvSpPr>
        <p:spPr>
          <a:xfrm rot="1027431">
            <a:off x="5318372" y="1778084"/>
            <a:ext cx="159270" cy="1076407"/>
          </a:xfrm>
          <a:prstGeom prst="triangle">
            <a:avLst>
              <a:gd name="adj" fmla="val 84056"/>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Gleichschenkliges Dreieck 25">
            <a:extLst>
              <a:ext uri="{FF2B5EF4-FFF2-40B4-BE49-F238E27FC236}">
                <a16:creationId xmlns:a16="http://schemas.microsoft.com/office/drawing/2014/main" id="{93FF9389-BAA1-47F1-9231-DE15C1FB4B10}"/>
              </a:ext>
            </a:extLst>
          </p:cNvPr>
          <p:cNvSpPr/>
          <p:nvPr/>
        </p:nvSpPr>
        <p:spPr>
          <a:xfrm rot="17876308">
            <a:off x="2873015" y="2079375"/>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7" name="Gleichschenkliges Dreieck 26">
            <a:extLst>
              <a:ext uri="{FF2B5EF4-FFF2-40B4-BE49-F238E27FC236}">
                <a16:creationId xmlns:a16="http://schemas.microsoft.com/office/drawing/2014/main" id="{6D205BB6-BDBB-4D47-8129-17C899E754A3}"/>
              </a:ext>
            </a:extLst>
          </p:cNvPr>
          <p:cNvSpPr/>
          <p:nvPr/>
        </p:nvSpPr>
        <p:spPr>
          <a:xfrm rot="12142518">
            <a:off x="4061577" y="4054767"/>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8" name="Gleichschenkliges Dreieck 27">
            <a:extLst>
              <a:ext uri="{FF2B5EF4-FFF2-40B4-BE49-F238E27FC236}">
                <a16:creationId xmlns:a16="http://schemas.microsoft.com/office/drawing/2014/main" id="{F62A8FA3-49C3-4920-9457-1406A5E07F1A}"/>
              </a:ext>
            </a:extLst>
          </p:cNvPr>
          <p:cNvSpPr/>
          <p:nvPr/>
        </p:nvSpPr>
        <p:spPr>
          <a:xfrm rot="3002092">
            <a:off x="5646236" y="2302626"/>
            <a:ext cx="45719" cy="732044"/>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9" name="Gleichschenkliges Dreieck 28">
            <a:extLst>
              <a:ext uri="{FF2B5EF4-FFF2-40B4-BE49-F238E27FC236}">
                <a16:creationId xmlns:a16="http://schemas.microsoft.com/office/drawing/2014/main" id="{BA1B8FB7-5880-4868-9F75-48B3F280C36D}"/>
              </a:ext>
            </a:extLst>
          </p:cNvPr>
          <p:cNvSpPr/>
          <p:nvPr/>
        </p:nvSpPr>
        <p:spPr>
          <a:xfrm rot="10502434">
            <a:off x="4844769" y="4086540"/>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Gleichschenkliges Dreieck 29">
            <a:extLst>
              <a:ext uri="{FF2B5EF4-FFF2-40B4-BE49-F238E27FC236}">
                <a16:creationId xmlns:a16="http://schemas.microsoft.com/office/drawing/2014/main" id="{684D9705-7018-41B3-B6ED-A4CC7CEFF973}"/>
              </a:ext>
            </a:extLst>
          </p:cNvPr>
          <p:cNvSpPr/>
          <p:nvPr/>
        </p:nvSpPr>
        <p:spPr>
          <a:xfrm rot="8717595">
            <a:off x="5593041" y="3783302"/>
            <a:ext cx="256008" cy="960143"/>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1" name="Gleichschenkliges Dreieck 30">
            <a:extLst>
              <a:ext uri="{FF2B5EF4-FFF2-40B4-BE49-F238E27FC236}">
                <a16:creationId xmlns:a16="http://schemas.microsoft.com/office/drawing/2014/main" id="{CBDA40C8-0415-4346-B819-89D69C84E8C6}"/>
              </a:ext>
            </a:extLst>
          </p:cNvPr>
          <p:cNvSpPr/>
          <p:nvPr/>
        </p:nvSpPr>
        <p:spPr>
          <a:xfrm rot="6412972">
            <a:off x="6252266" y="3041326"/>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2" name="Gleichschenkliges Dreieck 31">
            <a:extLst>
              <a:ext uri="{FF2B5EF4-FFF2-40B4-BE49-F238E27FC236}">
                <a16:creationId xmlns:a16="http://schemas.microsoft.com/office/drawing/2014/main" id="{DA9F9492-B2CC-417E-B0EB-734D8D58015A}"/>
              </a:ext>
            </a:extLst>
          </p:cNvPr>
          <p:cNvSpPr/>
          <p:nvPr/>
        </p:nvSpPr>
        <p:spPr>
          <a:xfrm rot="4168809">
            <a:off x="6164550" y="2210863"/>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3" name="Gleichschenkliges Dreieck 32">
            <a:extLst>
              <a:ext uri="{FF2B5EF4-FFF2-40B4-BE49-F238E27FC236}">
                <a16:creationId xmlns:a16="http://schemas.microsoft.com/office/drawing/2014/main" id="{84EF1204-FA25-4F3C-BD69-7DEE9A51766C}"/>
              </a:ext>
            </a:extLst>
          </p:cNvPr>
          <p:cNvSpPr/>
          <p:nvPr/>
        </p:nvSpPr>
        <p:spPr>
          <a:xfrm rot="14631346">
            <a:off x="2811733" y="3374051"/>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4" name="Gleichschenkliges Dreieck 33">
            <a:extLst>
              <a:ext uri="{FF2B5EF4-FFF2-40B4-BE49-F238E27FC236}">
                <a16:creationId xmlns:a16="http://schemas.microsoft.com/office/drawing/2014/main" id="{71967C33-3C37-4C78-9274-6E90105F79E1}"/>
              </a:ext>
            </a:extLst>
          </p:cNvPr>
          <p:cNvSpPr/>
          <p:nvPr/>
        </p:nvSpPr>
        <p:spPr>
          <a:xfrm rot="12703920">
            <a:off x="3389605" y="3907809"/>
            <a:ext cx="206778" cy="1371528"/>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5" name="Rechteck 34">
            <a:extLst>
              <a:ext uri="{FF2B5EF4-FFF2-40B4-BE49-F238E27FC236}">
                <a16:creationId xmlns:a16="http://schemas.microsoft.com/office/drawing/2014/main" id="{4D7F9DA0-BB2F-4907-8B41-B95DAD42F451}"/>
              </a:ext>
            </a:extLst>
          </p:cNvPr>
          <p:cNvSpPr/>
          <p:nvPr/>
        </p:nvSpPr>
        <p:spPr>
          <a:xfrm>
            <a:off x="3092214" y="102749"/>
            <a:ext cx="3319370" cy="461665"/>
          </a:xfrm>
          <a:prstGeom prst="rect">
            <a:avLst/>
          </a:prstGeom>
        </p:spPr>
        <p:txBody>
          <a:bodyPr wrap="none">
            <a:spAutoFit/>
          </a:bodyPr>
          <a:lstStyle/>
          <a:p>
            <a:r>
              <a:rPr lang="de-DE" sz="2400" dirty="0"/>
              <a:t>Mind Map - Klimawandel</a:t>
            </a:r>
          </a:p>
        </p:txBody>
      </p:sp>
      <p:sp>
        <p:nvSpPr>
          <p:cNvPr id="36" name="Textfeld 35">
            <a:extLst>
              <a:ext uri="{FF2B5EF4-FFF2-40B4-BE49-F238E27FC236}">
                <a16:creationId xmlns:a16="http://schemas.microsoft.com/office/drawing/2014/main" id="{D2D68BB1-CA25-4344-98E6-516B038F3533}"/>
              </a:ext>
            </a:extLst>
          </p:cNvPr>
          <p:cNvSpPr txBox="1"/>
          <p:nvPr/>
        </p:nvSpPr>
        <p:spPr>
          <a:xfrm>
            <a:off x="2624053" y="1423796"/>
            <a:ext cx="914400" cy="369332"/>
          </a:xfrm>
          <a:prstGeom prst="rect">
            <a:avLst/>
          </a:prstGeom>
          <a:noFill/>
        </p:spPr>
        <p:txBody>
          <a:bodyPr wrap="square" rtlCol="0">
            <a:spAutoFit/>
          </a:bodyPr>
          <a:lstStyle/>
          <a:p>
            <a:r>
              <a:rPr lang="de-DE" dirty="0"/>
              <a:t>Wetter</a:t>
            </a:r>
          </a:p>
        </p:txBody>
      </p:sp>
      <p:sp>
        <p:nvSpPr>
          <p:cNvPr id="37" name="Textfeld 36">
            <a:extLst>
              <a:ext uri="{FF2B5EF4-FFF2-40B4-BE49-F238E27FC236}">
                <a16:creationId xmlns:a16="http://schemas.microsoft.com/office/drawing/2014/main" id="{6F8FD6BA-B05A-49BF-BB7F-25072218D078}"/>
              </a:ext>
            </a:extLst>
          </p:cNvPr>
          <p:cNvSpPr txBox="1"/>
          <p:nvPr/>
        </p:nvSpPr>
        <p:spPr>
          <a:xfrm>
            <a:off x="4429136" y="1004150"/>
            <a:ext cx="1331583" cy="369332"/>
          </a:xfrm>
          <a:prstGeom prst="rect">
            <a:avLst/>
          </a:prstGeom>
          <a:noFill/>
        </p:spPr>
        <p:txBody>
          <a:bodyPr wrap="none" rtlCol="0">
            <a:spAutoFit/>
          </a:bodyPr>
          <a:lstStyle/>
          <a:p>
            <a:r>
              <a:rPr lang="de-DE" dirty="0"/>
              <a:t>Atmosphäre</a:t>
            </a:r>
          </a:p>
        </p:txBody>
      </p:sp>
      <p:sp>
        <p:nvSpPr>
          <p:cNvPr id="38" name="Textfeld 37">
            <a:extLst>
              <a:ext uri="{FF2B5EF4-FFF2-40B4-BE49-F238E27FC236}">
                <a16:creationId xmlns:a16="http://schemas.microsoft.com/office/drawing/2014/main" id="{22229771-E3B9-4E97-98DC-98013B84DD91}"/>
              </a:ext>
            </a:extLst>
          </p:cNvPr>
          <p:cNvSpPr txBox="1"/>
          <p:nvPr/>
        </p:nvSpPr>
        <p:spPr>
          <a:xfrm>
            <a:off x="5337057" y="1471443"/>
            <a:ext cx="1257652" cy="369332"/>
          </a:xfrm>
          <a:prstGeom prst="rect">
            <a:avLst/>
          </a:prstGeom>
          <a:noFill/>
        </p:spPr>
        <p:txBody>
          <a:bodyPr wrap="none" rtlCol="0">
            <a:spAutoFit/>
          </a:bodyPr>
          <a:lstStyle/>
          <a:p>
            <a:r>
              <a:rPr lang="de-DE" dirty="0"/>
              <a:t>Tiersterben</a:t>
            </a:r>
          </a:p>
        </p:txBody>
      </p:sp>
      <p:sp>
        <p:nvSpPr>
          <p:cNvPr id="39" name="Textfeld 38">
            <a:extLst>
              <a:ext uri="{FF2B5EF4-FFF2-40B4-BE49-F238E27FC236}">
                <a16:creationId xmlns:a16="http://schemas.microsoft.com/office/drawing/2014/main" id="{F7293B16-999B-4F18-8E44-FC060315967C}"/>
              </a:ext>
            </a:extLst>
          </p:cNvPr>
          <p:cNvSpPr txBox="1"/>
          <p:nvPr/>
        </p:nvSpPr>
        <p:spPr>
          <a:xfrm>
            <a:off x="3388830" y="1594070"/>
            <a:ext cx="1406988" cy="369332"/>
          </a:xfrm>
          <a:prstGeom prst="rect">
            <a:avLst/>
          </a:prstGeom>
          <a:noFill/>
        </p:spPr>
        <p:txBody>
          <a:bodyPr wrap="none" rtlCol="0">
            <a:spAutoFit/>
          </a:bodyPr>
          <a:lstStyle/>
          <a:p>
            <a:r>
              <a:rPr lang="de-DE" dirty="0"/>
              <a:t>Keine Winter</a:t>
            </a:r>
          </a:p>
        </p:txBody>
      </p:sp>
      <p:sp>
        <p:nvSpPr>
          <p:cNvPr id="40" name="Textfeld 39">
            <a:extLst>
              <a:ext uri="{FF2B5EF4-FFF2-40B4-BE49-F238E27FC236}">
                <a16:creationId xmlns:a16="http://schemas.microsoft.com/office/drawing/2014/main" id="{32B00A75-12E7-49EA-AD1C-3B42045ADA1A}"/>
              </a:ext>
            </a:extLst>
          </p:cNvPr>
          <p:cNvSpPr txBox="1"/>
          <p:nvPr/>
        </p:nvSpPr>
        <p:spPr>
          <a:xfrm>
            <a:off x="5843026" y="2084461"/>
            <a:ext cx="843693" cy="369332"/>
          </a:xfrm>
          <a:prstGeom prst="rect">
            <a:avLst/>
          </a:prstGeom>
          <a:noFill/>
        </p:spPr>
        <p:txBody>
          <a:bodyPr wrap="none" rtlCol="0">
            <a:spAutoFit/>
          </a:bodyPr>
          <a:lstStyle/>
          <a:p>
            <a:r>
              <a:rPr lang="de-DE" dirty="0"/>
              <a:t>Dürren</a:t>
            </a:r>
          </a:p>
        </p:txBody>
      </p:sp>
      <p:sp>
        <p:nvSpPr>
          <p:cNvPr id="41" name="Textfeld 40">
            <a:extLst>
              <a:ext uri="{FF2B5EF4-FFF2-40B4-BE49-F238E27FC236}">
                <a16:creationId xmlns:a16="http://schemas.microsoft.com/office/drawing/2014/main" id="{34392599-9617-4AC2-B4F1-6944E1181CC5}"/>
              </a:ext>
            </a:extLst>
          </p:cNvPr>
          <p:cNvSpPr txBox="1"/>
          <p:nvPr/>
        </p:nvSpPr>
        <p:spPr>
          <a:xfrm>
            <a:off x="6819398" y="2416023"/>
            <a:ext cx="1559722" cy="369332"/>
          </a:xfrm>
          <a:prstGeom prst="rect">
            <a:avLst/>
          </a:prstGeom>
          <a:noFill/>
        </p:spPr>
        <p:txBody>
          <a:bodyPr wrap="none" rtlCol="0">
            <a:spAutoFit/>
          </a:bodyPr>
          <a:lstStyle/>
          <a:p>
            <a:r>
              <a:rPr lang="de-DE" dirty="0"/>
              <a:t>Überflutungen</a:t>
            </a:r>
          </a:p>
        </p:txBody>
      </p:sp>
      <p:sp>
        <p:nvSpPr>
          <p:cNvPr id="42" name="Textfeld 41">
            <a:extLst>
              <a:ext uri="{FF2B5EF4-FFF2-40B4-BE49-F238E27FC236}">
                <a16:creationId xmlns:a16="http://schemas.microsoft.com/office/drawing/2014/main" id="{48965581-3771-4CFD-B9F2-F6911BACA38B}"/>
              </a:ext>
            </a:extLst>
          </p:cNvPr>
          <p:cNvSpPr txBox="1"/>
          <p:nvPr/>
        </p:nvSpPr>
        <p:spPr>
          <a:xfrm>
            <a:off x="6997972" y="3649355"/>
            <a:ext cx="860044" cy="369332"/>
          </a:xfrm>
          <a:prstGeom prst="rect">
            <a:avLst/>
          </a:prstGeom>
          <a:noFill/>
        </p:spPr>
        <p:txBody>
          <a:bodyPr wrap="none" rtlCol="0">
            <a:spAutoFit/>
          </a:bodyPr>
          <a:lstStyle/>
          <a:p>
            <a:r>
              <a:rPr lang="de-DE" dirty="0"/>
              <a:t>Abgase</a:t>
            </a:r>
          </a:p>
        </p:txBody>
      </p:sp>
      <p:sp>
        <p:nvSpPr>
          <p:cNvPr id="2" name="Textfeld 1">
            <a:extLst>
              <a:ext uri="{FF2B5EF4-FFF2-40B4-BE49-F238E27FC236}">
                <a16:creationId xmlns:a16="http://schemas.microsoft.com/office/drawing/2014/main" id="{5A02A449-130C-470D-BADF-7195E63D2E19}"/>
              </a:ext>
            </a:extLst>
          </p:cNvPr>
          <p:cNvSpPr txBox="1"/>
          <p:nvPr/>
        </p:nvSpPr>
        <p:spPr>
          <a:xfrm>
            <a:off x="223609" y="624773"/>
            <a:ext cx="2935099" cy="400110"/>
          </a:xfrm>
          <a:prstGeom prst="rect">
            <a:avLst/>
          </a:prstGeom>
          <a:noFill/>
        </p:spPr>
        <p:txBody>
          <a:bodyPr wrap="none" rtlCol="0">
            <a:spAutoFit/>
          </a:bodyPr>
          <a:lstStyle/>
          <a:p>
            <a:r>
              <a:rPr lang="de-DE" sz="2000" dirty="0"/>
              <a:t>Schlüsselwörter sammeln!</a:t>
            </a:r>
          </a:p>
        </p:txBody>
      </p:sp>
    </p:spTree>
    <p:extLst>
      <p:ext uri="{BB962C8B-B14F-4D97-AF65-F5344CB8AC3E}">
        <p14:creationId xmlns:p14="http://schemas.microsoft.com/office/powerpoint/2010/main" val="6077495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uppieren 15">
            <a:extLst>
              <a:ext uri="{FF2B5EF4-FFF2-40B4-BE49-F238E27FC236}">
                <a16:creationId xmlns:a16="http://schemas.microsoft.com/office/drawing/2014/main" id="{38478B34-FEF9-40C8-ACF5-2A414685FF78}"/>
              </a:ext>
            </a:extLst>
          </p:cNvPr>
          <p:cNvGrpSpPr/>
          <p:nvPr/>
        </p:nvGrpSpPr>
        <p:grpSpPr>
          <a:xfrm>
            <a:off x="1562792" y="791986"/>
            <a:ext cx="5632333" cy="5274027"/>
            <a:chOff x="1546167" y="809005"/>
            <a:chExt cx="5632333" cy="5274027"/>
          </a:xfrm>
        </p:grpSpPr>
        <p:sp>
          <p:nvSpPr>
            <p:cNvPr id="3" name="Ellipse 2">
              <a:extLst>
                <a:ext uri="{FF2B5EF4-FFF2-40B4-BE49-F238E27FC236}">
                  <a16:creationId xmlns:a16="http://schemas.microsoft.com/office/drawing/2014/main" id="{C991FA8A-548C-4A60-9340-367FC29578BE}"/>
                </a:ext>
              </a:extLst>
            </p:cNvPr>
            <p:cNvSpPr/>
            <p:nvPr/>
          </p:nvSpPr>
          <p:spPr>
            <a:xfrm>
              <a:off x="3379123" y="2697480"/>
              <a:ext cx="2385753"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000" dirty="0" err="1"/>
                <a:t>KLimawandel</a:t>
              </a:r>
              <a:endParaRPr lang="de-DE" sz="2000" dirty="0"/>
            </a:p>
          </p:txBody>
        </p:sp>
        <p:grpSp>
          <p:nvGrpSpPr>
            <p:cNvPr id="14" name="Gruppieren 13">
              <a:extLst>
                <a:ext uri="{FF2B5EF4-FFF2-40B4-BE49-F238E27FC236}">
                  <a16:creationId xmlns:a16="http://schemas.microsoft.com/office/drawing/2014/main" id="{18A60A69-A2E8-4EBE-BA3E-20FEF09C0B88}"/>
                </a:ext>
              </a:extLst>
            </p:cNvPr>
            <p:cNvGrpSpPr/>
            <p:nvPr/>
          </p:nvGrpSpPr>
          <p:grpSpPr>
            <a:xfrm>
              <a:off x="1546167" y="809005"/>
              <a:ext cx="5632333" cy="5274027"/>
              <a:chOff x="1546167" y="809005"/>
              <a:chExt cx="5632333" cy="5274027"/>
            </a:xfrm>
          </p:grpSpPr>
          <p:sp>
            <p:nvSpPr>
              <p:cNvPr id="4" name="Bogen 3">
                <a:extLst>
                  <a:ext uri="{FF2B5EF4-FFF2-40B4-BE49-F238E27FC236}">
                    <a16:creationId xmlns:a16="http://schemas.microsoft.com/office/drawing/2014/main" id="{FF4F60D1-3BF8-411C-A81A-55990E98B23C}"/>
                  </a:ext>
                </a:extLst>
              </p:cNvPr>
              <p:cNvSpPr/>
              <p:nvPr/>
            </p:nvSpPr>
            <p:spPr>
              <a:xfrm>
                <a:off x="1546167" y="2697480"/>
                <a:ext cx="2236124" cy="1155469"/>
              </a:xfrm>
              <a:prstGeom prst="arc">
                <a:avLst>
                  <a:gd name="adj1" fmla="val 13895647"/>
                  <a:gd name="adj2" fmla="val 20624381"/>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6" name="Bogen 5">
                <a:extLst>
                  <a:ext uri="{FF2B5EF4-FFF2-40B4-BE49-F238E27FC236}">
                    <a16:creationId xmlns:a16="http://schemas.microsoft.com/office/drawing/2014/main" id="{BD766819-BDE0-46CB-B6B5-62EAD2BA565A}"/>
                  </a:ext>
                </a:extLst>
              </p:cNvPr>
              <p:cNvSpPr/>
              <p:nvPr/>
            </p:nvSpPr>
            <p:spPr>
              <a:xfrm rot="6430297">
                <a:off x="4646814" y="1817709"/>
                <a:ext cx="2236124" cy="1155469"/>
              </a:xfrm>
              <a:prstGeom prst="arc">
                <a:avLst>
                  <a:gd name="adj1" fmla="val 13895647"/>
                  <a:gd name="adj2" fmla="val 20624381"/>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8" name="Bogen 7">
                <a:extLst>
                  <a:ext uri="{FF2B5EF4-FFF2-40B4-BE49-F238E27FC236}">
                    <a16:creationId xmlns:a16="http://schemas.microsoft.com/office/drawing/2014/main" id="{8A2D7B84-E450-41B2-ABA9-E6FA57AAC9AC}"/>
                  </a:ext>
                </a:extLst>
              </p:cNvPr>
              <p:cNvSpPr/>
              <p:nvPr/>
            </p:nvSpPr>
            <p:spPr>
              <a:xfrm rot="4860698">
                <a:off x="3043688" y="1349332"/>
                <a:ext cx="2236124" cy="1155469"/>
              </a:xfrm>
              <a:prstGeom prst="arc">
                <a:avLst>
                  <a:gd name="adj1" fmla="val 13895647"/>
                  <a:gd name="adj2" fmla="val 20624381"/>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10" name="Bogen 9">
                <a:extLst>
                  <a:ext uri="{FF2B5EF4-FFF2-40B4-BE49-F238E27FC236}">
                    <a16:creationId xmlns:a16="http://schemas.microsoft.com/office/drawing/2014/main" id="{5BFBF9A9-7F0F-4816-8D42-817EC214190C}"/>
                  </a:ext>
                </a:extLst>
              </p:cNvPr>
              <p:cNvSpPr/>
              <p:nvPr/>
            </p:nvSpPr>
            <p:spPr>
              <a:xfrm rot="16687747">
                <a:off x="3028396" y="4387235"/>
                <a:ext cx="2236124" cy="1155469"/>
              </a:xfrm>
              <a:prstGeom prst="arc">
                <a:avLst>
                  <a:gd name="adj1" fmla="val 13895647"/>
                  <a:gd name="adj2" fmla="val 20624381"/>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12" name="Bogen 11">
                <a:extLst>
                  <a:ext uri="{FF2B5EF4-FFF2-40B4-BE49-F238E27FC236}">
                    <a16:creationId xmlns:a16="http://schemas.microsoft.com/office/drawing/2014/main" id="{58B60308-C889-4710-A52D-078C1E1C61B6}"/>
                  </a:ext>
                </a:extLst>
              </p:cNvPr>
              <p:cNvSpPr/>
              <p:nvPr/>
            </p:nvSpPr>
            <p:spPr>
              <a:xfrm rot="12444072">
                <a:off x="4942376" y="3532855"/>
                <a:ext cx="2236124" cy="1322198"/>
              </a:xfrm>
              <a:prstGeom prst="arc">
                <a:avLst>
                  <a:gd name="adj1" fmla="val 13895647"/>
                  <a:gd name="adj2" fmla="val 20624381"/>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grpSp>
      </p:grpSp>
      <p:grpSp>
        <p:nvGrpSpPr>
          <p:cNvPr id="15" name="Gruppieren 14">
            <a:extLst>
              <a:ext uri="{FF2B5EF4-FFF2-40B4-BE49-F238E27FC236}">
                <a16:creationId xmlns:a16="http://schemas.microsoft.com/office/drawing/2014/main" id="{BDD4EC54-8054-4E41-A448-1B8316872527}"/>
              </a:ext>
            </a:extLst>
          </p:cNvPr>
          <p:cNvGrpSpPr/>
          <p:nvPr/>
        </p:nvGrpSpPr>
        <p:grpSpPr>
          <a:xfrm>
            <a:off x="2402377" y="1403551"/>
            <a:ext cx="3842729" cy="3849548"/>
            <a:chOff x="2402377" y="1403551"/>
            <a:chExt cx="3842729" cy="3849548"/>
          </a:xfrm>
        </p:grpSpPr>
        <p:sp>
          <p:nvSpPr>
            <p:cNvPr id="5" name="Textfeld 4">
              <a:extLst>
                <a:ext uri="{FF2B5EF4-FFF2-40B4-BE49-F238E27FC236}">
                  <a16:creationId xmlns:a16="http://schemas.microsoft.com/office/drawing/2014/main" id="{44B27EDF-2915-4F6E-8D27-E5DC16FCF22D}"/>
                </a:ext>
              </a:extLst>
            </p:cNvPr>
            <p:cNvSpPr txBox="1"/>
            <p:nvPr/>
          </p:nvSpPr>
          <p:spPr>
            <a:xfrm rot="581747">
              <a:off x="2402377" y="2788512"/>
              <a:ext cx="1112356" cy="369332"/>
            </a:xfrm>
            <a:prstGeom prst="rect">
              <a:avLst/>
            </a:prstGeom>
            <a:noFill/>
          </p:spPr>
          <p:txBody>
            <a:bodyPr wrap="none" rtlCol="0">
              <a:spAutoFit/>
            </a:bodyPr>
            <a:lstStyle/>
            <a:p>
              <a:r>
                <a:rPr lang="de-DE" dirty="0"/>
                <a:t>Definition</a:t>
              </a:r>
            </a:p>
          </p:txBody>
        </p:sp>
        <p:sp>
          <p:nvSpPr>
            <p:cNvPr id="7" name="Textfeld 6">
              <a:extLst>
                <a:ext uri="{FF2B5EF4-FFF2-40B4-BE49-F238E27FC236}">
                  <a16:creationId xmlns:a16="http://schemas.microsoft.com/office/drawing/2014/main" id="{86C38E0F-0F78-4CC3-99FD-754BE722981E}"/>
                </a:ext>
              </a:extLst>
            </p:cNvPr>
            <p:cNvSpPr txBox="1"/>
            <p:nvPr/>
          </p:nvSpPr>
          <p:spPr>
            <a:xfrm rot="17509962">
              <a:off x="5657252" y="2512815"/>
              <a:ext cx="806375" cy="369332"/>
            </a:xfrm>
            <a:prstGeom prst="rect">
              <a:avLst/>
            </a:prstGeom>
            <a:noFill/>
          </p:spPr>
          <p:txBody>
            <a:bodyPr wrap="none" rtlCol="0">
              <a:spAutoFit/>
            </a:bodyPr>
            <a:lstStyle/>
            <a:p>
              <a:r>
                <a:rPr lang="de-DE" dirty="0"/>
                <a:t>Folgen</a:t>
              </a:r>
            </a:p>
          </p:txBody>
        </p:sp>
        <p:sp>
          <p:nvSpPr>
            <p:cNvPr id="9" name="Textfeld 8">
              <a:extLst>
                <a:ext uri="{FF2B5EF4-FFF2-40B4-BE49-F238E27FC236}">
                  <a16:creationId xmlns:a16="http://schemas.microsoft.com/office/drawing/2014/main" id="{5A94EDFF-249A-42F0-B9AE-83684E2F6540}"/>
                </a:ext>
              </a:extLst>
            </p:cNvPr>
            <p:cNvSpPr txBox="1"/>
            <p:nvPr/>
          </p:nvSpPr>
          <p:spPr>
            <a:xfrm rot="5042484">
              <a:off x="4411603" y="1751659"/>
              <a:ext cx="1065548" cy="369332"/>
            </a:xfrm>
            <a:prstGeom prst="rect">
              <a:avLst/>
            </a:prstGeom>
            <a:noFill/>
          </p:spPr>
          <p:txBody>
            <a:bodyPr wrap="none" rtlCol="0">
              <a:spAutoFit/>
            </a:bodyPr>
            <a:lstStyle/>
            <a:p>
              <a:r>
                <a:rPr lang="de-DE" dirty="0"/>
                <a:t>Ursachen</a:t>
              </a:r>
            </a:p>
          </p:txBody>
        </p:sp>
        <p:sp>
          <p:nvSpPr>
            <p:cNvPr id="11" name="Textfeld 10">
              <a:extLst>
                <a:ext uri="{FF2B5EF4-FFF2-40B4-BE49-F238E27FC236}">
                  <a16:creationId xmlns:a16="http://schemas.microsoft.com/office/drawing/2014/main" id="{D38532BD-435B-4712-AB98-8634AAC46485}"/>
                </a:ext>
              </a:extLst>
            </p:cNvPr>
            <p:cNvSpPr txBox="1"/>
            <p:nvPr/>
          </p:nvSpPr>
          <p:spPr>
            <a:xfrm rot="17015524">
              <a:off x="2828898" y="4477823"/>
              <a:ext cx="1181221" cy="369332"/>
            </a:xfrm>
            <a:prstGeom prst="rect">
              <a:avLst/>
            </a:prstGeom>
            <a:noFill/>
          </p:spPr>
          <p:txBody>
            <a:bodyPr wrap="none" rtlCol="0">
              <a:spAutoFit/>
            </a:bodyPr>
            <a:lstStyle/>
            <a:p>
              <a:r>
                <a:rPr lang="de-DE" dirty="0"/>
                <a:t>Prognosen</a:t>
              </a:r>
            </a:p>
          </p:txBody>
        </p:sp>
        <p:sp>
          <p:nvSpPr>
            <p:cNvPr id="13" name="Textfeld 12">
              <a:extLst>
                <a:ext uri="{FF2B5EF4-FFF2-40B4-BE49-F238E27FC236}">
                  <a16:creationId xmlns:a16="http://schemas.microsoft.com/office/drawing/2014/main" id="{2B1EB962-6939-43D9-9593-2396F2FE7ED5}"/>
                </a:ext>
              </a:extLst>
            </p:cNvPr>
            <p:cNvSpPr txBox="1"/>
            <p:nvPr/>
          </p:nvSpPr>
          <p:spPr>
            <a:xfrm rot="1634239">
              <a:off x="5419547" y="4280094"/>
              <a:ext cx="494046" cy="369332"/>
            </a:xfrm>
            <a:prstGeom prst="rect">
              <a:avLst/>
            </a:prstGeom>
            <a:noFill/>
          </p:spPr>
          <p:txBody>
            <a:bodyPr wrap="none" rtlCol="0">
              <a:spAutoFit/>
            </a:bodyPr>
            <a:lstStyle/>
            <a:p>
              <a:r>
                <a:rPr lang="de-DE" dirty="0"/>
                <a:t>Ort</a:t>
              </a:r>
            </a:p>
          </p:txBody>
        </p:sp>
      </p:grpSp>
      <p:sp>
        <p:nvSpPr>
          <p:cNvPr id="17" name="Textfeld 16">
            <a:extLst>
              <a:ext uri="{FF2B5EF4-FFF2-40B4-BE49-F238E27FC236}">
                <a16:creationId xmlns:a16="http://schemas.microsoft.com/office/drawing/2014/main" id="{992002FF-4F86-4031-82E5-8805E2B256E0}"/>
              </a:ext>
            </a:extLst>
          </p:cNvPr>
          <p:cNvSpPr txBox="1"/>
          <p:nvPr/>
        </p:nvSpPr>
        <p:spPr>
          <a:xfrm>
            <a:off x="3062435" y="50743"/>
            <a:ext cx="3319370" cy="461665"/>
          </a:xfrm>
          <a:prstGeom prst="rect">
            <a:avLst/>
          </a:prstGeom>
          <a:noFill/>
        </p:spPr>
        <p:txBody>
          <a:bodyPr wrap="none" rtlCol="0">
            <a:spAutoFit/>
          </a:bodyPr>
          <a:lstStyle/>
          <a:p>
            <a:r>
              <a:rPr lang="de-DE" sz="2400" dirty="0"/>
              <a:t>Mind Map - Klimawandel</a:t>
            </a:r>
          </a:p>
        </p:txBody>
      </p:sp>
      <p:sp>
        <p:nvSpPr>
          <p:cNvPr id="2" name="Textfeld 1">
            <a:extLst>
              <a:ext uri="{FF2B5EF4-FFF2-40B4-BE49-F238E27FC236}">
                <a16:creationId xmlns:a16="http://schemas.microsoft.com/office/drawing/2014/main" id="{8606F91A-8A7F-4229-AC20-D0D6D0048765}"/>
              </a:ext>
            </a:extLst>
          </p:cNvPr>
          <p:cNvSpPr txBox="1"/>
          <p:nvPr/>
        </p:nvSpPr>
        <p:spPr>
          <a:xfrm>
            <a:off x="173952" y="386270"/>
            <a:ext cx="6207340" cy="400110"/>
          </a:xfrm>
          <a:prstGeom prst="rect">
            <a:avLst/>
          </a:prstGeom>
          <a:noFill/>
        </p:spPr>
        <p:txBody>
          <a:bodyPr wrap="none" rtlCol="0">
            <a:spAutoFit/>
          </a:bodyPr>
          <a:lstStyle/>
          <a:p>
            <a:r>
              <a:rPr lang="de-DE" sz="2000" dirty="0"/>
              <a:t>Oberbegriffe finden und die Schlüsselwörter einsortieren!</a:t>
            </a:r>
          </a:p>
        </p:txBody>
      </p:sp>
      <p:grpSp>
        <p:nvGrpSpPr>
          <p:cNvPr id="30" name="Gruppieren 29">
            <a:extLst>
              <a:ext uri="{FF2B5EF4-FFF2-40B4-BE49-F238E27FC236}">
                <a16:creationId xmlns:a16="http://schemas.microsoft.com/office/drawing/2014/main" id="{26E1BF89-4694-4E15-AA4D-FF4861F93445}"/>
              </a:ext>
            </a:extLst>
          </p:cNvPr>
          <p:cNvGrpSpPr/>
          <p:nvPr/>
        </p:nvGrpSpPr>
        <p:grpSpPr>
          <a:xfrm>
            <a:off x="2910833" y="888382"/>
            <a:ext cx="4718493" cy="1814326"/>
            <a:chOff x="2910833" y="888382"/>
            <a:chExt cx="4718493" cy="1814326"/>
          </a:xfrm>
        </p:grpSpPr>
        <p:sp>
          <p:nvSpPr>
            <p:cNvPr id="20" name="Gleichschenkliges Dreieck 19">
              <a:extLst>
                <a:ext uri="{FF2B5EF4-FFF2-40B4-BE49-F238E27FC236}">
                  <a16:creationId xmlns:a16="http://schemas.microsoft.com/office/drawing/2014/main" id="{9D7D4498-64E3-4DD7-BE24-E019A65619A4}"/>
                </a:ext>
              </a:extLst>
            </p:cNvPr>
            <p:cNvSpPr/>
            <p:nvPr/>
          </p:nvSpPr>
          <p:spPr>
            <a:xfrm rot="3131313" flipH="1">
              <a:off x="6608194" y="1958031"/>
              <a:ext cx="45719" cy="914400"/>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1" name="Textfeld 20">
              <a:extLst>
                <a:ext uri="{FF2B5EF4-FFF2-40B4-BE49-F238E27FC236}">
                  <a16:creationId xmlns:a16="http://schemas.microsoft.com/office/drawing/2014/main" id="{B8390799-64A4-45DD-BF0E-057911B4FC5E}"/>
                </a:ext>
              </a:extLst>
            </p:cNvPr>
            <p:cNvSpPr txBox="1"/>
            <p:nvPr/>
          </p:nvSpPr>
          <p:spPr>
            <a:xfrm rot="19222291">
              <a:off x="6069604" y="2333376"/>
              <a:ext cx="1559722" cy="369332"/>
            </a:xfrm>
            <a:prstGeom prst="rect">
              <a:avLst/>
            </a:prstGeom>
            <a:noFill/>
          </p:spPr>
          <p:txBody>
            <a:bodyPr wrap="none" rtlCol="0">
              <a:spAutoFit/>
            </a:bodyPr>
            <a:lstStyle/>
            <a:p>
              <a:r>
                <a:rPr lang="de-DE" dirty="0"/>
                <a:t>Überflutungen</a:t>
              </a:r>
            </a:p>
          </p:txBody>
        </p:sp>
        <p:sp>
          <p:nvSpPr>
            <p:cNvPr id="22" name="Gleichschenkliges Dreieck 21">
              <a:extLst>
                <a:ext uri="{FF2B5EF4-FFF2-40B4-BE49-F238E27FC236}">
                  <a16:creationId xmlns:a16="http://schemas.microsoft.com/office/drawing/2014/main" id="{2FD981DF-ED26-4C5D-8487-1363777F7218}"/>
                </a:ext>
              </a:extLst>
            </p:cNvPr>
            <p:cNvSpPr/>
            <p:nvPr/>
          </p:nvSpPr>
          <p:spPr>
            <a:xfrm rot="3569672" flipH="1">
              <a:off x="6764464" y="1539293"/>
              <a:ext cx="45719" cy="914400"/>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3" name="Textfeld 22">
              <a:extLst>
                <a:ext uri="{FF2B5EF4-FFF2-40B4-BE49-F238E27FC236}">
                  <a16:creationId xmlns:a16="http://schemas.microsoft.com/office/drawing/2014/main" id="{9FCDC853-E18F-4F30-BAB6-5F3199C21E17}"/>
                </a:ext>
              </a:extLst>
            </p:cNvPr>
            <p:cNvSpPr txBox="1"/>
            <p:nvPr/>
          </p:nvSpPr>
          <p:spPr>
            <a:xfrm rot="19689674">
              <a:off x="6034748" y="1581627"/>
              <a:ext cx="1257652" cy="369332"/>
            </a:xfrm>
            <a:prstGeom prst="rect">
              <a:avLst/>
            </a:prstGeom>
            <a:noFill/>
          </p:spPr>
          <p:txBody>
            <a:bodyPr wrap="none" rtlCol="0">
              <a:spAutoFit/>
            </a:bodyPr>
            <a:lstStyle/>
            <a:p>
              <a:r>
                <a:rPr lang="de-DE" dirty="0"/>
                <a:t>Tiersterben</a:t>
              </a:r>
            </a:p>
          </p:txBody>
        </p:sp>
        <p:sp>
          <p:nvSpPr>
            <p:cNvPr id="24" name="Textfeld 23">
              <a:extLst>
                <a:ext uri="{FF2B5EF4-FFF2-40B4-BE49-F238E27FC236}">
                  <a16:creationId xmlns:a16="http://schemas.microsoft.com/office/drawing/2014/main" id="{474E7B8A-924A-4A8D-B243-77712291F627}"/>
                </a:ext>
              </a:extLst>
            </p:cNvPr>
            <p:cNvSpPr txBox="1"/>
            <p:nvPr/>
          </p:nvSpPr>
          <p:spPr>
            <a:xfrm rot="1929183">
              <a:off x="3979766" y="1400953"/>
              <a:ext cx="860044" cy="369332"/>
            </a:xfrm>
            <a:prstGeom prst="rect">
              <a:avLst/>
            </a:prstGeom>
            <a:noFill/>
          </p:spPr>
          <p:txBody>
            <a:bodyPr wrap="none" rtlCol="0">
              <a:spAutoFit/>
            </a:bodyPr>
            <a:lstStyle/>
            <a:p>
              <a:r>
                <a:rPr lang="de-DE" dirty="0"/>
                <a:t>Abgase</a:t>
              </a:r>
            </a:p>
          </p:txBody>
        </p:sp>
        <p:sp>
          <p:nvSpPr>
            <p:cNvPr id="25" name="Gleichschenkliges Dreieck 24">
              <a:extLst>
                <a:ext uri="{FF2B5EF4-FFF2-40B4-BE49-F238E27FC236}">
                  <a16:creationId xmlns:a16="http://schemas.microsoft.com/office/drawing/2014/main" id="{964608F4-F7AE-4596-8B0E-ED129A879C9A}"/>
                </a:ext>
              </a:extLst>
            </p:cNvPr>
            <p:cNvSpPr/>
            <p:nvPr/>
          </p:nvSpPr>
          <p:spPr>
            <a:xfrm rot="17957513" flipH="1">
              <a:off x="4320849" y="1248757"/>
              <a:ext cx="45719" cy="914400"/>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9" name="Gleichschenkliges Dreieck 18">
              <a:extLst>
                <a:ext uri="{FF2B5EF4-FFF2-40B4-BE49-F238E27FC236}">
                  <a16:creationId xmlns:a16="http://schemas.microsoft.com/office/drawing/2014/main" id="{A5D585D5-3DC0-49A3-B879-6735E0E74D8D}"/>
                </a:ext>
              </a:extLst>
            </p:cNvPr>
            <p:cNvSpPr/>
            <p:nvPr/>
          </p:nvSpPr>
          <p:spPr>
            <a:xfrm rot="20220438">
              <a:off x="3947241" y="1118768"/>
              <a:ext cx="45719" cy="427148"/>
            </a:xfrm>
            <a:prstGeom prst="triangle">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Gleichschenkliges Dreieck 25">
              <a:extLst>
                <a:ext uri="{FF2B5EF4-FFF2-40B4-BE49-F238E27FC236}">
                  <a16:creationId xmlns:a16="http://schemas.microsoft.com/office/drawing/2014/main" id="{12A9B16B-4834-4AB9-9FC6-B9B7881394D8}"/>
                </a:ext>
              </a:extLst>
            </p:cNvPr>
            <p:cNvSpPr/>
            <p:nvPr/>
          </p:nvSpPr>
          <p:spPr>
            <a:xfrm rot="15943479">
              <a:off x="4121536" y="1528061"/>
              <a:ext cx="45719" cy="427148"/>
            </a:xfrm>
            <a:prstGeom prst="triangle">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8" name="Textfeld 27">
              <a:extLst>
                <a:ext uri="{FF2B5EF4-FFF2-40B4-BE49-F238E27FC236}">
                  <a16:creationId xmlns:a16="http://schemas.microsoft.com/office/drawing/2014/main" id="{0E6FF6C9-1E9C-4425-8445-CBD6A55A9C13}"/>
                </a:ext>
              </a:extLst>
            </p:cNvPr>
            <p:cNvSpPr txBox="1"/>
            <p:nvPr/>
          </p:nvSpPr>
          <p:spPr>
            <a:xfrm>
              <a:off x="2910833" y="888382"/>
              <a:ext cx="1020472" cy="369332"/>
            </a:xfrm>
            <a:prstGeom prst="rect">
              <a:avLst/>
            </a:prstGeom>
            <a:noFill/>
          </p:spPr>
          <p:txBody>
            <a:bodyPr wrap="none" rtlCol="0">
              <a:spAutoFit/>
            </a:bodyPr>
            <a:lstStyle/>
            <a:p>
              <a:r>
                <a:rPr lang="de-DE" dirty="0"/>
                <a:t>Industrie</a:t>
              </a:r>
            </a:p>
          </p:txBody>
        </p:sp>
      </p:grpSp>
    </p:spTree>
    <p:extLst>
      <p:ext uri="{BB962C8B-B14F-4D97-AF65-F5344CB8AC3E}">
        <p14:creationId xmlns:p14="http://schemas.microsoft.com/office/powerpoint/2010/main" val="636811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20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wheel(1)">
                                      <p:cBhvr>
                                        <p:cTn id="12"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2008F1AD-AE5D-4BB8-8CBD-3C7F3178B867}"/>
              </a:ext>
            </a:extLst>
          </p:cNvPr>
          <p:cNvPicPr>
            <a:picLocks noChangeAspect="1"/>
          </p:cNvPicPr>
          <p:nvPr/>
        </p:nvPicPr>
        <p:blipFill>
          <a:blip r:embed="rId2"/>
          <a:stretch>
            <a:fillRect/>
          </a:stretch>
        </p:blipFill>
        <p:spPr>
          <a:xfrm>
            <a:off x="0" y="1146048"/>
            <a:ext cx="9144000" cy="5297424"/>
          </a:xfrm>
          <a:prstGeom prst="rect">
            <a:avLst/>
          </a:prstGeom>
        </p:spPr>
      </p:pic>
      <p:sp>
        <p:nvSpPr>
          <p:cNvPr id="3" name="Textfeld 2">
            <a:extLst>
              <a:ext uri="{FF2B5EF4-FFF2-40B4-BE49-F238E27FC236}">
                <a16:creationId xmlns:a16="http://schemas.microsoft.com/office/drawing/2014/main" id="{3B524C44-4ECF-4CB8-94B3-B8A66873A34B}"/>
              </a:ext>
            </a:extLst>
          </p:cNvPr>
          <p:cNvSpPr txBox="1"/>
          <p:nvPr/>
        </p:nvSpPr>
        <p:spPr>
          <a:xfrm>
            <a:off x="1118875" y="122140"/>
            <a:ext cx="6906250" cy="584775"/>
          </a:xfrm>
          <a:prstGeom prst="rect">
            <a:avLst/>
          </a:prstGeom>
          <a:noFill/>
        </p:spPr>
        <p:txBody>
          <a:bodyPr wrap="none" rtlCol="0">
            <a:spAutoFit/>
          </a:bodyPr>
          <a:lstStyle/>
          <a:p>
            <a:r>
              <a:rPr lang="de-DE" sz="3200" dirty="0"/>
              <a:t>Beispiel für eine Vollständige Mind Map </a:t>
            </a:r>
          </a:p>
        </p:txBody>
      </p:sp>
    </p:spTree>
    <p:extLst>
      <p:ext uri="{BB962C8B-B14F-4D97-AF65-F5344CB8AC3E}">
        <p14:creationId xmlns:p14="http://schemas.microsoft.com/office/powerpoint/2010/main" val="34611541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7E82D26A-5D8B-4FE1-B12A-4A351DD46226}"/>
              </a:ext>
            </a:extLst>
          </p:cNvPr>
          <p:cNvSpPr txBox="1"/>
          <p:nvPr/>
        </p:nvSpPr>
        <p:spPr>
          <a:xfrm>
            <a:off x="85943" y="897774"/>
            <a:ext cx="8702457" cy="4154984"/>
          </a:xfrm>
          <a:prstGeom prst="rect">
            <a:avLst/>
          </a:prstGeom>
          <a:noFill/>
        </p:spPr>
        <p:txBody>
          <a:bodyPr wrap="square" rtlCol="0">
            <a:spAutoFit/>
          </a:bodyPr>
          <a:lstStyle/>
          <a:p>
            <a:r>
              <a:rPr lang="de-DE" sz="2400" dirty="0"/>
              <a:t>Aufgabe:</a:t>
            </a:r>
          </a:p>
          <a:p>
            <a:endParaRPr lang="de-DE" sz="2400" dirty="0"/>
          </a:p>
          <a:p>
            <a:r>
              <a:rPr lang="de-DE" sz="2400" dirty="0"/>
              <a:t> Analysiert das Euch vorliegende Material zum Thema Klimawandel (Bücher). Recherchiert dazu auch im Internet! </a:t>
            </a:r>
          </a:p>
          <a:p>
            <a:r>
              <a:rPr lang="de-DE" sz="2400" dirty="0"/>
              <a:t>Stellt </a:t>
            </a:r>
            <a:r>
              <a:rPr lang="de-DE" sz="2400"/>
              <a:t>Eure Ergebnisse, als Gruppe, anschließend vor.</a:t>
            </a:r>
            <a:endParaRPr lang="de-DE" sz="2400" dirty="0"/>
          </a:p>
          <a:p>
            <a:endParaRPr lang="de-DE" sz="2400" dirty="0"/>
          </a:p>
          <a:p>
            <a:r>
              <a:rPr lang="de-DE" sz="2400" dirty="0"/>
              <a:t>Schwerpunkte</a:t>
            </a:r>
          </a:p>
          <a:p>
            <a:pPr marL="285750" indent="-285750">
              <a:buFont typeface="Arial" panose="020B0604020202020204" pitchFamily="34" charset="0"/>
              <a:buChar char="•"/>
            </a:pPr>
            <a:r>
              <a:rPr lang="de-DE" sz="2400" dirty="0"/>
              <a:t>aktuelle Klimaphänomene</a:t>
            </a:r>
          </a:p>
          <a:p>
            <a:pPr marL="285750" indent="-285750">
              <a:buFont typeface="Arial" panose="020B0604020202020204" pitchFamily="34" charset="0"/>
              <a:buChar char="•"/>
            </a:pPr>
            <a:r>
              <a:rPr lang="de-DE" sz="2400" dirty="0"/>
              <a:t>Vorgänge in der Atmosphäre</a:t>
            </a:r>
          </a:p>
          <a:p>
            <a:pPr marL="285750" indent="-285750">
              <a:buFont typeface="Arial" panose="020B0604020202020204" pitchFamily="34" charset="0"/>
              <a:buChar char="•"/>
            </a:pPr>
            <a:r>
              <a:rPr lang="de-DE" sz="2400" dirty="0"/>
              <a:t>zukünftige Veränderungen des Erdklimas</a:t>
            </a:r>
          </a:p>
          <a:p>
            <a:pPr marL="285750" indent="-285750">
              <a:buFont typeface="Arial" panose="020B0604020202020204" pitchFamily="34" charset="0"/>
              <a:buChar char="•"/>
            </a:pPr>
            <a:r>
              <a:rPr lang="de-DE" sz="2400" dirty="0"/>
              <a:t>Lösungsansätze und Handlungsstrategien gegen den Klimawandel</a:t>
            </a:r>
          </a:p>
        </p:txBody>
      </p:sp>
    </p:spTree>
    <p:extLst>
      <p:ext uri="{BB962C8B-B14F-4D97-AF65-F5344CB8AC3E}">
        <p14:creationId xmlns:p14="http://schemas.microsoft.com/office/powerpoint/2010/main" val="324057144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847F95BB-0891-48A0-A4F9-807A8A2ED469}"/>
              </a:ext>
            </a:extLst>
          </p:cNvPr>
          <p:cNvSpPr txBox="1"/>
          <p:nvPr/>
        </p:nvSpPr>
        <p:spPr>
          <a:xfrm>
            <a:off x="83127" y="789710"/>
            <a:ext cx="9144000" cy="4524315"/>
          </a:xfrm>
          <a:prstGeom prst="rect">
            <a:avLst/>
          </a:prstGeom>
          <a:noFill/>
        </p:spPr>
        <p:txBody>
          <a:bodyPr wrap="square" rtlCol="0">
            <a:spAutoFit/>
          </a:bodyPr>
          <a:lstStyle/>
          <a:p>
            <a:r>
              <a:rPr lang="de-DE" sz="3200" dirty="0">
                <a:latin typeface="Times New Roman" panose="02020603050405020304" pitchFamily="18" charset="0"/>
                <a:cs typeface="Times New Roman" panose="02020603050405020304" pitchFamily="18" charset="0"/>
              </a:rPr>
              <a:t>Video </a:t>
            </a:r>
          </a:p>
          <a:p>
            <a:r>
              <a:rPr lang="de-DE" sz="3200" dirty="0">
                <a:latin typeface="Times New Roman" panose="02020603050405020304" pitchFamily="18" charset="0"/>
                <a:cs typeface="Times New Roman" panose="02020603050405020304" pitchFamily="18" charset="0"/>
              </a:rPr>
              <a:t>Was der Klimawandel alles verändert!</a:t>
            </a:r>
          </a:p>
          <a:p>
            <a:endParaRPr lang="de-DE" sz="3200" dirty="0">
              <a:latin typeface="Times New Roman" panose="02020603050405020304" pitchFamily="18" charset="0"/>
              <a:cs typeface="Times New Roman" panose="02020603050405020304" pitchFamily="18" charset="0"/>
            </a:endParaRPr>
          </a:p>
          <a:p>
            <a:r>
              <a:rPr lang="de-DE" sz="3200" dirty="0">
                <a:latin typeface="Times New Roman" panose="02020603050405020304" pitchFamily="18" charset="0"/>
                <a:cs typeface="Times New Roman" panose="02020603050405020304" pitchFamily="18" charset="0"/>
              </a:rPr>
              <a:t>Aufgabe zum Video:</a:t>
            </a:r>
          </a:p>
          <a:p>
            <a:r>
              <a:rPr lang="de-DE" sz="3200" dirty="0">
                <a:latin typeface="Times New Roman" panose="02020603050405020304" pitchFamily="18" charset="0"/>
                <a:cs typeface="Times New Roman" panose="02020603050405020304" pitchFamily="18" charset="0"/>
              </a:rPr>
              <a:t>Welche klimatischen Veränderungen sind weltweit und in Deutschland zu beobachten und welche Folgen ergeben sich daraus?</a:t>
            </a:r>
          </a:p>
          <a:p>
            <a:endParaRPr lang="de-DE" sz="3200" dirty="0">
              <a:latin typeface="Times New Roman" panose="02020603050405020304" pitchFamily="18" charset="0"/>
              <a:cs typeface="Times New Roman" panose="02020603050405020304" pitchFamily="18" charset="0"/>
            </a:endParaRPr>
          </a:p>
          <a:p>
            <a:r>
              <a:rPr lang="de-DE" sz="3200" dirty="0">
                <a:latin typeface="Times New Roman" panose="02020603050405020304" pitchFamily="18" charset="0"/>
                <a:cs typeface="Times New Roman" panose="02020603050405020304" pitchFamily="18" charset="0"/>
              </a:rPr>
              <a:t>Notiere dir wichtige Fakten!</a:t>
            </a:r>
          </a:p>
        </p:txBody>
      </p:sp>
    </p:spTree>
    <p:extLst>
      <p:ext uri="{BB962C8B-B14F-4D97-AF65-F5344CB8AC3E}">
        <p14:creationId xmlns:p14="http://schemas.microsoft.com/office/powerpoint/2010/main" val="291358667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F65E7EFF-B595-454F-B6BB-FFBE7D202D0E}"/>
              </a:ext>
            </a:extLst>
          </p:cNvPr>
          <p:cNvSpPr txBox="1"/>
          <p:nvPr/>
        </p:nvSpPr>
        <p:spPr>
          <a:xfrm>
            <a:off x="592485" y="390697"/>
            <a:ext cx="7959038" cy="1446550"/>
          </a:xfrm>
          <a:prstGeom prst="rect">
            <a:avLst/>
          </a:prstGeom>
          <a:noFill/>
        </p:spPr>
        <p:txBody>
          <a:bodyPr wrap="none" rtlCol="0">
            <a:spAutoFit/>
          </a:bodyPr>
          <a:lstStyle/>
          <a:p>
            <a:pPr algn="ctr"/>
            <a:r>
              <a:rPr lang="de-DE" sz="4400" dirty="0"/>
              <a:t>Projekt</a:t>
            </a:r>
          </a:p>
          <a:p>
            <a:pPr algn="ctr"/>
            <a:r>
              <a:rPr lang="de-DE" sz="4400" dirty="0"/>
              <a:t>„Sauberes Wasser – nicht für alle“</a:t>
            </a:r>
          </a:p>
        </p:txBody>
      </p:sp>
      <p:sp>
        <p:nvSpPr>
          <p:cNvPr id="3" name="Textfeld 2">
            <a:extLst>
              <a:ext uri="{FF2B5EF4-FFF2-40B4-BE49-F238E27FC236}">
                <a16:creationId xmlns:a16="http://schemas.microsoft.com/office/drawing/2014/main" id="{1958366B-FE36-4E24-AFDF-1F136F967C87}"/>
              </a:ext>
            </a:extLst>
          </p:cNvPr>
          <p:cNvSpPr txBox="1"/>
          <p:nvPr/>
        </p:nvSpPr>
        <p:spPr>
          <a:xfrm>
            <a:off x="566928" y="2028305"/>
            <a:ext cx="8111131" cy="1200329"/>
          </a:xfrm>
          <a:prstGeom prst="rect">
            <a:avLst/>
          </a:prstGeom>
          <a:noFill/>
        </p:spPr>
        <p:txBody>
          <a:bodyPr wrap="none" rtlCol="0">
            <a:spAutoFit/>
          </a:bodyPr>
          <a:lstStyle/>
          <a:p>
            <a:r>
              <a:rPr lang="de-DE" sz="2400" dirty="0"/>
              <a:t>Aufgabe:</a:t>
            </a:r>
          </a:p>
          <a:p>
            <a:r>
              <a:rPr lang="de-DE" sz="2400" dirty="0"/>
              <a:t>Bearbeitet das Projekt eigenständig (Gruppenarbeit, 4 Schüler)!</a:t>
            </a:r>
          </a:p>
          <a:p>
            <a:endParaRPr lang="de-DE" sz="2400" dirty="0"/>
          </a:p>
        </p:txBody>
      </p:sp>
      <p:sp>
        <p:nvSpPr>
          <p:cNvPr id="4" name="Textfeld 3">
            <a:extLst>
              <a:ext uri="{FF2B5EF4-FFF2-40B4-BE49-F238E27FC236}">
                <a16:creationId xmlns:a16="http://schemas.microsoft.com/office/drawing/2014/main" id="{731FFF34-6A03-4DFC-81D4-35F4343CEC57}"/>
              </a:ext>
            </a:extLst>
          </p:cNvPr>
          <p:cNvSpPr txBox="1"/>
          <p:nvPr/>
        </p:nvSpPr>
        <p:spPr>
          <a:xfrm>
            <a:off x="566928" y="3228634"/>
            <a:ext cx="6433300" cy="1015663"/>
          </a:xfrm>
          <a:prstGeom prst="rect">
            <a:avLst/>
          </a:prstGeom>
          <a:noFill/>
        </p:spPr>
        <p:txBody>
          <a:bodyPr wrap="none" rtlCol="0">
            <a:spAutoFit/>
          </a:bodyPr>
          <a:lstStyle/>
          <a:p>
            <a:r>
              <a:rPr lang="de-DE" sz="2000" dirty="0"/>
              <a:t>Beachtet:</a:t>
            </a:r>
          </a:p>
          <a:p>
            <a:pPr marL="285750" indent="-285750">
              <a:buFont typeface="Arial" panose="020B0604020202020204" pitchFamily="34" charset="0"/>
              <a:buChar char="•"/>
            </a:pPr>
            <a:r>
              <a:rPr lang="de-DE" sz="2000" dirty="0"/>
              <a:t>Vorgehensweise (von der Mind Map bis zur Präsentation)</a:t>
            </a:r>
          </a:p>
          <a:p>
            <a:pPr marL="285750" indent="-285750">
              <a:buFont typeface="Arial" panose="020B0604020202020204" pitchFamily="34" charset="0"/>
              <a:buChar char="•"/>
            </a:pPr>
            <a:r>
              <a:rPr lang="de-DE" sz="2000" dirty="0"/>
              <a:t>Materialsammlung im Lehrbuch nutzen (S. 92 bis 95)  </a:t>
            </a:r>
          </a:p>
        </p:txBody>
      </p:sp>
    </p:spTree>
    <p:extLst>
      <p:ext uri="{BB962C8B-B14F-4D97-AF65-F5344CB8AC3E}">
        <p14:creationId xmlns:p14="http://schemas.microsoft.com/office/powerpoint/2010/main" val="1467362450"/>
      </p:ext>
    </p:extLst>
  </p:cSld>
  <p:clrMapOvr>
    <a:masterClrMapping/>
  </p:clrMapOvr>
</p:sld>
</file>

<file path=ppt/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3459</Words>
  <Application>Microsoft Office PowerPoint</Application>
  <PresentationFormat>Bildschirmpräsentation (4:3)</PresentationFormat>
  <Paragraphs>626</Paragraphs>
  <Slides>63</Slides>
  <Notes>0</Notes>
  <HiddenSlides>0</HiddenSlides>
  <MMClips>5</MMClips>
  <ScaleCrop>false</ScaleCrop>
  <HeadingPairs>
    <vt:vector size="8" baseType="variant">
      <vt:variant>
        <vt:lpstr>Verwendete Schriftarten</vt:lpstr>
      </vt:variant>
      <vt:variant>
        <vt:i4>8</vt:i4>
      </vt:variant>
      <vt:variant>
        <vt:lpstr>Design</vt:lpstr>
      </vt:variant>
      <vt:variant>
        <vt:i4>1</vt:i4>
      </vt:variant>
      <vt:variant>
        <vt:lpstr>Eingebettete OLE-Server</vt:lpstr>
      </vt:variant>
      <vt:variant>
        <vt:i4>3</vt:i4>
      </vt:variant>
      <vt:variant>
        <vt:lpstr>Folientitel</vt:lpstr>
      </vt:variant>
      <vt:variant>
        <vt:i4>63</vt:i4>
      </vt:variant>
    </vt:vector>
  </HeadingPairs>
  <TitlesOfParts>
    <vt:vector size="75" baseType="lpstr">
      <vt:lpstr>Arial</vt:lpstr>
      <vt:lpstr>Arial Unicode MS</vt:lpstr>
      <vt:lpstr>Bernard MT Condensed</vt:lpstr>
      <vt:lpstr>Calibri</vt:lpstr>
      <vt:lpstr>Calibri Light</vt:lpstr>
      <vt:lpstr>Symbol</vt:lpstr>
      <vt:lpstr>Times New Roman</vt:lpstr>
      <vt:lpstr>Wingdings</vt:lpstr>
      <vt:lpstr>Office</vt:lpstr>
      <vt:lpstr>Document</vt:lpstr>
      <vt:lpstr>Presentation</vt:lpstr>
      <vt:lpstr>Equation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Troposphäre</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Siegfried Schmidt</dc:creator>
  <cp:lastModifiedBy>Siegfried Schmidt</cp:lastModifiedBy>
  <cp:revision>151</cp:revision>
  <dcterms:created xsi:type="dcterms:W3CDTF">2017-08-15T16:28:14Z</dcterms:created>
  <dcterms:modified xsi:type="dcterms:W3CDTF">2022-11-06T15:57:55Z</dcterms:modified>
</cp:coreProperties>
</file>