
<file path=[Content_Types].xml><?xml version="1.0" encoding="utf-8"?>
<Types xmlns="http://schemas.openxmlformats.org/package/2006/content-types">
  <Default Extension="bin" ContentType="image/unknown"/>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86" r:id="rId2"/>
    <p:sldId id="256" r:id="rId3"/>
    <p:sldId id="257" r:id="rId4"/>
    <p:sldId id="258" r:id="rId5"/>
    <p:sldId id="259" r:id="rId6"/>
    <p:sldId id="260" r:id="rId7"/>
    <p:sldId id="261" r:id="rId8"/>
    <p:sldId id="262" r:id="rId9"/>
    <p:sldId id="264" r:id="rId10"/>
    <p:sldId id="265" r:id="rId11"/>
    <p:sldId id="267" r:id="rId12"/>
    <p:sldId id="266" r:id="rId13"/>
    <p:sldId id="268" r:id="rId14"/>
    <p:sldId id="271" r:id="rId15"/>
    <p:sldId id="269" r:id="rId16"/>
    <p:sldId id="270" r:id="rId17"/>
    <p:sldId id="272" r:id="rId18"/>
    <p:sldId id="263" r:id="rId19"/>
    <p:sldId id="273" r:id="rId20"/>
    <p:sldId id="274" r:id="rId21"/>
    <p:sldId id="275" r:id="rId22"/>
    <p:sldId id="281" r:id="rId23"/>
    <p:sldId id="276" r:id="rId24"/>
    <p:sldId id="280" r:id="rId25"/>
    <p:sldId id="279" r:id="rId26"/>
    <p:sldId id="277" r:id="rId27"/>
    <p:sldId id="278" r:id="rId28"/>
    <p:sldId id="282" r:id="rId29"/>
    <p:sldId id="283" r:id="rId30"/>
    <p:sldId id="285"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iegfried Büro" initials="SB" lastIdx="1" clrIdx="0">
    <p:extLst>
      <p:ext uri="{19B8F6BF-5375-455C-9EA6-DF929625EA0E}">
        <p15:presenceInfo xmlns:p15="http://schemas.microsoft.com/office/powerpoint/2012/main" userId="Siegfried Büro"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1" autoAdjust="0"/>
    <p:restoredTop sz="94660"/>
  </p:normalViewPr>
  <p:slideViewPr>
    <p:cSldViewPr snapToGrid="0">
      <p:cViewPr varScale="1">
        <p:scale>
          <a:sx n="158" d="100"/>
          <a:sy n="158" d="100"/>
        </p:scale>
        <p:origin x="1712"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08-17T16:37:56.356" idx="1">
    <p:pos x="10" y="10"/>
    <p:text>strierohstoffe</p:text>
    <p:extLst>
      <p:ext uri="{C676402C-5697-4E1C-873F-D02D1690AC5C}">
        <p15:threadingInfo xmlns:p15="http://schemas.microsoft.com/office/powerpoint/2012/main" timeZoneBias="-12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BA0271-0B28-4EC3-BCA7-EB3829E6E4A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de-DE"/>
        </a:p>
      </dgm:t>
    </dgm:pt>
    <dgm:pt modelId="{C44FB994-1B42-4094-A023-828CBBC524F1}">
      <dgm:prSet phldrT="[Text]"/>
      <dgm:spPr>
        <a:solidFill>
          <a:schemeClr val="accent3"/>
        </a:solidFill>
      </dgm:spPr>
      <dgm:t>
        <a:bodyPr/>
        <a:lstStyle/>
        <a:p>
          <a:r>
            <a:rPr lang="de-DE" dirty="0"/>
            <a:t>Bodendegradation</a:t>
          </a:r>
        </a:p>
      </dgm:t>
    </dgm:pt>
    <dgm:pt modelId="{A7E79E84-7812-4215-B50B-115E07DDA89A}" type="parTrans" cxnId="{54C2BB47-C737-4F3D-A14D-FC19702110AC}">
      <dgm:prSet/>
      <dgm:spPr/>
      <dgm:t>
        <a:bodyPr/>
        <a:lstStyle/>
        <a:p>
          <a:endParaRPr lang="de-DE"/>
        </a:p>
      </dgm:t>
    </dgm:pt>
    <dgm:pt modelId="{82E46ED0-2275-468C-9F9E-49064A3CE25A}" type="sibTrans" cxnId="{54C2BB47-C737-4F3D-A14D-FC19702110AC}">
      <dgm:prSet/>
      <dgm:spPr/>
      <dgm:t>
        <a:bodyPr/>
        <a:lstStyle/>
        <a:p>
          <a:endParaRPr lang="de-DE"/>
        </a:p>
      </dgm:t>
    </dgm:pt>
    <dgm:pt modelId="{BC0AA813-ACE3-4E02-9DE2-EDF921EF84E0}">
      <dgm:prSet phldrT="[Text]" custT="1"/>
      <dgm:spPr>
        <a:solidFill>
          <a:schemeClr val="accent3"/>
        </a:solidFill>
      </dgm:spPr>
      <dgm:t>
        <a:bodyPr/>
        <a:lstStyle/>
        <a:p>
          <a:r>
            <a:rPr lang="de-DE" sz="2400" dirty="0"/>
            <a:t>Physikalische Degradation</a:t>
          </a:r>
        </a:p>
      </dgm:t>
    </dgm:pt>
    <dgm:pt modelId="{8849C333-5AD9-4BE7-9D47-CF63A3E4BBCE}" type="parTrans" cxnId="{9DDDB7E0-B7FC-447A-8E3B-B288AE5331BB}">
      <dgm:prSet/>
      <dgm:spPr/>
      <dgm:t>
        <a:bodyPr/>
        <a:lstStyle/>
        <a:p>
          <a:endParaRPr lang="de-DE"/>
        </a:p>
      </dgm:t>
    </dgm:pt>
    <dgm:pt modelId="{52B30307-D374-46F6-8306-D9B8648E9DA8}" type="sibTrans" cxnId="{9DDDB7E0-B7FC-447A-8E3B-B288AE5331BB}">
      <dgm:prSet/>
      <dgm:spPr/>
      <dgm:t>
        <a:bodyPr/>
        <a:lstStyle/>
        <a:p>
          <a:endParaRPr lang="de-DE"/>
        </a:p>
      </dgm:t>
    </dgm:pt>
    <dgm:pt modelId="{4B88D524-EFA4-4137-BCCE-AA7D302F7515}">
      <dgm:prSet phldrT="[Text]" custT="1"/>
      <dgm:spPr>
        <a:solidFill>
          <a:schemeClr val="accent3"/>
        </a:solidFill>
      </dgm:spPr>
      <dgm:t>
        <a:bodyPr/>
        <a:lstStyle/>
        <a:p>
          <a:r>
            <a:rPr lang="de-DE" sz="2400" dirty="0"/>
            <a:t>Chemische Degradation</a:t>
          </a:r>
        </a:p>
      </dgm:t>
    </dgm:pt>
    <dgm:pt modelId="{A47E5FAB-4FDA-4815-96F0-F405B69556FA}" type="parTrans" cxnId="{D554AE43-959C-4020-B74B-EE7DFF093822}">
      <dgm:prSet/>
      <dgm:spPr/>
      <dgm:t>
        <a:bodyPr/>
        <a:lstStyle/>
        <a:p>
          <a:endParaRPr lang="de-DE"/>
        </a:p>
      </dgm:t>
    </dgm:pt>
    <dgm:pt modelId="{C325D870-46DE-4A55-83CC-715CA66BBAD8}" type="sibTrans" cxnId="{D554AE43-959C-4020-B74B-EE7DFF093822}">
      <dgm:prSet/>
      <dgm:spPr/>
      <dgm:t>
        <a:bodyPr/>
        <a:lstStyle/>
        <a:p>
          <a:endParaRPr lang="de-DE"/>
        </a:p>
      </dgm:t>
    </dgm:pt>
    <dgm:pt modelId="{2744796B-466F-4399-8363-F2182946A04B}">
      <dgm:prSet/>
      <dgm:spPr>
        <a:solidFill>
          <a:schemeClr val="accent3"/>
        </a:solidFill>
      </dgm:spPr>
      <dgm:t>
        <a:bodyPr/>
        <a:lstStyle/>
        <a:p>
          <a:endParaRPr lang="de-DE"/>
        </a:p>
      </dgm:t>
    </dgm:pt>
    <dgm:pt modelId="{8A3E19AE-E1D0-4661-AFB0-EC61A6C52462}" type="parTrans" cxnId="{5CCE6C84-99F6-47F0-8C3E-E7E8B1031B48}">
      <dgm:prSet/>
      <dgm:spPr/>
      <dgm:t>
        <a:bodyPr/>
        <a:lstStyle/>
        <a:p>
          <a:endParaRPr lang="de-DE"/>
        </a:p>
      </dgm:t>
    </dgm:pt>
    <dgm:pt modelId="{AD504F22-9FD7-4A1C-84A3-E5DC3E7C90C2}" type="sibTrans" cxnId="{5CCE6C84-99F6-47F0-8C3E-E7E8B1031B48}">
      <dgm:prSet/>
      <dgm:spPr/>
      <dgm:t>
        <a:bodyPr/>
        <a:lstStyle/>
        <a:p>
          <a:endParaRPr lang="de-DE"/>
        </a:p>
      </dgm:t>
    </dgm:pt>
    <dgm:pt modelId="{2824A1BA-E38C-4492-97D5-2658D5752390}">
      <dgm:prSet/>
      <dgm:spPr>
        <a:solidFill>
          <a:schemeClr val="accent3"/>
        </a:solidFill>
      </dgm:spPr>
      <dgm:t>
        <a:bodyPr/>
        <a:lstStyle/>
        <a:p>
          <a:endParaRPr lang="de-DE"/>
        </a:p>
      </dgm:t>
    </dgm:pt>
    <dgm:pt modelId="{41618A22-16AA-4693-9FCA-C7374C549E60}" type="parTrans" cxnId="{5A793959-EDA9-49E7-AE4D-8B0D559528C6}">
      <dgm:prSet/>
      <dgm:spPr/>
      <dgm:t>
        <a:bodyPr/>
        <a:lstStyle/>
        <a:p>
          <a:endParaRPr lang="de-DE"/>
        </a:p>
      </dgm:t>
    </dgm:pt>
    <dgm:pt modelId="{6F1A0F26-C7BE-4B96-8B80-D5FFA7981C39}" type="sibTrans" cxnId="{5A793959-EDA9-49E7-AE4D-8B0D559528C6}">
      <dgm:prSet/>
      <dgm:spPr/>
      <dgm:t>
        <a:bodyPr/>
        <a:lstStyle/>
        <a:p>
          <a:endParaRPr lang="de-DE"/>
        </a:p>
      </dgm:t>
    </dgm:pt>
    <dgm:pt modelId="{6A1C03CB-C2CB-4EA4-984E-0F3FF594D8F3}" type="pres">
      <dgm:prSet presAssocID="{47BA0271-0B28-4EC3-BCA7-EB3829E6E4AD}" presName="hierChild1" presStyleCnt="0">
        <dgm:presLayoutVars>
          <dgm:orgChart val="1"/>
          <dgm:chPref val="1"/>
          <dgm:dir/>
          <dgm:animOne val="branch"/>
          <dgm:animLvl val="lvl"/>
          <dgm:resizeHandles/>
        </dgm:presLayoutVars>
      </dgm:prSet>
      <dgm:spPr/>
    </dgm:pt>
    <dgm:pt modelId="{8BC0046E-9896-4D1C-B96E-2FC602B79F5B}" type="pres">
      <dgm:prSet presAssocID="{C44FB994-1B42-4094-A023-828CBBC524F1}" presName="hierRoot1" presStyleCnt="0">
        <dgm:presLayoutVars>
          <dgm:hierBranch val="init"/>
        </dgm:presLayoutVars>
      </dgm:prSet>
      <dgm:spPr/>
    </dgm:pt>
    <dgm:pt modelId="{B08B8855-6769-4DFA-8268-BCD92CB9FDB6}" type="pres">
      <dgm:prSet presAssocID="{C44FB994-1B42-4094-A023-828CBBC524F1}" presName="rootComposite1" presStyleCnt="0"/>
      <dgm:spPr/>
    </dgm:pt>
    <dgm:pt modelId="{4F78DB8D-E77F-418A-A98D-0D46F3ACE3F9}" type="pres">
      <dgm:prSet presAssocID="{C44FB994-1B42-4094-A023-828CBBC524F1}" presName="rootText1" presStyleLbl="node0" presStyleIdx="0" presStyleCnt="1" custScaleX="151333" custLinFactNeighborX="-7829" custLinFactNeighborY="-47893">
        <dgm:presLayoutVars>
          <dgm:chPref val="3"/>
        </dgm:presLayoutVars>
      </dgm:prSet>
      <dgm:spPr/>
    </dgm:pt>
    <dgm:pt modelId="{6EE6903D-F37D-44AD-9461-F9C2555F05E2}" type="pres">
      <dgm:prSet presAssocID="{C44FB994-1B42-4094-A023-828CBBC524F1}" presName="rootConnector1" presStyleLbl="node1" presStyleIdx="0" presStyleCnt="0"/>
      <dgm:spPr/>
    </dgm:pt>
    <dgm:pt modelId="{781D3DE2-4925-43EE-9B58-183162F2FCD2}" type="pres">
      <dgm:prSet presAssocID="{C44FB994-1B42-4094-A023-828CBBC524F1}" presName="hierChild2" presStyleCnt="0"/>
      <dgm:spPr/>
    </dgm:pt>
    <dgm:pt modelId="{4D744320-AC9C-4E80-AE38-F7F5735C50EF}" type="pres">
      <dgm:prSet presAssocID="{8849C333-5AD9-4BE7-9D47-CF63A3E4BBCE}" presName="Name37" presStyleLbl="parChTrans1D2" presStyleIdx="0" presStyleCnt="2"/>
      <dgm:spPr/>
    </dgm:pt>
    <dgm:pt modelId="{FF05922B-644B-4EB0-B385-9318AF26D91F}" type="pres">
      <dgm:prSet presAssocID="{BC0AA813-ACE3-4E02-9DE2-EDF921EF84E0}" presName="hierRoot2" presStyleCnt="0">
        <dgm:presLayoutVars>
          <dgm:hierBranch val="init"/>
        </dgm:presLayoutVars>
      </dgm:prSet>
      <dgm:spPr/>
    </dgm:pt>
    <dgm:pt modelId="{F44E316C-7281-4800-B1C9-2AFF8C8F1768}" type="pres">
      <dgm:prSet presAssocID="{BC0AA813-ACE3-4E02-9DE2-EDF921EF84E0}" presName="rootComposite" presStyleCnt="0"/>
      <dgm:spPr/>
    </dgm:pt>
    <dgm:pt modelId="{240FCE31-B303-4878-B8A7-3335012CA28F}" type="pres">
      <dgm:prSet presAssocID="{BC0AA813-ACE3-4E02-9DE2-EDF921EF84E0}" presName="rootText" presStyleLbl="node2" presStyleIdx="0" presStyleCnt="2">
        <dgm:presLayoutVars>
          <dgm:chPref val="3"/>
        </dgm:presLayoutVars>
      </dgm:prSet>
      <dgm:spPr/>
    </dgm:pt>
    <dgm:pt modelId="{D6F4799E-9BAA-413A-B930-C64F2FC5F540}" type="pres">
      <dgm:prSet presAssocID="{BC0AA813-ACE3-4E02-9DE2-EDF921EF84E0}" presName="rootConnector" presStyleLbl="node2" presStyleIdx="0" presStyleCnt="2"/>
      <dgm:spPr/>
    </dgm:pt>
    <dgm:pt modelId="{CBDC1AD6-F194-48DD-B9BA-308E71451FBA}" type="pres">
      <dgm:prSet presAssocID="{BC0AA813-ACE3-4E02-9DE2-EDF921EF84E0}" presName="hierChild4" presStyleCnt="0"/>
      <dgm:spPr/>
    </dgm:pt>
    <dgm:pt modelId="{CAFDEF04-ED67-4CA5-A74A-A6082BCFE92C}" type="pres">
      <dgm:prSet presAssocID="{8A3E19AE-E1D0-4661-AFB0-EC61A6C52462}" presName="Name37" presStyleLbl="parChTrans1D3" presStyleIdx="0" presStyleCnt="2"/>
      <dgm:spPr/>
    </dgm:pt>
    <dgm:pt modelId="{F6508F3C-1339-432B-8BEF-3483AFC5AD72}" type="pres">
      <dgm:prSet presAssocID="{2744796B-466F-4399-8363-F2182946A04B}" presName="hierRoot2" presStyleCnt="0">
        <dgm:presLayoutVars>
          <dgm:hierBranch val="init"/>
        </dgm:presLayoutVars>
      </dgm:prSet>
      <dgm:spPr/>
    </dgm:pt>
    <dgm:pt modelId="{038E72DB-010C-4968-8BB3-D114EC1B7AF2}" type="pres">
      <dgm:prSet presAssocID="{2744796B-466F-4399-8363-F2182946A04B}" presName="rootComposite" presStyleCnt="0"/>
      <dgm:spPr/>
    </dgm:pt>
    <dgm:pt modelId="{CE76B7AF-E0C9-4BE2-9894-CC1FBA787DAB}" type="pres">
      <dgm:prSet presAssocID="{2744796B-466F-4399-8363-F2182946A04B}" presName="rootText" presStyleLbl="node3" presStyleIdx="0" presStyleCnt="2" custScaleX="164499" custScaleY="194138">
        <dgm:presLayoutVars>
          <dgm:chPref val="3"/>
        </dgm:presLayoutVars>
      </dgm:prSet>
      <dgm:spPr/>
    </dgm:pt>
    <dgm:pt modelId="{D3471AD6-5A86-4868-96DC-686226082866}" type="pres">
      <dgm:prSet presAssocID="{2744796B-466F-4399-8363-F2182946A04B}" presName="rootConnector" presStyleLbl="node3" presStyleIdx="0" presStyleCnt="2"/>
      <dgm:spPr/>
    </dgm:pt>
    <dgm:pt modelId="{3654D5AD-7B1C-48C4-8D06-89A8C3FEED92}" type="pres">
      <dgm:prSet presAssocID="{2744796B-466F-4399-8363-F2182946A04B}" presName="hierChild4" presStyleCnt="0"/>
      <dgm:spPr/>
    </dgm:pt>
    <dgm:pt modelId="{0F8CDDD7-01ED-41C0-B9F4-1C979FB1E15B}" type="pres">
      <dgm:prSet presAssocID="{2744796B-466F-4399-8363-F2182946A04B}" presName="hierChild5" presStyleCnt="0"/>
      <dgm:spPr/>
    </dgm:pt>
    <dgm:pt modelId="{1D86BF3A-59AF-4BA4-AA5A-5EB1CFDC62D7}" type="pres">
      <dgm:prSet presAssocID="{BC0AA813-ACE3-4E02-9DE2-EDF921EF84E0}" presName="hierChild5" presStyleCnt="0"/>
      <dgm:spPr/>
    </dgm:pt>
    <dgm:pt modelId="{464502DF-7013-4B82-AF0B-F2411AB482EE}" type="pres">
      <dgm:prSet presAssocID="{A47E5FAB-4FDA-4815-96F0-F405B69556FA}" presName="Name37" presStyleLbl="parChTrans1D2" presStyleIdx="1" presStyleCnt="2"/>
      <dgm:spPr/>
    </dgm:pt>
    <dgm:pt modelId="{2670D0D3-9C72-4DA9-8E67-85A92B7FC77D}" type="pres">
      <dgm:prSet presAssocID="{4B88D524-EFA4-4137-BCCE-AA7D302F7515}" presName="hierRoot2" presStyleCnt="0">
        <dgm:presLayoutVars>
          <dgm:hierBranch val="init"/>
        </dgm:presLayoutVars>
      </dgm:prSet>
      <dgm:spPr/>
    </dgm:pt>
    <dgm:pt modelId="{2CF8CAC4-DDEB-49A8-82A9-1F14CDFE0EAE}" type="pres">
      <dgm:prSet presAssocID="{4B88D524-EFA4-4137-BCCE-AA7D302F7515}" presName="rootComposite" presStyleCnt="0"/>
      <dgm:spPr/>
    </dgm:pt>
    <dgm:pt modelId="{FDFA34A0-BFDB-4BD8-96E0-7D9DE1A21CB0}" type="pres">
      <dgm:prSet presAssocID="{4B88D524-EFA4-4137-BCCE-AA7D302F7515}" presName="rootText" presStyleLbl="node2" presStyleIdx="1" presStyleCnt="2">
        <dgm:presLayoutVars>
          <dgm:chPref val="3"/>
        </dgm:presLayoutVars>
      </dgm:prSet>
      <dgm:spPr/>
    </dgm:pt>
    <dgm:pt modelId="{2355863F-3C72-47F7-92FB-9129AF0F1084}" type="pres">
      <dgm:prSet presAssocID="{4B88D524-EFA4-4137-BCCE-AA7D302F7515}" presName="rootConnector" presStyleLbl="node2" presStyleIdx="1" presStyleCnt="2"/>
      <dgm:spPr/>
    </dgm:pt>
    <dgm:pt modelId="{1FF218F5-6115-41A8-8479-E9224A83C934}" type="pres">
      <dgm:prSet presAssocID="{4B88D524-EFA4-4137-BCCE-AA7D302F7515}" presName="hierChild4" presStyleCnt="0"/>
      <dgm:spPr/>
    </dgm:pt>
    <dgm:pt modelId="{8689455B-9A62-476E-BEED-810B8A8AFD4C}" type="pres">
      <dgm:prSet presAssocID="{41618A22-16AA-4693-9FCA-C7374C549E60}" presName="Name37" presStyleLbl="parChTrans1D3" presStyleIdx="1" presStyleCnt="2"/>
      <dgm:spPr/>
    </dgm:pt>
    <dgm:pt modelId="{8AC806C3-B98C-4C6B-BED5-34FABCD21727}" type="pres">
      <dgm:prSet presAssocID="{2824A1BA-E38C-4492-97D5-2658D5752390}" presName="hierRoot2" presStyleCnt="0">
        <dgm:presLayoutVars>
          <dgm:hierBranch val="init"/>
        </dgm:presLayoutVars>
      </dgm:prSet>
      <dgm:spPr/>
    </dgm:pt>
    <dgm:pt modelId="{F3EA226C-DA1F-4AF9-B9BD-E1C0F2D40B52}" type="pres">
      <dgm:prSet presAssocID="{2824A1BA-E38C-4492-97D5-2658D5752390}" presName="rootComposite" presStyleCnt="0"/>
      <dgm:spPr/>
    </dgm:pt>
    <dgm:pt modelId="{7E133974-D09A-454A-B0B9-1126F5E42313}" type="pres">
      <dgm:prSet presAssocID="{2824A1BA-E38C-4492-97D5-2658D5752390}" presName="rootText" presStyleLbl="node3" presStyleIdx="1" presStyleCnt="2" custScaleX="180564" custScaleY="191503">
        <dgm:presLayoutVars>
          <dgm:chPref val="3"/>
        </dgm:presLayoutVars>
      </dgm:prSet>
      <dgm:spPr/>
    </dgm:pt>
    <dgm:pt modelId="{E84C71EB-EAB5-4087-9505-797A9F489C52}" type="pres">
      <dgm:prSet presAssocID="{2824A1BA-E38C-4492-97D5-2658D5752390}" presName="rootConnector" presStyleLbl="node3" presStyleIdx="1" presStyleCnt="2"/>
      <dgm:spPr/>
    </dgm:pt>
    <dgm:pt modelId="{94FDBF9A-1773-4080-AD4D-EFDDBCB7D55A}" type="pres">
      <dgm:prSet presAssocID="{2824A1BA-E38C-4492-97D5-2658D5752390}" presName="hierChild4" presStyleCnt="0"/>
      <dgm:spPr/>
    </dgm:pt>
    <dgm:pt modelId="{0D190773-EEB4-4CE0-848A-885C3347C686}" type="pres">
      <dgm:prSet presAssocID="{2824A1BA-E38C-4492-97D5-2658D5752390}" presName="hierChild5" presStyleCnt="0"/>
      <dgm:spPr/>
    </dgm:pt>
    <dgm:pt modelId="{DCBBD88F-04B3-40E4-8FE7-1E7098FEB904}" type="pres">
      <dgm:prSet presAssocID="{4B88D524-EFA4-4137-BCCE-AA7D302F7515}" presName="hierChild5" presStyleCnt="0"/>
      <dgm:spPr/>
    </dgm:pt>
    <dgm:pt modelId="{21EFD4E1-8933-43B8-9D90-443548145E41}" type="pres">
      <dgm:prSet presAssocID="{C44FB994-1B42-4094-A023-828CBBC524F1}" presName="hierChild3" presStyleCnt="0"/>
      <dgm:spPr/>
    </dgm:pt>
  </dgm:ptLst>
  <dgm:cxnLst>
    <dgm:cxn modelId="{3B5BC10A-51BD-4230-9DF4-35213E06F68E}" type="presOf" srcId="{8849C333-5AD9-4BE7-9D47-CF63A3E4BBCE}" destId="{4D744320-AC9C-4E80-AE38-F7F5735C50EF}" srcOrd="0" destOrd="0" presId="urn:microsoft.com/office/officeart/2005/8/layout/orgChart1"/>
    <dgm:cxn modelId="{1AACB80B-4C7F-42CA-AF69-6C695C2D89F0}" type="presOf" srcId="{2744796B-466F-4399-8363-F2182946A04B}" destId="{D3471AD6-5A86-4868-96DC-686226082866}" srcOrd="1" destOrd="0" presId="urn:microsoft.com/office/officeart/2005/8/layout/orgChart1"/>
    <dgm:cxn modelId="{C54DC91B-0F01-4488-AC09-5F0C6FD042ED}" type="presOf" srcId="{4B88D524-EFA4-4137-BCCE-AA7D302F7515}" destId="{FDFA34A0-BFDB-4BD8-96E0-7D9DE1A21CB0}" srcOrd="0" destOrd="0" presId="urn:microsoft.com/office/officeart/2005/8/layout/orgChart1"/>
    <dgm:cxn modelId="{A13C8D23-9A2B-495E-A884-CA2F244AB8C4}" type="presOf" srcId="{4B88D524-EFA4-4137-BCCE-AA7D302F7515}" destId="{2355863F-3C72-47F7-92FB-9129AF0F1084}" srcOrd="1" destOrd="0" presId="urn:microsoft.com/office/officeart/2005/8/layout/orgChart1"/>
    <dgm:cxn modelId="{AC731137-1A72-41A5-89DC-E37A282FBB80}" type="presOf" srcId="{A47E5FAB-4FDA-4815-96F0-F405B69556FA}" destId="{464502DF-7013-4B82-AF0B-F2411AB482EE}" srcOrd="0" destOrd="0" presId="urn:microsoft.com/office/officeart/2005/8/layout/orgChart1"/>
    <dgm:cxn modelId="{8CA1E65E-3EBE-43FA-9E41-3C543B0D5E73}" type="presOf" srcId="{BC0AA813-ACE3-4E02-9DE2-EDF921EF84E0}" destId="{D6F4799E-9BAA-413A-B930-C64F2FC5F540}" srcOrd="1" destOrd="0" presId="urn:microsoft.com/office/officeart/2005/8/layout/orgChart1"/>
    <dgm:cxn modelId="{D554AE43-959C-4020-B74B-EE7DFF093822}" srcId="{C44FB994-1B42-4094-A023-828CBBC524F1}" destId="{4B88D524-EFA4-4137-BCCE-AA7D302F7515}" srcOrd="1" destOrd="0" parTransId="{A47E5FAB-4FDA-4815-96F0-F405B69556FA}" sibTransId="{C325D870-46DE-4A55-83CC-715CA66BBAD8}"/>
    <dgm:cxn modelId="{54C2BB47-C737-4F3D-A14D-FC19702110AC}" srcId="{47BA0271-0B28-4EC3-BCA7-EB3829E6E4AD}" destId="{C44FB994-1B42-4094-A023-828CBBC524F1}" srcOrd="0" destOrd="0" parTransId="{A7E79E84-7812-4215-B50B-115E07DDA89A}" sibTransId="{82E46ED0-2275-468C-9F9E-49064A3CE25A}"/>
    <dgm:cxn modelId="{A74B3549-8902-4441-9F0F-9B85FC2DE4F1}" type="presOf" srcId="{BC0AA813-ACE3-4E02-9DE2-EDF921EF84E0}" destId="{240FCE31-B303-4878-B8A7-3335012CA28F}" srcOrd="0" destOrd="0" presId="urn:microsoft.com/office/officeart/2005/8/layout/orgChart1"/>
    <dgm:cxn modelId="{F41E9E52-17F2-46FF-AC69-9978556936AA}" type="presOf" srcId="{C44FB994-1B42-4094-A023-828CBBC524F1}" destId="{6EE6903D-F37D-44AD-9461-F9C2555F05E2}" srcOrd="1" destOrd="0" presId="urn:microsoft.com/office/officeart/2005/8/layout/orgChart1"/>
    <dgm:cxn modelId="{5A793959-EDA9-49E7-AE4D-8B0D559528C6}" srcId="{4B88D524-EFA4-4137-BCCE-AA7D302F7515}" destId="{2824A1BA-E38C-4492-97D5-2658D5752390}" srcOrd="0" destOrd="0" parTransId="{41618A22-16AA-4693-9FCA-C7374C549E60}" sibTransId="{6F1A0F26-C7BE-4B96-8B80-D5FFA7981C39}"/>
    <dgm:cxn modelId="{5CCE6C84-99F6-47F0-8C3E-E7E8B1031B48}" srcId="{BC0AA813-ACE3-4E02-9DE2-EDF921EF84E0}" destId="{2744796B-466F-4399-8363-F2182946A04B}" srcOrd="0" destOrd="0" parTransId="{8A3E19AE-E1D0-4661-AFB0-EC61A6C52462}" sibTransId="{AD504F22-9FD7-4A1C-84A3-E5DC3E7C90C2}"/>
    <dgm:cxn modelId="{BE5B028B-2923-4FD0-9921-EC7123723FBD}" type="presOf" srcId="{8A3E19AE-E1D0-4661-AFB0-EC61A6C52462}" destId="{CAFDEF04-ED67-4CA5-A74A-A6082BCFE92C}" srcOrd="0" destOrd="0" presId="urn:microsoft.com/office/officeart/2005/8/layout/orgChart1"/>
    <dgm:cxn modelId="{68675A92-9CF0-4CFB-9140-12D990975F02}" type="presOf" srcId="{47BA0271-0B28-4EC3-BCA7-EB3829E6E4AD}" destId="{6A1C03CB-C2CB-4EA4-984E-0F3FF594D8F3}" srcOrd="0" destOrd="0" presId="urn:microsoft.com/office/officeart/2005/8/layout/orgChart1"/>
    <dgm:cxn modelId="{5EB4D0AB-EAEC-48AB-96CC-7A35C10F0B90}" type="presOf" srcId="{41618A22-16AA-4693-9FCA-C7374C549E60}" destId="{8689455B-9A62-476E-BEED-810B8A8AFD4C}" srcOrd="0" destOrd="0" presId="urn:microsoft.com/office/officeart/2005/8/layout/orgChart1"/>
    <dgm:cxn modelId="{87625FBF-CFB0-45EB-A962-C1D8C1D39170}" type="presOf" srcId="{C44FB994-1B42-4094-A023-828CBBC524F1}" destId="{4F78DB8D-E77F-418A-A98D-0D46F3ACE3F9}" srcOrd="0" destOrd="0" presId="urn:microsoft.com/office/officeart/2005/8/layout/orgChart1"/>
    <dgm:cxn modelId="{9DDDB7E0-B7FC-447A-8E3B-B288AE5331BB}" srcId="{C44FB994-1B42-4094-A023-828CBBC524F1}" destId="{BC0AA813-ACE3-4E02-9DE2-EDF921EF84E0}" srcOrd="0" destOrd="0" parTransId="{8849C333-5AD9-4BE7-9D47-CF63A3E4BBCE}" sibTransId="{52B30307-D374-46F6-8306-D9B8648E9DA8}"/>
    <dgm:cxn modelId="{10093CEF-8BF1-4631-BB8F-790A96CCF614}" type="presOf" srcId="{2824A1BA-E38C-4492-97D5-2658D5752390}" destId="{E84C71EB-EAB5-4087-9505-797A9F489C52}" srcOrd="1" destOrd="0" presId="urn:microsoft.com/office/officeart/2005/8/layout/orgChart1"/>
    <dgm:cxn modelId="{905DDFEF-F304-473E-94FF-6B0E105C273D}" type="presOf" srcId="{2744796B-466F-4399-8363-F2182946A04B}" destId="{CE76B7AF-E0C9-4BE2-9894-CC1FBA787DAB}" srcOrd="0" destOrd="0" presId="urn:microsoft.com/office/officeart/2005/8/layout/orgChart1"/>
    <dgm:cxn modelId="{4D25CCFD-1847-4944-90F8-629E30E1BCAD}" type="presOf" srcId="{2824A1BA-E38C-4492-97D5-2658D5752390}" destId="{7E133974-D09A-454A-B0B9-1126F5E42313}" srcOrd="0" destOrd="0" presId="urn:microsoft.com/office/officeart/2005/8/layout/orgChart1"/>
    <dgm:cxn modelId="{B5A312DB-5BC6-470F-BA83-8E0BBD2325D9}" type="presParOf" srcId="{6A1C03CB-C2CB-4EA4-984E-0F3FF594D8F3}" destId="{8BC0046E-9896-4D1C-B96E-2FC602B79F5B}" srcOrd="0" destOrd="0" presId="urn:microsoft.com/office/officeart/2005/8/layout/orgChart1"/>
    <dgm:cxn modelId="{38956E91-4AA8-412D-8214-EE6B6F1F4F4B}" type="presParOf" srcId="{8BC0046E-9896-4D1C-B96E-2FC602B79F5B}" destId="{B08B8855-6769-4DFA-8268-BCD92CB9FDB6}" srcOrd="0" destOrd="0" presId="urn:microsoft.com/office/officeart/2005/8/layout/orgChart1"/>
    <dgm:cxn modelId="{0180AF7D-E29A-422E-A124-B529D70B3D23}" type="presParOf" srcId="{B08B8855-6769-4DFA-8268-BCD92CB9FDB6}" destId="{4F78DB8D-E77F-418A-A98D-0D46F3ACE3F9}" srcOrd="0" destOrd="0" presId="urn:microsoft.com/office/officeart/2005/8/layout/orgChart1"/>
    <dgm:cxn modelId="{31766AA8-9EBD-4F66-B736-22A01BC1727F}" type="presParOf" srcId="{B08B8855-6769-4DFA-8268-BCD92CB9FDB6}" destId="{6EE6903D-F37D-44AD-9461-F9C2555F05E2}" srcOrd="1" destOrd="0" presId="urn:microsoft.com/office/officeart/2005/8/layout/orgChart1"/>
    <dgm:cxn modelId="{5EC8D114-4354-40AF-8E56-8B3D47D63DF3}" type="presParOf" srcId="{8BC0046E-9896-4D1C-B96E-2FC602B79F5B}" destId="{781D3DE2-4925-43EE-9B58-183162F2FCD2}" srcOrd="1" destOrd="0" presId="urn:microsoft.com/office/officeart/2005/8/layout/orgChart1"/>
    <dgm:cxn modelId="{89971CDC-CD40-4ADD-92D5-C8079DB23A3A}" type="presParOf" srcId="{781D3DE2-4925-43EE-9B58-183162F2FCD2}" destId="{4D744320-AC9C-4E80-AE38-F7F5735C50EF}" srcOrd="0" destOrd="0" presId="urn:microsoft.com/office/officeart/2005/8/layout/orgChart1"/>
    <dgm:cxn modelId="{344C4D32-9A2F-45E5-9CEC-34A9B3940AF4}" type="presParOf" srcId="{781D3DE2-4925-43EE-9B58-183162F2FCD2}" destId="{FF05922B-644B-4EB0-B385-9318AF26D91F}" srcOrd="1" destOrd="0" presId="urn:microsoft.com/office/officeart/2005/8/layout/orgChart1"/>
    <dgm:cxn modelId="{25378945-E634-4EEE-A659-A71A54E1F802}" type="presParOf" srcId="{FF05922B-644B-4EB0-B385-9318AF26D91F}" destId="{F44E316C-7281-4800-B1C9-2AFF8C8F1768}" srcOrd="0" destOrd="0" presId="urn:microsoft.com/office/officeart/2005/8/layout/orgChart1"/>
    <dgm:cxn modelId="{D4F6CA51-7397-425E-97EA-5B35D305502E}" type="presParOf" srcId="{F44E316C-7281-4800-B1C9-2AFF8C8F1768}" destId="{240FCE31-B303-4878-B8A7-3335012CA28F}" srcOrd="0" destOrd="0" presId="urn:microsoft.com/office/officeart/2005/8/layout/orgChart1"/>
    <dgm:cxn modelId="{3F949F6D-0606-4278-9114-2C316C909131}" type="presParOf" srcId="{F44E316C-7281-4800-B1C9-2AFF8C8F1768}" destId="{D6F4799E-9BAA-413A-B930-C64F2FC5F540}" srcOrd="1" destOrd="0" presId="urn:microsoft.com/office/officeart/2005/8/layout/orgChart1"/>
    <dgm:cxn modelId="{B8391D6B-C132-4691-A82B-316236DD86D4}" type="presParOf" srcId="{FF05922B-644B-4EB0-B385-9318AF26D91F}" destId="{CBDC1AD6-F194-48DD-B9BA-308E71451FBA}" srcOrd="1" destOrd="0" presId="urn:microsoft.com/office/officeart/2005/8/layout/orgChart1"/>
    <dgm:cxn modelId="{C6A4A27A-D1C2-4820-91D1-7D0EEC87746D}" type="presParOf" srcId="{CBDC1AD6-F194-48DD-B9BA-308E71451FBA}" destId="{CAFDEF04-ED67-4CA5-A74A-A6082BCFE92C}" srcOrd="0" destOrd="0" presId="urn:microsoft.com/office/officeart/2005/8/layout/orgChart1"/>
    <dgm:cxn modelId="{9C173546-A875-4EF9-A7B4-BD898A44D8A7}" type="presParOf" srcId="{CBDC1AD6-F194-48DD-B9BA-308E71451FBA}" destId="{F6508F3C-1339-432B-8BEF-3483AFC5AD72}" srcOrd="1" destOrd="0" presId="urn:microsoft.com/office/officeart/2005/8/layout/orgChart1"/>
    <dgm:cxn modelId="{BCA8C52D-61EE-4DB8-9307-91C7D54AACBE}" type="presParOf" srcId="{F6508F3C-1339-432B-8BEF-3483AFC5AD72}" destId="{038E72DB-010C-4968-8BB3-D114EC1B7AF2}" srcOrd="0" destOrd="0" presId="urn:microsoft.com/office/officeart/2005/8/layout/orgChart1"/>
    <dgm:cxn modelId="{2BE8FBD3-CE75-47E7-B6C6-ABAB7E2C86AE}" type="presParOf" srcId="{038E72DB-010C-4968-8BB3-D114EC1B7AF2}" destId="{CE76B7AF-E0C9-4BE2-9894-CC1FBA787DAB}" srcOrd="0" destOrd="0" presId="urn:microsoft.com/office/officeart/2005/8/layout/orgChart1"/>
    <dgm:cxn modelId="{FCA6BB23-8653-4B3D-AF72-95053DE49809}" type="presParOf" srcId="{038E72DB-010C-4968-8BB3-D114EC1B7AF2}" destId="{D3471AD6-5A86-4868-96DC-686226082866}" srcOrd="1" destOrd="0" presId="urn:microsoft.com/office/officeart/2005/8/layout/orgChart1"/>
    <dgm:cxn modelId="{6EEFE683-BB24-4367-BE4D-28B6AE2529A4}" type="presParOf" srcId="{F6508F3C-1339-432B-8BEF-3483AFC5AD72}" destId="{3654D5AD-7B1C-48C4-8D06-89A8C3FEED92}" srcOrd="1" destOrd="0" presId="urn:microsoft.com/office/officeart/2005/8/layout/orgChart1"/>
    <dgm:cxn modelId="{670E5A82-CF64-4A64-B54B-D7222AAB3C8C}" type="presParOf" srcId="{F6508F3C-1339-432B-8BEF-3483AFC5AD72}" destId="{0F8CDDD7-01ED-41C0-B9F4-1C979FB1E15B}" srcOrd="2" destOrd="0" presId="urn:microsoft.com/office/officeart/2005/8/layout/orgChart1"/>
    <dgm:cxn modelId="{019AA9F7-32B2-49DB-950C-133467C9CDA2}" type="presParOf" srcId="{FF05922B-644B-4EB0-B385-9318AF26D91F}" destId="{1D86BF3A-59AF-4BA4-AA5A-5EB1CFDC62D7}" srcOrd="2" destOrd="0" presId="urn:microsoft.com/office/officeart/2005/8/layout/orgChart1"/>
    <dgm:cxn modelId="{B0D7D69A-4BC6-4EAE-8191-3DECF38DAB7F}" type="presParOf" srcId="{781D3DE2-4925-43EE-9B58-183162F2FCD2}" destId="{464502DF-7013-4B82-AF0B-F2411AB482EE}" srcOrd="2" destOrd="0" presId="urn:microsoft.com/office/officeart/2005/8/layout/orgChart1"/>
    <dgm:cxn modelId="{6E662A61-2913-47CB-A00E-9075A1C0CD9F}" type="presParOf" srcId="{781D3DE2-4925-43EE-9B58-183162F2FCD2}" destId="{2670D0D3-9C72-4DA9-8E67-85A92B7FC77D}" srcOrd="3" destOrd="0" presId="urn:microsoft.com/office/officeart/2005/8/layout/orgChart1"/>
    <dgm:cxn modelId="{AE2AC066-4AAD-4AB4-A053-6362EB632083}" type="presParOf" srcId="{2670D0D3-9C72-4DA9-8E67-85A92B7FC77D}" destId="{2CF8CAC4-DDEB-49A8-82A9-1F14CDFE0EAE}" srcOrd="0" destOrd="0" presId="urn:microsoft.com/office/officeart/2005/8/layout/orgChart1"/>
    <dgm:cxn modelId="{66DD1F07-8CB6-4490-BFF1-D8854CACB95B}" type="presParOf" srcId="{2CF8CAC4-DDEB-49A8-82A9-1F14CDFE0EAE}" destId="{FDFA34A0-BFDB-4BD8-96E0-7D9DE1A21CB0}" srcOrd="0" destOrd="0" presId="urn:microsoft.com/office/officeart/2005/8/layout/orgChart1"/>
    <dgm:cxn modelId="{BF05FB45-1941-432D-8875-FF0F37A04011}" type="presParOf" srcId="{2CF8CAC4-DDEB-49A8-82A9-1F14CDFE0EAE}" destId="{2355863F-3C72-47F7-92FB-9129AF0F1084}" srcOrd="1" destOrd="0" presId="urn:microsoft.com/office/officeart/2005/8/layout/orgChart1"/>
    <dgm:cxn modelId="{74A96EC5-E688-49C2-BD61-5CE32319442F}" type="presParOf" srcId="{2670D0D3-9C72-4DA9-8E67-85A92B7FC77D}" destId="{1FF218F5-6115-41A8-8479-E9224A83C934}" srcOrd="1" destOrd="0" presId="urn:microsoft.com/office/officeart/2005/8/layout/orgChart1"/>
    <dgm:cxn modelId="{C473C4D8-975D-4575-A4F1-4EBF2EB2E002}" type="presParOf" srcId="{1FF218F5-6115-41A8-8479-E9224A83C934}" destId="{8689455B-9A62-476E-BEED-810B8A8AFD4C}" srcOrd="0" destOrd="0" presId="urn:microsoft.com/office/officeart/2005/8/layout/orgChart1"/>
    <dgm:cxn modelId="{87469F23-008B-45D4-80B6-3A68992B0C57}" type="presParOf" srcId="{1FF218F5-6115-41A8-8479-E9224A83C934}" destId="{8AC806C3-B98C-4C6B-BED5-34FABCD21727}" srcOrd="1" destOrd="0" presId="urn:microsoft.com/office/officeart/2005/8/layout/orgChart1"/>
    <dgm:cxn modelId="{C67087D4-10DE-4D2D-B766-36BD7AFD1ABA}" type="presParOf" srcId="{8AC806C3-B98C-4C6B-BED5-34FABCD21727}" destId="{F3EA226C-DA1F-4AF9-B9BD-E1C0F2D40B52}" srcOrd="0" destOrd="0" presId="urn:microsoft.com/office/officeart/2005/8/layout/orgChart1"/>
    <dgm:cxn modelId="{543A1CEE-4F91-4AAC-8B0D-F7BC2D143DFF}" type="presParOf" srcId="{F3EA226C-DA1F-4AF9-B9BD-E1C0F2D40B52}" destId="{7E133974-D09A-454A-B0B9-1126F5E42313}" srcOrd="0" destOrd="0" presId="urn:microsoft.com/office/officeart/2005/8/layout/orgChart1"/>
    <dgm:cxn modelId="{0539B26A-2EE4-41D9-81C9-36A1828C58BF}" type="presParOf" srcId="{F3EA226C-DA1F-4AF9-B9BD-E1C0F2D40B52}" destId="{E84C71EB-EAB5-4087-9505-797A9F489C52}" srcOrd="1" destOrd="0" presId="urn:microsoft.com/office/officeart/2005/8/layout/orgChart1"/>
    <dgm:cxn modelId="{2F7665BF-45B5-480F-8B8F-D63642DF50E6}" type="presParOf" srcId="{8AC806C3-B98C-4C6B-BED5-34FABCD21727}" destId="{94FDBF9A-1773-4080-AD4D-EFDDBCB7D55A}" srcOrd="1" destOrd="0" presId="urn:microsoft.com/office/officeart/2005/8/layout/orgChart1"/>
    <dgm:cxn modelId="{C7443494-D036-4213-A106-50A60F3D2D1E}" type="presParOf" srcId="{8AC806C3-B98C-4C6B-BED5-34FABCD21727}" destId="{0D190773-EEB4-4CE0-848A-885C3347C686}" srcOrd="2" destOrd="0" presId="urn:microsoft.com/office/officeart/2005/8/layout/orgChart1"/>
    <dgm:cxn modelId="{987AE7C2-1CFA-4FF8-B6C4-90512CC36EA6}" type="presParOf" srcId="{2670D0D3-9C72-4DA9-8E67-85A92B7FC77D}" destId="{DCBBD88F-04B3-40E4-8FE7-1E7098FEB904}" srcOrd="2" destOrd="0" presId="urn:microsoft.com/office/officeart/2005/8/layout/orgChart1"/>
    <dgm:cxn modelId="{5FFC488A-1FD6-4BE6-93DC-CF5DACA112A2}" type="presParOf" srcId="{8BC0046E-9896-4D1C-B96E-2FC602B79F5B}" destId="{21EFD4E1-8933-43B8-9D90-443548145E41}"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89455B-9A62-476E-BEED-810B8A8AFD4C}">
      <dsp:nvSpPr>
        <dsp:cNvPr id="0" name=""/>
        <dsp:cNvSpPr/>
      </dsp:nvSpPr>
      <dsp:spPr>
        <a:xfrm>
          <a:off x="4516966" y="2654156"/>
          <a:ext cx="328816" cy="1509832"/>
        </a:xfrm>
        <a:custGeom>
          <a:avLst/>
          <a:gdLst/>
          <a:ahLst/>
          <a:cxnLst/>
          <a:rect l="0" t="0" r="0" b="0"/>
          <a:pathLst>
            <a:path>
              <a:moveTo>
                <a:pt x="0" y="0"/>
              </a:moveTo>
              <a:lnTo>
                <a:pt x="0" y="1509832"/>
              </a:lnTo>
              <a:lnTo>
                <a:pt x="328816" y="1509832"/>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4502DF-7013-4B82-AF0B-F2411AB482EE}">
      <dsp:nvSpPr>
        <dsp:cNvPr id="0" name=""/>
        <dsp:cNvSpPr/>
      </dsp:nvSpPr>
      <dsp:spPr>
        <a:xfrm>
          <a:off x="3189018" y="1096055"/>
          <a:ext cx="2204792" cy="462045"/>
        </a:xfrm>
        <a:custGeom>
          <a:avLst/>
          <a:gdLst/>
          <a:ahLst/>
          <a:cxnLst/>
          <a:rect l="0" t="0" r="0" b="0"/>
          <a:pathLst>
            <a:path>
              <a:moveTo>
                <a:pt x="0" y="0"/>
              </a:moveTo>
              <a:lnTo>
                <a:pt x="0" y="231873"/>
              </a:lnTo>
              <a:lnTo>
                <a:pt x="2204792" y="231873"/>
              </a:lnTo>
              <a:lnTo>
                <a:pt x="2204792" y="46204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AFDEF04-ED67-4CA5-A74A-A6082BCFE92C}">
      <dsp:nvSpPr>
        <dsp:cNvPr id="0" name=""/>
        <dsp:cNvSpPr/>
      </dsp:nvSpPr>
      <dsp:spPr>
        <a:xfrm>
          <a:off x="450622" y="2654156"/>
          <a:ext cx="328816" cy="1524273"/>
        </a:xfrm>
        <a:custGeom>
          <a:avLst/>
          <a:gdLst/>
          <a:ahLst/>
          <a:cxnLst/>
          <a:rect l="0" t="0" r="0" b="0"/>
          <a:pathLst>
            <a:path>
              <a:moveTo>
                <a:pt x="0" y="0"/>
              </a:moveTo>
              <a:lnTo>
                <a:pt x="0" y="1524273"/>
              </a:lnTo>
              <a:lnTo>
                <a:pt x="328816" y="1524273"/>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744320-AC9C-4E80-AE38-F7F5735C50EF}">
      <dsp:nvSpPr>
        <dsp:cNvPr id="0" name=""/>
        <dsp:cNvSpPr/>
      </dsp:nvSpPr>
      <dsp:spPr>
        <a:xfrm>
          <a:off x="1327466" y="1096055"/>
          <a:ext cx="1861551" cy="462045"/>
        </a:xfrm>
        <a:custGeom>
          <a:avLst/>
          <a:gdLst/>
          <a:ahLst/>
          <a:cxnLst/>
          <a:rect l="0" t="0" r="0" b="0"/>
          <a:pathLst>
            <a:path>
              <a:moveTo>
                <a:pt x="1861551" y="0"/>
              </a:moveTo>
              <a:lnTo>
                <a:pt x="1861551" y="231873"/>
              </a:lnTo>
              <a:lnTo>
                <a:pt x="0" y="231873"/>
              </a:lnTo>
              <a:lnTo>
                <a:pt x="0" y="46204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F78DB8D-E77F-418A-A98D-0D46F3ACE3F9}">
      <dsp:nvSpPr>
        <dsp:cNvPr id="0" name=""/>
        <dsp:cNvSpPr/>
      </dsp:nvSpPr>
      <dsp:spPr>
        <a:xfrm>
          <a:off x="1530324" y="0"/>
          <a:ext cx="3317387" cy="1096055"/>
        </a:xfrm>
        <a:prstGeom prst="rect">
          <a:avLst/>
        </a:prstGeom>
        <a:solidFill>
          <a:schemeClr val="accent3"/>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de-DE" sz="3400" kern="1200" dirty="0"/>
            <a:t>Bodendegradation</a:t>
          </a:r>
        </a:p>
      </dsp:txBody>
      <dsp:txXfrm>
        <a:off x="1530324" y="0"/>
        <a:ext cx="3317387" cy="1096055"/>
      </dsp:txXfrm>
    </dsp:sp>
    <dsp:sp modelId="{240FCE31-B303-4878-B8A7-3335012CA28F}">
      <dsp:nvSpPr>
        <dsp:cNvPr id="0" name=""/>
        <dsp:cNvSpPr/>
      </dsp:nvSpPr>
      <dsp:spPr>
        <a:xfrm>
          <a:off x="231411" y="1558100"/>
          <a:ext cx="2192110" cy="1096055"/>
        </a:xfrm>
        <a:prstGeom prst="rect">
          <a:avLst/>
        </a:prstGeom>
        <a:solidFill>
          <a:schemeClr val="accent3"/>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de-DE" sz="2400" kern="1200" dirty="0"/>
            <a:t>Physikalische Degradation</a:t>
          </a:r>
        </a:p>
      </dsp:txBody>
      <dsp:txXfrm>
        <a:off x="231411" y="1558100"/>
        <a:ext cx="2192110" cy="1096055"/>
      </dsp:txXfrm>
    </dsp:sp>
    <dsp:sp modelId="{CE76B7AF-E0C9-4BE2-9894-CC1FBA787DAB}">
      <dsp:nvSpPr>
        <dsp:cNvPr id="0" name=""/>
        <dsp:cNvSpPr/>
      </dsp:nvSpPr>
      <dsp:spPr>
        <a:xfrm>
          <a:off x="779438" y="3114499"/>
          <a:ext cx="3606000" cy="2127860"/>
        </a:xfrm>
        <a:prstGeom prst="rect">
          <a:avLst/>
        </a:prstGeom>
        <a:solidFill>
          <a:schemeClr val="accent3"/>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endParaRPr lang="de-DE" sz="3400" kern="1200"/>
        </a:p>
      </dsp:txBody>
      <dsp:txXfrm>
        <a:off x="779438" y="3114499"/>
        <a:ext cx="3606000" cy="2127860"/>
      </dsp:txXfrm>
    </dsp:sp>
    <dsp:sp modelId="{FDFA34A0-BFDB-4BD8-96E0-7D9DE1A21CB0}">
      <dsp:nvSpPr>
        <dsp:cNvPr id="0" name=""/>
        <dsp:cNvSpPr/>
      </dsp:nvSpPr>
      <dsp:spPr>
        <a:xfrm>
          <a:off x="4297754" y="1558100"/>
          <a:ext cx="2192110" cy="1096055"/>
        </a:xfrm>
        <a:prstGeom prst="rect">
          <a:avLst/>
        </a:prstGeom>
        <a:solidFill>
          <a:schemeClr val="accent3"/>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de-DE" sz="2400" kern="1200" dirty="0"/>
            <a:t>Chemische Degradation</a:t>
          </a:r>
        </a:p>
      </dsp:txBody>
      <dsp:txXfrm>
        <a:off x="4297754" y="1558100"/>
        <a:ext cx="2192110" cy="1096055"/>
      </dsp:txXfrm>
    </dsp:sp>
    <dsp:sp modelId="{7E133974-D09A-454A-B0B9-1126F5E42313}">
      <dsp:nvSpPr>
        <dsp:cNvPr id="0" name=""/>
        <dsp:cNvSpPr/>
      </dsp:nvSpPr>
      <dsp:spPr>
        <a:xfrm>
          <a:off x="4845782" y="3114499"/>
          <a:ext cx="3958163" cy="2098979"/>
        </a:xfrm>
        <a:prstGeom prst="rect">
          <a:avLst/>
        </a:prstGeom>
        <a:solidFill>
          <a:schemeClr val="accent3"/>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endParaRPr lang="de-DE" sz="3400" kern="1200"/>
        </a:p>
      </dsp:txBody>
      <dsp:txXfrm>
        <a:off x="4845782" y="3114499"/>
        <a:ext cx="3958163" cy="2098979"/>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elfoli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de-DE"/>
              <a:t>Mastertitelformat bearbeiten</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de-DE"/>
              <a:t>Master-Untertitelformat bearbeiten</a:t>
            </a:r>
            <a:endParaRPr lang="en-US" dirty="0"/>
          </a:p>
        </p:txBody>
      </p:sp>
      <p:sp>
        <p:nvSpPr>
          <p:cNvPr id="4" name="Date Placeholder 3"/>
          <p:cNvSpPr>
            <a:spLocks noGrp="1"/>
          </p:cNvSpPr>
          <p:nvPr>
            <p:ph type="dt" sz="half" idx="10"/>
          </p:nvPr>
        </p:nvSpPr>
        <p:spPr/>
        <p:txBody>
          <a:bodyPr/>
          <a:lstStyle/>
          <a:p>
            <a:fld id="{8C1C9E0A-B4AA-4295-BC05-9763EDD91702}" type="datetimeFigureOut">
              <a:rPr lang="de-DE" smtClean="0"/>
              <a:t>24.03.2025</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45ADBCB5-1E4C-4683-9C97-E51405F7E2A8}" type="slidenum">
              <a:rPr lang="de-DE" smtClean="0"/>
              <a:t>‹Nr.›</a:t>
            </a:fld>
            <a:endParaRPr lang="de-DE"/>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7713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Mastertitelformat bearbeiten</a:t>
            </a:r>
            <a:endParaRPr lang="en-US" dirty="0"/>
          </a:p>
        </p:txBody>
      </p:sp>
      <p:sp>
        <p:nvSpPr>
          <p:cNvPr id="3" name="Content Placeholder 2"/>
          <p:cNvSpPr>
            <a:spLocks noGrp="1"/>
          </p:cNvSpPr>
          <p:nvPr>
            <p:ph idx="1"/>
          </p:nvPr>
        </p:nvSpPr>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Date Placeholder 3"/>
          <p:cNvSpPr>
            <a:spLocks noGrp="1"/>
          </p:cNvSpPr>
          <p:nvPr>
            <p:ph type="dt" sz="half" idx="10"/>
          </p:nvPr>
        </p:nvSpPr>
        <p:spPr/>
        <p:txBody>
          <a:bodyPr/>
          <a:lstStyle/>
          <a:p>
            <a:fld id="{8C1C9E0A-B4AA-4295-BC05-9763EDD91702}" type="datetimeFigureOut">
              <a:rPr lang="de-DE" smtClean="0"/>
              <a:t>24.03.2025</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45ADBCB5-1E4C-4683-9C97-E51405F7E2A8}" type="slidenum">
              <a:rPr lang="de-DE" smtClean="0"/>
              <a:t>‹Nr.›</a:t>
            </a:fld>
            <a:endParaRPr lang="de-DE"/>
          </a:p>
        </p:txBody>
      </p:sp>
    </p:spTree>
    <p:extLst>
      <p:ext uri="{BB962C8B-B14F-4D97-AF65-F5344CB8AC3E}">
        <p14:creationId xmlns:p14="http://schemas.microsoft.com/office/powerpoint/2010/main" val="819183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bschnitts-&#10;überschrift">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de-DE"/>
              <a:t>Mastertitelformat bearbeiten</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de-DE"/>
              <a:t>Mastertextformat bearbeiten</a:t>
            </a:r>
          </a:p>
        </p:txBody>
      </p:sp>
      <p:sp>
        <p:nvSpPr>
          <p:cNvPr id="4" name="Date Placeholder 3"/>
          <p:cNvSpPr>
            <a:spLocks noGrp="1"/>
          </p:cNvSpPr>
          <p:nvPr>
            <p:ph type="dt" sz="half" idx="10"/>
          </p:nvPr>
        </p:nvSpPr>
        <p:spPr/>
        <p:txBody>
          <a:bodyPr/>
          <a:lstStyle/>
          <a:p>
            <a:fld id="{8C1C9E0A-B4AA-4295-BC05-9763EDD91702}" type="datetimeFigureOut">
              <a:rPr lang="de-DE" smtClean="0"/>
              <a:t>24.03.2025</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45ADBCB5-1E4C-4683-9C97-E51405F7E2A8}" type="slidenum">
              <a:rPr lang="de-DE" smtClean="0"/>
              <a:t>‹Nr.›</a:t>
            </a:fld>
            <a:endParaRPr lang="de-DE"/>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9410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de-DE"/>
              <a:t>Mastertitelformat bearbeiten</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5" name="Date Placeholder 4"/>
          <p:cNvSpPr>
            <a:spLocks noGrp="1"/>
          </p:cNvSpPr>
          <p:nvPr>
            <p:ph type="dt" sz="half" idx="10"/>
          </p:nvPr>
        </p:nvSpPr>
        <p:spPr/>
        <p:txBody>
          <a:bodyPr/>
          <a:lstStyle/>
          <a:p>
            <a:fld id="{8C1C9E0A-B4AA-4295-BC05-9763EDD91702}" type="datetimeFigureOut">
              <a:rPr lang="de-DE" smtClean="0"/>
              <a:t>24.03.2025</a:t>
            </a:fld>
            <a:endParaRPr lang="de-DE"/>
          </a:p>
        </p:txBody>
      </p:sp>
      <p:sp>
        <p:nvSpPr>
          <p:cNvPr id="6" name="Footer Placeholder 5"/>
          <p:cNvSpPr>
            <a:spLocks noGrp="1"/>
          </p:cNvSpPr>
          <p:nvPr>
            <p:ph type="ftr" sz="quarter" idx="11"/>
          </p:nvPr>
        </p:nvSpPr>
        <p:spPr/>
        <p:txBody>
          <a:bodyPr/>
          <a:lstStyle/>
          <a:p>
            <a:endParaRPr lang="de-DE"/>
          </a:p>
        </p:txBody>
      </p:sp>
      <p:sp>
        <p:nvSpPr>
          <p:cNvPr id="7" name="Slide Number Placeholder 6"/>
          <p:cNvSpPr>
            <a:spLocks noGrp="1"/>
          </p:cNvSpPr>
          <p:nvPr>
            <p:ph type="sldNum" sz="quarter" idx="12"/>
          </p:nvPr>
        </p:nvSpPr>
        <p:spPr/>
        <p:txBody>
          <a:bodyPr/>
          <a:lstStyle/>
          <a:p>
            <a:fld id="{45ADBCB5-1E4C-4683-9C97-E51405F7E2A8}" type="slidenum">
              <a:rPr lang="de-DE" smtClean="0"/>
              <a:t>‹Nr.›</a:t>
            </a:fld>
            <a:endParaRPr lang="de-DE"/>
          </a:p>
        </p:txBody>
      </p:sp>
    </p:spTree>
    <p:extLst>
      <p:ext uri="{BB962C8B-B14F-4D97-AF65-F5344CB8AC3E}">
        <p14:creationId xmlns:p14="http://schemas.microsoft.com/office/powerpoint/2010/main" val="3212345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de-DE"/>
              <a:t>Mastertitelformat bearbeiten</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Mastertextformat bearbeiten</a:t>
            </a:r>
          </a:p>
        </p:txBody>
      </p:sp>
      <p:sp>
        <p:nvSpPr>
          <p:cNvPr id="4" name="Content Placeholder 3"/>
          <p:cNvSpPr>
            <a:spLocks noGrp="1"/>
          </p:cNvSpPr>
          <p:nvPr>
            <p:ph sz="half" idx="2"/>
          </p:nvPr>
        </p:nvSpPr>
        <p:spPr>
          <a:xfrm>
            <a:off x="822960" y="2582334"/>
            <a:ext cx="3703320" cy="328676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Mastertextformat bearbeiten</a:t>
            </a:r>
          </a:p>
        </p:txBody>
      </p:sp>
      <p:sp>
        <p:nvSpPr>
          <p:cNvPr id="6" name="Content Placeholder 5"/>
          <p:cNvSpPr>
            <a:spLocks noGrp="1"/>
          </p:cNvSpPr>
          <p:nvPr>
            <p:ph sz="quarter" idx="4"/>
          </p:nvPr>
        </p:nvSpPr>
        <p:spPr>
          <a:xfrm>
            <a:off x="4663440" y="2582334"/>
            <a:ext cx="3703320" cy="328676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7" name="Date Placeholder 6"/>
          <p:cNvSpPr>
            <a:spLocks noGrp="1"/>
          </p:cNvSpPr>
          <p:nvPr>
            <p:ph type="dt" sz="half" idx="10"/>
          </p:nvPr>
        </p:nvSpPr>
        <p:spPr/>
        <p:txBody>
          <a:bodyPr/>
          <a:lstStyle/>
          <a:p>
            <a:fld id="{8C1C9E0A-B4AA-4295-BC05-9763EDD91702}" type="datetimeFigureOut">
              <a:rPr lang="de-DE" smtClean="0"/>
              <a:t>24.03.2025</a:t>
            </a:fld>
            <a:endParaRPr lang="de-DE"/>
          </a:p>
        </p:txBody>
      </p:sp>
      <p:sp>
        <p:nvSpPr>
          <p:cNvPr id="8" name="Footer Placeholder 7"/>
          <p:cNvSpPr>
            <a:spLocks noGrp="1"/>
          </p:cNvSpPr>
          <p:nvPr>
            <p:ph type="ftr" sz="quarter" idx="11"/>
          </p:nvPr>
        </p:nvSpPr>
        <p:spPr/>
        <p:txBody>
          <a:bodyPr/>
          <a:lstStyle/>
          <a:p>
            <a:endParaRPr lang="de-DE"/>
          </a:p>
        </p:txBody>
      </p:sp>
      <p:sp>
        <p:nvSpPr>
          <p:cNvPr id="9" name="Slide Number Placeholder 8"/>
          <p:cNvSpPr>
            <a:spLocks noGrp="1"/>
          </p:cNvSpPr>
          <p:nvPr>
            <p:ph type="sldNum" sz="quarter" idx="12"/>
          </p:nvPr>
        </p:nvSpPr>
        <p:spPr/>
        <p:txBody>
          <a:bodyPr/>
          <a:lstStyle/>
          <a:p>
            <a:fld id="{45ADBCB5-1E4C-4683-9C97-E51405F7E2A8}" type="slidenum">
              <a:rPr lang="de-DE" smtClean="0"/>
              <a:t>‹Nr.›</a:t>
            </a:fld>
            <a:endParaRPr lang="de-DE"/>
          </a:p>
        </p:txBody>
      </p:sp>
    </p:spTree>
    <p:extLst>
      <p:ext uri="{BB962C8B-B14F-4D97-AF65-F5344CB8AC3E}">
        <p14:creationId xmlns:p14="http://schemas.microsoft.com/office/powerpoint/2010/main" val="4248177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Mastertitelformat bearbeiten</a:t>
            </a:r>
            <a:endParaRPr lang="en-US" dirty="0"/>
          </a:p>
        </p:txBody>
      </p:sp>
      <p:sp>
        <p:nvSpPr>
          <p:cNvPr id="3" name="Date Placeholder 2"/>
          <p:cNvSpPr>
            <a:spLocks noGrp="1"/>
          </p:cNvSpPr>
          <p:nvPr>
            <p:ph type="dt" sz="half" idx="10"/>
          </p:nvPr>
        </p:nvSpPr>
        <p:spPr/>
        <p:txBody>
          <a:bodyPr/>
          <a:lstStyle/>
          <a:p>
            <a:fld id="{8C1C9E0A-B4AA-4295-BC05-9763EDD91702}" type="datetimeFigureOut">
              <a:rPr lang="de-DE" smtClean="0"/>
              <a:t>24.03.2025</a:t>
            </a:fld>
            <a:endParaRPr lang="de-DE"/>
          </a:p>
        </p:txBody>
      </p:sp>
      <p:sp>
        <p:nvSpPr>
          <p:cNvPr id="4" name="Footer Placeholder 3"/>
          <p:cNvSpPr>
            <a:spLocks noGrp="1"/>
          </p:cNvSpPr>
          <p:nvPr>
            <p:ph type="ftr" sz="quarter" idx="11"/>
          </p:nvPr>
        </p:nvSpPr>
        <p:spPr/>
        <p:txBody>
          <a:bodyPr/>
          <a:lstStyle/>
          <a:p>
            <a:endParaRPr lang="de-DE"/>
          </a:p>
        </p:txBody>
      </p:sp>
      <p:sp>
        <p:nvSpPr>
          <p:cNvPr id="5" name="Slide Number Placeholder 4"/>
          <p:cNvSpPr>
            <a:spLocks noGrp="1"/>
          </p:cNvSpPr>
          <p:nvPr>
            <p:ph type="sldNum" sz="quarter" idx="12"/>
          </p:nvPr>
        </p:nvSpPr>
        <p:spPr/>
        <p:txBody>
          <a:bodyPr/>
          <a:lstStyle/>
          <a:p>
            <a:fld id="{45ADBCB5-1E4C-4683-9C97-E51405F7E2A8}" type="slidenum">
              <a:rPr lang="de-DE" smtClean="0"/>
              <a:t>‹Nr.›</a:t>
            </a:fld>
            <a:endParaRPr lang="de-DE"/>
          </a:p>
        </p:txBody>
      </p:sp>
    </p:spTree>
    <p:extLst>
      <p:ext uri="{BB962C8B-B14F-4D97-AF65-F5344CB8AC3E}">
        <p14:creationId xmlns:p14="http://schemas.microsoft.com/office/powerpoint/2010/main" val="1027831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Leer">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1C9E0A-B4AA-4295-BC05-9763EDD91702}" type="datetimeFigureOut">
              <a:rPr lang="de-DE" smtClean="0"/>
              <a:t>24.03.2025</a:t>
            </a:fld>
            <a:endParaRPr lang="de-DE"/>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de-DE"/>
          </a:p>
        </p:txBody>
      </p:sp>
      <p:sp>
        <p:nvSpPr>
          <p:cNvPr id="9" name="Slide Number Placeholder 8"/>
          <p:cNvSpPr>
            <a:spLocks noGrp="1"/>
          </p:cNvSpPr>
          <p:nvPr>
            <p:ph type="sldNum" sz="quarter" idx="12"/>
          </p:nvPr>
        </p:nvSpPr>
        <p:spPr/>
        <p:txBody>
          <a:bodyPr/>
          <a:lstStyle/>
          <a:p>
            <a:fld id="{45ADBCB5-1E4C-4683-9C97-E51405F7E2A8}" type="slidenum">
              <a:rPr lang="de-DE" smtClean="0"/>
              <a:t>‹Nr.›</a:t>
            </a:fld>
            <a:endParaRPr lang="de-DE"/>
          </a:p>
        </p:txBody>
      </p:sp>
    </p:spTree>
    <p:extLst>
      <p:ext uri="{BB962C8B-B14F-4D97-AF65-F5344CB8AC3E}">
        <p14:creationId xmlns:p14="http://schemas.microsoft.com/office/powerpoint/2010/main" val="1234792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Inhalt mit Überschrift">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de-DE"/>
              <a:t>Mastertitelformat bearbeiten</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de-DE"/>
              <a:t>Mastertextformat bearbeiten</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1C9E0A-B4AA-4295-BC05-9763EDD91702}" type="datetimeFigureOut">
              <a:rPr lang="de-DE" smtClean="0"/>
              <a:t>24.03.2025</a:t>
            </a:fld>
            <a:endParaRPr lang="de-DE"/>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de-DE"/>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5ADBCB5-1E4C-4683-9C97-E51405F7E2A8}" type="slidenum">
              <a:rPr lang="de-DE" smtClean="0"/>
              <a:t>‹Nr.›</a:t>
            </a:fld>
            <a:endParaRPr lang="de-DE"/>
          </a:p>
        </p:txBody>
      </p:sp>
    </p:spTree>
    <p:extLst>
      <p:ext uri="{BB962C8B-B14F-4D97-AF65-F5344CB8AC3E}">
        <p14:creationId xmlns:p14="http://schemas.microsoft.com/office/powerpoint/2010/main" val="194493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Bild mit Überschrift">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de-DE"/>
              <a:t>Mastertitelformat bearbeiten</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de-DE"/>
              <a:t>Bild durch Klicken auf Symbol hinzufügen</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de-DE"/>
              <a:t>Mastertextformat bearbeiten</a:t>
            </a:r>
          </a:p>
        </p:txBody>
      </p:sp>
      <p:sp>
        <p:nvSpPr>
          <p:cNvPr id="5" name="Date Placeholder 4"/>
          <p:cNvSpPr>
            <a:spLocks noGrp="1"/>
          </p:cNvSpPr>
          <p:nvPr>
            <p:ph type="dt" sz="half" idx="10"/>
          </p:nvPr>
        </p:nvSpPr>
        <p:spPr/>
        <p:txBody>
          <a:bodyPr/>
          <a:lstStyle/>
          <a:p>
            <a:fld id="{8C1C9E0A-B4AA-4295-BC05-9763EDD91702}" type="datetimeFigureOut">
              <a:rPr lang="de-DE" smtClean="0"/>
              <a:t>24.03.2025</a:t>
            </a:fld>
            <a:endParaRPr lang="de-DE"/>
          </a:p>
        </p:txBody>
      </p:sp>
      <p:sp>
        <p:nvSpPr>
          <p:cNvPr id="6" name="Footer Placeholder 5"/>
          <p:cNvSpPr>
            <a:spLocks noGrp="1"/>
          </p:cNvSpPr>
          <p:nvPr>
            <p:ph type="ftr" sz="quarter" idx="11"/>
          </p:nvPr>
        </p:nvSpPr>
        <p:spPr/>
        <p:txBody>
          <a:bodyPr/>
          <a:lstStyle/>
          <a:p>
            <a:endParaRPr lang="de-DE"/>
          </a:p>
        </p:txBody>
      </p:sp>
      <p:sp>
        <p:nvSpPr>
          <p:cNvPr id="7" name="Slide Number Placeholder 6"/>
          <p:cNvSpPr>
            <a:spLocks noGrp="1"/>
          </p:cNvSpPr>
          <p:nvPr>
            <p:ph type="sldNum" sz="quarter" idx="12"/>
          </p:nvPr>
        </p:nvSpPr>
        <p:spPr/>
        <p:txBody>
          <a:bodyPr/>
          <a:lstStyle/>
          <a:p>
            <a:fld id="{45ADBCB5-1E4C-4683-9C97-E51405F7E2A8}" type="slidenum">
              <a:rPr lang="de-DE" smtClean="0"/>
              <a:t>‹Nr.›</a:t>
            </a:fld>
            <a:endParaRPr lang="de-DE"/>
          </a:p>
        </p:txBody>
      </p:sp>
    </p:spTree>
    <p:extLst>
      <p:ext uri="{BB962C8B-B14F-4D97-AF65-F5344CB8AC3E}">
        <p14:creationId xmlns:p14="http://schemas.microsoft.com/office/powerpoint/2010/main" val="3827082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Mastertitelformat bearbeiten</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Date Placeholder 3"/>
          <p:cNvSpPr>
            <a:spLocks noGrp="1"/>
          </p:cNvSpPr>
          <p:nvPr>
            <p:ph type="dt" sz="half" idx="10"/>
          </p:nvPr>
        </p:nvSpPr>
        <p:spPr/>
        <p:txBody>
          <a:bodyPr/>
          <a:lstStyle/>
          <a:p>
            <a:fld id="{8C1C9E0A-B4AA-4295-BC05-9763EDD91702}" type="datetimeFigureOut">
              <a:rPr lang="de-DE" smtClean="0"/>
              <a:t>24.03.2025</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45ADBCB5-1E4C-4683-9C97-E51405F7E2A8}" type="slidenum">
              <a:rPr lang="de-DE" smtClean="0"/>
              <a:t>‹Nr.›</a:t>
            </a:fld>
            <a:endParaRPr lang="de-DE"/>
          </a:p>
        </p:txBody>
      </p:sp>
    </p:spTree>
    <p:extLst>
      <p:ext uri="{BB962C8B-B14F-4D97-AF65-F5344CB8AC3E}">
        <p14:creationId xmlns:p14="http://schemas.microsoft.com/office/powerpoint/2010/main" val="2437775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kaler Titel u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de-DE"/>
              <a:t>Mastertitelformat bearbeiten</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Date Placeholder 3"/>
          <p:cNvSpPr>
            <a:spLocks noGrp="1"/>
          </p:cNvSpPr>
          <p:nvPr>
            <p:ph type="dt" sz="half" idx="10"/>
          </p:nvPr>
        </p:nvSpPr>
        <p:spPr/>
        <p:txBody>
          <a:bodyPr/>
          <a:lstStyle/>
          <a:p>
            <a:fld id="{8C1C9E0A-B4AA-4295-BC05-9763EDD91702}" type="datetimeFigureOut">
              <a:rPr lang="de-DE" smtClean="0"/>
              <a:t>24.03.2025</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45ADBCB5-1E4C-4683-9C97-E51405F7E2A8}" type="slidenum">
              <a:rPr lang="de-DE" smtClean="0"/>
              <a:t>‹Nr.›</a:t>
            </a:fld>
            <a:endParaRPr lang="de-DE"/>
          </a:p>
        </p:txBody>
      </p:sp>
    </p:spTree>
    <p:extLst>
      <p:ext uri="{BB962C8B-B14F-4D97-AF65-F5344CB8AC3E}">
        <p14:creationId xmlns:p14="http://schemas.microsoft.com/office/powerpoint/2010/main" val="3758413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de-DE"/>
              <a:t>Mastertitelformat bearbeiten</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8C1C9E0A-B4AA-4295-BC05-9763EDD91702}" type="datetimeFigureOut">
              <a:rPr lang="de-DE" smtClean="0"/>
              <a:t>24.03.2025</a:t>
            </a:fld>
            <a:endParaRPr lang="de-DE"/>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de-DE"/>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45ADBCB5-1E4C-4683-9C97-E51405F7E2A8}" type="slidenum">
              <a:rPr lang="de-DE" smtClean="0"/>
              <a:t>‹Nr.›</a:t>
            </a:fld>
            <a:endParaRPr lang="de-DE"/>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501824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hyperlink" Target="https://www.youtube.com/watch?v=z0J-H23DrSI" TargetMode="Externa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bin"/><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hyperlink" Target="https://www.youtube.com/watch?v=au0mC2Cgcz8" TargetMode="Externa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hyperlink" Target="https://www.youtube.com/watch?v=8jOGa9dQ2Qs" TargetMode="External"/><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hyperlink" Target="https://www.youtube.com/watch?v=PnlG2muP3bw" TargetMode="External"/><Relationship Id="rId5" Type="http://schemas.openxmlformats.org/officeDocument/2006/relationships/image" Target="../media/image17.png"/><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w49i97n_mTA" TargetMode="External"/><Relationship Id="rId2" Type="http://schemas.openxmlformats.org/officeDocument/2006/relationships/hyperlink" Target="https://www.youtube.com/watch?v=U-jeKCmTKac"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feld 2">
            <a:extLst>
              <a:ext uri="{FF2B5EF4-FFF2-40B4-BE49-F238E27FC236}">
                <a16:creationId xmlns:a16="http://schemas.microsoft.com/office/drawing/2014/main" id="{4E1DE3C3-83E5-75DF-D54C-A0C762B48F5F}"/>
              </a:ext>
            </a:extLst>
          </p:cNvPr>
          <p:cNvSpPr txBox="1"/>
          <p:nvPr/>
        </p:nvSpPr>
        <p:spPr>
          <a:xfrm>
            <a:off x="759193" y="1375873"/>
            <a:ext cx="7607339" cy="646331"/>
          </a:xfrm>
          <a:prstGeom prst="rect">
            <a:avLst/>
          </a:prstGeom>
          <a:noFill/>
        </p:spPr>
        <p:txBody>
          <a:bodyPr wrap="none" rtlCol="0">
            <a:spAutoFit/>
          </a:bodyPr>
          <a:lstStyle/>
          <a:p>
            <a:r>
              <a:rPr lang="de-DE" sz="3600" b="1" u="sng" dirty="0">
                <a:ln w="22225">
                  <a:solidFill>
                    <a:schemeClr val="accent2"/>
                  </a:solidFill>
                  <a:prstDash val="solid"/>
                </a:ln>
                <a:solidFill>
                  <a:schemeClr val="accent2">
                    <a:lumMod val="40000"/>
                    <a:lumOff val="60000"/>
                  </a:schemeClr>
                </a:solidFill>
              </a:rPr>
              <a:t>Rohstoffe - Grundlage unseres Lebens!</a:t>
            </a:r>
          </a:p>
        </p:txBody>
      </p:sp>
      <p:sp>
        <p:nvSpPr>
          <p:cNvPr id="4" name="Textfeld 3">
            <a:extLst>
              <a:ext uri="{FF2B5EF4-FFF2-40B4-BE49-F238E27FC236}">
                <a16:creationId xmlns:a16="http://schemas.microsoft.com/office/drawing/2014/main" id="{227DCC09-39A2-FAFE-4E8D-FC5BDF7E0AAD}"/>
              </a:ext>
            </a:extLst>
          </p:cNvPr>
          <p:cNvSpPr txBox="1"/>
          <p:nvPr/>
        </p:nvSpPr>
        <p:spPr>
          <a:xfrm>
            <a:off x="376014" y="3144853"/>
            <a:ext cx="8634415" cy="830997"/>
          </a:xfrm>
          <a:prstGeom prst="rect">
            <a:avLst/>
          </a:prstGeom>
          <a:noFill/>
        </p:spPr>
        <p:txBody>
          <a:bodyPr wrap="none" rtlCol="0">
            <a:spAutoFit/>
          </a:bodyPr>
          <a:lstStyle/>
          <a:p>
            <a:r>
              <a:rPr lang="de-DE" sz="2400" dirty="0"/>
              <a:t>Hausaufgabe:</a:t>
            </a:r>
          </a:p>
          <a:p>
            <a:r>
              <a:rPr lang="de-DE" sz="2400" dirty="0"/>
              <a:t>Erstelle ein Deckblatt für deinen Erdkundehefter zu diesem Thema! </a:t>
            </a:r>
          </a:p>
        </p:txBody>
      </p:sp>
      <p:sp>
        <p:nvSpPr>
          <p:cNvPr id="2" name="Textfeld 1">
            <a:extLst>
              <a:ext uri="{FF2B5EF4-FFF2-40B4-BE49-F238E27FC236}">
                <a16:creationId xmlns:a16="http://schemas.microsoft.com/office/drawing/2014/main" id="{F5E8039B-F96F-ADF3-F07A-561D9ACCB70E}"/>
              </a:ext>
            </a:extLst>
          </p:cNvPr>
          <p:cNvSpPr txBox="1"/>
          <p:nvPr/>
        </p:nvSpPr>
        <p:spPr>
          <a:xfrm>
            <a:off x="149043" y="214384"/>
            <a:ext cx="8964249" cy="400110"/>
          </a:xfrm>
          <a:prstGeom prst="rect">
            <a:avLst/>
          </a:prstGeom>
          <a:noFill/>
        </p:spPr>
        <p:txBody>
          <a:bodyPr wrap="none" rtlCol="0">
            <a:spAutoFit/>
          </a:bodyPr>
          <a:lstStyle/>
          <a:p>
            <a:r>
              <a:rPr lang="de-DE" sz="2000" dirty="0">
                <a:solidFill>
                  <a:srgbClr val="FF0000"/>
                </a:solidFill>
              </a:rPr>
              <a:t>Lehrbuch: Dierke Geografie /10, Berlin Brandenburg, 2017, ISBN 978-3-14-144896-2 </a:t>
            </a:r>
          </a:p>
        </p:txBody>
      </p:sp>
    </p:spTree>
    <p:extLst>
      <p:ext uri="{BB962C8B-B14F-4D97-AF65-F5344CB8AC3E}">
        <p14:creationId xmlns:p14="http://schemas.microsoft.com/office/powerpoint/2010/main" val="2131919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feld 3">
            <a:extLst>
              <a:ext uri="{FF2B5EF4-FFF2-40B4-BE49-F238E27FC236}">
                <a16:creationId xmlns:a16="http://schemas.microsoft.com/office/drawing/2014/main" id="{6711BB5A-97E2-F865-3509-B867E189A68C}"/>
              </a:ext>
            </a:extLst>
          </p:cNvPr>
          <p:cNvSpPr txBox="1"/>
          <p:nvPr/>
        </p:nvSpPr>
        <p:spPr>
          <a:xfrm>
            <a:off x="898654" y="282011"/>
            <a:ext cx="7346691" cy="646331"/>
          </a:xfrm>
          <a:prstGeom prst="rect">
            <a:avLst/>
          </a:prstGeom>
          <a:noFill/>
        </p:spPr>
        <p:txBody>
          <a:bodyPr wrap="none" rtlCol="0">
            <a:spAutoFit/>
          </a:bodyPr>
          <a:lstStyle/>
          <a:p>
            <a:r>
              <a:rPr lang="de-DE" sz="3600" dirty="0"/>
              <a:t>Rohstoffe – Grundlage unseres Lebens</a:t>
            </a:r>
          </a:p>
        </p:txBody>
      </p:sp>
      <p:sp>
        <p:nvSpPr>
          <p:cNvPr id="5" name="Textfeld 4">
            <a:extLst>
              <a:ext uri="{FF2B5EF4-FFF2-40B4-BE49-F238E27FC236}">
                <a16:creationId xmlns:a16="http://schemas.microsoft.com/office/drawing/2014/main" id="{BEF88621-DF04-5AE7-DE60-C8D8848166CD}"/>
              </a:ext>
            </a:extLst>
          </p:cNvPr>
          <p:cNvSpPr txBox="1"/>
          <p:nvPr/>
        </p:nvSpPr>
        <p:spPr>
          <a:xfrm>
            <a:off x="658025" y="1367326"/>
            <a:ext cx="7981773" cy="3970318"/>
          </a:xfrm>
          <a:prstGeom prst="rect">
            <a:avLst/>
          </a:prstGeom>
          <a:noFill/>
        </p:spPr>
        <p:txBody>
          <a:bodyPr wrap="square" rtlCol="0">
            <a:spAutoFit/>
          </a:bodyPr>
          <a:lstStyle/>
          <a:p>
            <a:r>
              <a:rPr lang="de-DE" sz="2800" dirty="0"/>
              <a:t>Rohstoffe:</a:t>
            </a:r>
          </a:p>
          <a:p>
            <a:r>
              <a:rPr lang="de-DE" sz="2800" dirty="0"/>
              <a:t>sind in der Natur vorkommende Stoffe, die durch den Menschen  abgebaut </a:t>
            </a:r>
          </a:p>
          <a:p>
            <a:r>
              <a:rPr lang="de-DE" sz="2800" dirty="0"/>
              <a:t>oder gefördert werden, um die Wirtschaft eines Landes mit Rohstoffen und Nahrungsmitteln zu versorgen. </a:t>
            </a:r>
          </a:p>
          <a:p>
            <a:r>
              <a:rPr lang="de-DE" sz="2800" dirty="0"/>
              <a:t>Man unterscheidet zwischen den Begriffen:</a:t>
            </a:r>
          </a:p>
          <a:p>
            <a:r>
              <a:rPr lang="de-DE" sz="2800" dirty="0">
                <a:solidFill>
                  <a:srgbClr val="FF0000"/>
                </a:solidFill>
              </a:rPr>
              <a:t>regenerierbare</a:t>
            </a:r>
            <a:r>
              <a:rPr lang="de-DE" sz="2800" dirty="0"/>
              <a:t> (wiederherstellbare) und </a:t>
            </a:r>
            <a:r>
              <a:rPr lang="de-DE" sz="2800" dirty="0">
                <a:solidFill>
                  <a:srgbClr val="FF0000"/>
                </a:solidFill>
              </a:rPr>
              <a:t>nichtregenerierbare</a:t>
            </a:r>
            <a:r>
              <a:rPr lang="de-DE" sz="2800" dirty="0"/>
              <a:t> Rohstoffe. </a:t>
            </a:r>
          </a:p>
        </p:txBody>
      </p:sp>
    </p:spTree>
    <p:extLst>
      <p:ext uri="{BB962C8B-B14F-4D97-AF65-F5344CB8AC3E}">
        <p14:creationId xmlns:p14="http://schemas.microsoft.com/office/powerpoint/2010/main" val="1148834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feld 4">
            <a:extLst>
              <a:ext uri="{FF2B5EF4-FFF2-40B4-BE49-F238E27FC236}">
                <a16:creationId xmlns:a16="http://schemas.microsoft.com/office/drawing/2014/main" id="{174671B4-BBB9-BF82-4101-0F81F5C41457}"/>
              </a:ext>
            </a:extLst>
          </p:cNvPr>
          <p:cNvSpPr txBox="1"/>
          <p:nvPr/>
        </p:nvSpPr>
        <p:spPr>
          <a:xfrm>
            <a:off x="3422230" y="274161"/>
            <a:ext cx="2299540" cy="523220"/>
          </a:xfrm>
          <a:prstGeom prst="rect">
            <a:avLst/>
          </a:prstGeom>
          <a:noFill/>
        </p:spPr>
        <p:txBody>
          <a:bodyPr wrap="none" rtlCol="0">
            <a:spAutoFit/>
          </a:bodyPr>
          <a:lstStyle/>
          <a:p>
            <a:r>
              <a:rPr lang="de-DE" sz="2800" dirty="0"/>
              <a:t>Agrarrohstoffe</a:t>
            </a:r>
          </a:p>
        </p:txBody>
      </p:sp>
      <p:sp>
        <p:nvSpPr>
          <p:cNvPr id="7" name="Textfeld 6">
            <a:extLst>
              <a:ext uri="{FF2B5EF4-FFF2-40B4-BE49-F238E27FC236}">
                <a16:creationId xmlns:a16="http://schemas.microsoft.com/office/drawing/2014/main" id="{5EA22E46-172E-0FF5-3B96-77208FE70FC4}"/>
              </a:ext>
            </a:extLst>
          </p:cNvPr>
          <p:cNvSpPr txBox="1"/>
          <p:nvPr/>
        </p:nvSpPr>
        <p:spPr>
          <a:xfrm>
            <a:off x="1480231" y="890032"/>
            <a:ext cx="1411540" cy="830997"/>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pPr algn="ctr"/>
            <a:r>
              <a:rPr lang="de-DE" sz="2400" dirty="0"/>
              <a:t>tierische</a:t>
            </a:r>
          </a:p>
          <a:p>
            <a:r>
              <a:rPr lang="de-DE" sz="2400" dirty="0"/>
              <a:t>Rohstoffe</a:t>
            </a:r>
          </a:p>
        </p:txBody>
      </p:sp>
      <p:sp>
        <p:nvSpPr>
          <p:cNvPr id="8" name="Textfeld 7">
            <a:extLst>
              <a:ext uri="{FF2B5EF4-FFF2-40B4-BE49-F238E27FC236}">
                <a16:creationId xmlns:a16="http://schemas.microsoft.com/office/drawing/2014/main" id="{9CACA2BE-29B5-7321-C2F6-E137672DFF6B}"/>
              </a:ext>
            </a:extLst>
          </p:cNvPr>
          <p:cNvSpPr txBox="1"/>
          <p:nvPr/>
        </p:nvSpPr>
        <p:spPr>
          <a:xfrm>
            <a:off x="5721770" y="904476"/>
            <a:ext cx="1527021" cy="830997"/>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pPr algn="ctr"/>
            <a:r>
              <a:rPr lang="de-DE" sz="2400" dirty="0"/>
              <a:t>pflanzliche</a:t>
            </a:r>
          </a:p>
          <a:p>
            <a:pPr algn="ctr"/>
            <a:r>
              <a:rPr lang="de-DE" sz="2400" dirty="0"/>
              <a:t>Rohstoffe</a:t>
            </a:r>
          </a:p>
        </p:txBody>
      </p:sp>
      <p:sp>
        <p:nvSpPr>
          <p:cNvPr id="9" name="Textfeld 8">
            <a:extLst>
              <a:ext uri="{FF2B5EF4-FFF2-40B4-BE49-F238E27FC236}">
                <a16:creationId xmlns:a16="http://schemas.microsoft.com/office/drawing/2014/main" id="{B30B785E-6BC9-503E-D2BC-8C90B6E03E20}"/>
              </a:ext>
            </a:extLst>
          </p:cNvPr>
          <p:cNvSpPr txBox="1"/>
          <p:nvPr/>
        </p:nvSpPr>
        <p:spPr>
          <a:xfrm>
            <a:off x="395010" y="1958984"/>
            <a:ext cx="1271502" cy="1015663"/>
          </a:xfrm>
          <a:prstGeom prst="rect">
            <a:avLst/>
          </a:prstGeom>
          <a:noFill/>
        </p:spPr>
        <p:txBody>
          <a:bodyPr wrap="none" rtlCol="0">
            <a:spAutoFit/>
          </a:bodyPr>
          <a:lstStyle/>
          <a:p>
            <a:r>
              <a:rPr lang="de-DE" sz="2000" dirty="0"/>
              <a:t>Rohstoffe</a:t>
            </a:r>
          </a:p>
          <a:p>
            <a:r>
              <a:rPr lang="de-DE" sz="2000" dirty="0"/>
              <a:t>für die </a:t>
            </a:r>
          </a:p>
          <a:p>
            <a:r>
              <a:rPr lang="de-DE" sz="2000" dirty="0"/>
              <a:t>Ernährung</a:t>
            </a:r>
          </a:p>
        </p:txBody>
      </p:sp>
      <p:sp>
        <p:nvSpPr>
          <p:cNvPr id="10" name="Textfeld 9">
            <a:extLst>
              <a:ext uri="{FF2B5EF4-FFF2-40B4-BE49-F238E27FC236}">
                <a16:creationId xmlns:a16="http://schemas.microsoft.com/office/drawing/2014/main" id="{2692CF5E-68DA-BFFD-31DB-70536FC721BE}"/>
              </a:ext>
            </a:extLst>
          </p:cNvPr>
          <p:cNvSpPr txBox="1"/>
          <p:nvPr/>
        </p:nvSpPr>
        <p:spPr>
          <a:xfrm>
            <a:off x="2751745" y="1958984"/>
            <a:ext cx="1239122" cy="1015663"/>
          </a:xfrm>
          <a:prstGeom prst="rect">
            <a:avLst/>
          </a:prstGeom>
          <a:noFill/>
        </p:spPr>
        <p:txBody>
          <a:bodyPr wrap="none" rtlCol="0">
            <a:spAutoFit/>
          </a:bodyPr>
          <a:lstStyle/>
          <a:p>
            <a:r>
              <a:rPr lang="de-DE" sz="2000" dirty="0"/>
              <a:t>Rohstoffe </a:t>
            </a:r>
          </a:p>
          <a:p>
            <a:r>
              <a:rPr lang="de-DE" sz="2000" dirty="0"/>
              <a:t>für die</a:t>
            </a:r>
          </a:p>
          <a:p>
            <a:r>
              <a:rPr lang="de-DE" sz="2000" dirty="0"/>
              <a:t>Industrie</a:t>
            </a:r>
          </a:p>
        </p:txBody>
      </p:sp>
      <p:sp>
        <p:nvSpPr>
          <p:cNvPr id="11" name="Textfeld 10">
            <a:extLst>
              <a:ext uri="{FF2B5EF4-FFF2-40B4-BE49-F238E27FC236}">
                <a16:creationId xmlns:a16="http://schemas.microsoft.com/office/drawing/2014/main" id="{235185FB-DD68-5F24-4E5B-0B4BDFB91503}"/>
              </a:ext>
            </a:extLst>
          </p:cNvPr>
          <p:cNvSpPr txBox="1"/>
          <p:nvPr/>
        </p:nvSpPr>
        <p:spPr>
          <a:xfrm>
            <a:off x="4760290" y="1967529"/>
            <a:ext cx="1271502" cy="1015663"/>
          </a:xfrm>
          <a:prstGeom prst="rect">
            <a:avLst/>
          </a:prstGeom>
          <a:noFill/>
        </p:spPr>
        <p:txBody>
          <a:bodyPr wrap="none" rtlCol="0">
            <a:spAutoFit/>
          </a:bodyPr>
          <a:lstStyle/>
          <a:p>
            <a:r>
              <a:rPr lang="de-DE" sz="2000" dirty="0"/>
              <a:t>Rohstoffe</a:t>
            </a:r>
          </a:p>
          <a:p>
            <a:r>
              <a:rPr lang="de-DE" sz="2000" dirty="0"/>
              <a:t>für die </a:t>
            </a:r>
          </a:p>
          <a:p>
            <a:r>
              <a:rPr lang="de-DE" sz="2000" dirty="0"/>
              <a:t>Ernährung</a:t>
            </a:r>
          </a:p>
        </p:txBody>
      </p:sp>
      <p:sp>
        <p:nvSpPr>
          <p:cNvPr id="12" name="Textfeld 11">
            <a:extLst>
              <a:ext uri="{FF2B5EF4-FFF2-40B4-BE49-F238E27FC236}">
                <a16:creationId xmlns:a16="http://schemas.microsoft.com/office/drawing/2014/main" id="{28845F52-B6F2-7578-2554-AC7DE7601C08}"/>
              </a:ext>
            </a:extLst>
          </p:cNvPr>
          <p:cNvSpPr txBox="1"/>
          <p:nvPr/>
        </p:nvSpPr>
        <p:spPr>
          <a:xfrm>
            <a:off x="7117025" y="1958984"/>
            <a:ext cx="1239122" cy="1015663"/>
          </a:xfrm>
          <a:prstGeom prst="rect">
            <a:avLst/>
          </a:prstGeom>
          <a:noFill/>
        </p:spPr>
        <p:txBody>
          <a:bodyPr wrap="none" rtlCol="0">
            <a:spAutoFit/>
          </a:bodyPr>
          <a:lstStyle/>
          <a:p>
            <a:r>
              <a:rPr lang="de-DE" sz="2000" dirty="0"/>
              <a:t>Rohstoffe </a:t>
            </a:r>
          </a:p>
          <a:p>
            <a:r>
              <a:rPr lang="de-DE" sz="2000" dirty="0"/>
              <a:t>für die</a:t>
            </a:r>
          </a:p>
          <a:p>
            <a:r>
              <a:rPr lang="de-DE" sz="2000" dirty="0"/>
              <a:t>Industrie</a:t>
            </a:r>
          </a:p>
        </p:txBody>
      </p:sp>
      <p:grpSp>
        <p:nvGrpSpPr>
          <p:cNvPr id="20" name="Gruppieren 19">
            <a:extLst>
              <a:ext uri="{FF2B5EF4-FFF2-40B4-BE49-F238E27FC236}">
                <a16:creationId xmlns:a16="http://schemas.microsoft.com/office/drawing/2014/main" id="{2F225090-98B3-265F-3553-4A310738E546}"/>
              </a:ext>
            </a:extLst>
          </p:cNvPr>
          <p:cNvGrpSpPr/>
          <p:nvPr/>
        </p:nvGrpSpPr>
        <p:grpSpPr>
          <a:xfrm>
            <a:off x="521314" y="4129598"/>
            <a:ext cx="8118859" cy="2246769"/>
            <a:chOff x="537676" y="3852186"/>
            <a:chExt cx="8118859" cy="2246769"/>
          </a:xfrm>
        </p:grpSpPr>
        <p:sp>
          <p:nvSpPr>
            <p:cNvPr id="13" name="Textfeld 12">
              <a:extLst>
                <a:ext uri="{FF2B5EF4-FFF2-40B4-BE49-F238E27FC236}">
                  <a16:creationId xmlns:a16="http://schemas.microsoft.com/office/drawing/2014/main" id="{65D33F72-EEA5-1618-1B86-CE94B79D7723}"/>
                </a:ext>
              </a:extLst>
            </p:cNvPr>
            <p:cNvSpPr txBox="1"/>
            <p:nvPr/>
          </p:nvSpPr>
          <p:spPr>
            <a:xfrm>
              <a:off x="537676" y="3990686"/>
              <a:ext cx="958917" cy="1938992"/>
            </a:xfrm>
            <a:prstGeom prst="rect">
              <a:avLst/>
            </a:prstGeom>
            <a:noFill/>
          </p:spPr>
          <p:txBody>
            <a:bodyPr wrap="none" rtlCol="0">
              <a:spAutoFit/>
            </a:bodyPr>
            <a:lstStyle/>
            <a:p>
              <a:r>
                <a:rPr lang="de-DE" sz="2000" dirty="0"/>
                <a:t>z. B.</a:t>
              </a:r>
            </a:p>
            <a:p>
              <a:r>
                <a:rPr lang="de-DE" sz="2000" dirty="0"/>
                <a:t>Eier,</a:t>
              </a:r>
            </a:p>
            <a:p>
              <a:r>
                <a:rPr lang="de-DE" sz="2000" dirty="0"/>
                <a:t>Fleisch,</a:t>
              </a:r>
            </a:p>
            <a:p>
              <a:r>
                <a:rPr lang="de-DE" sz="2000" dirty="0"/>
                <a:t>Milch,</a:t>
              </a:r>
            </a:p>
            <a:p>
              <a:r>
                <a:rPr lang="de-DE" sz="2000" dirty="0"/>
                <a:t>Fisch,</a:t>
              </a:r>
            </a:p>
            <a:p>
              <a:endParaRPr lang="de-DE" sz="2000" dirty="0"/>
            </a:p>
          </p:txBody>
        </p:sp>
        <p:sp>
          <p:nvSpPr>
            <p:cNvPr id="14" name="Textfeld 13">
              <a:extLst>
                <a:ext uri="{FF2B5EF4-FFF2-40B4-BE49-F238E27FC236}">
                  <a16:creationId xmlns:a16="http://schemas.microsoft.com/office/drawing/2014/main" id="{C3A265B4-407A-C7FD-2909-A8CC6EB2CCB0}"/>
                </a:ext>
              </a:extLst>
            </p:cNvPr>
            <p:cNvSpPr txBox="1"/>
            <p:nvPr/>
          </p:nvSpPr>
          <p:spPr>
            <a:xfrm>
              <a:off x="2845405" y="4031999"/>
              <a:ext cx="1153649" cy="1631216"/>
            </a:xfrm>
            <a:prstGeom prst="rect">
              <a:avLst/>
            </a:prstGeom>
            <a:noFill/>
          </p:spPr>
          <p:txBody>
            <a:bodyPr wrap="none" rtlCol="0">
              <a:spAutoFit/>
            </a:bodyPr>
            <a:lstStyle/>
            <a:p>
              <a:r>
                <a:rPr lang="de-DE" sz="2000" dirty="0"/>
                <a:t>z. B.</a:t>
              </a:r>
            </a:p>
            <a:p>
              <a:r>
                <a:rPr lang="de-DE" sz="2000" dirty="0"/>
                <a:t>Wolle,</a:t>
              </a:r>
            </a:p>
            <a:p>
              <a:r>
                <a:rPr lang="de-DE" sz="2000" dirty="0"/>
                <a:t>Leder,</a:t>
              </a:r>
            </a:p>
            <a:p>
              <a:r>
                <a:rPr lang="de-DE" sz="2000" dirty="0"/>
                <a:t>Knochen,</a:t>
              </a:r>
            </a:p>
            <a:p>
              <a:endParaRPr lang="de-DE" sz="2000" dirty="0"/>
            </a:p>
          </p:txBody>
        </p:sp>
        <p:sp>
          <p:nvSpPr>
            <p:cNvPr id="16" name="Textfeld 15">
              <a:extLst>
                <a:ext uri="{FF2B5EF4-FFF2-40B4-BE49-F238E27FC236}">
                  <a16:creationId xmlns:a16="http://schemas.microsoft.com/office/drawing/2014/main" id="{FE1799D3-BD4B-05D8-F68D-016663823447}"/>
                </a:ext>
              </a:extLst>
            </p:cNvPr>
            <p:cNvSpPr txBox="1"/>
            <p:nvPr/>
          </p:nvSpPr>
          <p:spPr>
            <a:xfrm>
              <a:off x="4868075" y="3852186"/>
              <a:ext cx="1164101" cy="2246769"/>
            </a:xfrm>
            <a:prstGeom prst="rect">
              <a:avLst/>
            </a:prstGeom>
            <a:noFill/>
          </p:spPr>
          <p:txBody>
            <a:bodyPr wrap="square">
              <a:spAutoFit/>
            </a:bodyPr>
            <a:lstStyle/>
            <a:p>
              <a:r>
                <a:rPr lang="de-DE" sz="2000" dirty="0"/>
                <a:t>z. B.</a:t>
              </a:r>
            </a:p>
            <a:p>
              <a:r>
                <a:rPr lang="de-DE" sz="2000" dirty="0"/>
                <a:t>Getreide (Weizen, Mais),</a:t>
              </a:r>
            </a:p>
            <a:p>
              <a:r>
                <a:rPr lang="de-DE" sz="2000" dirty="0"/>
                <a:t>Obst,</a:t>
              </a:r>
            </a:p>
            <a:p>
              <a:r>
                <a:rPr lang="de-DE" sz="2000" dirty="0"/>
                <a:t>Gemüse,</a:t>
              </a:r>
            </a:p>
            <a:p>
              <a:r>
                <a:rPr lang="de-DE" sz="2000" dirty="0"/>
                <a:t> </a:t>
              </a:r>
            </a:p>
          </p:txBody>
        </p:sp>
        <p:sp>
          <p:nvSpPr>
            <p:cNvPr id="18" name="Textfeld 17">
              <a:extLst>
                <a:ext uri="{FF2B5EF4-FFF2-40B4-BE49-F238E27FC236}">
                  <a16:creationId xmlns:a16="http://schemas.microsoft.com/office/drawing/2014/main" id="{C5F94B6F-5240-96E4-6E65-F31AF0048EA7}"/>
                </a:ext>
              </a:extLst>
            </p:cNvPr>
            <p:cNvSpPr txBox="1"/>
            <p:nvPr/>
          </p:nvSpPr>
          <p:spPr>
            <a:xfrm>
              <a:off x="7117025" y="3864786"/>
              <a:ext cx="1539510" cy="1323439"/>
            </a:xfrm>
            <a:prstGeom prst="rect">
              <a:avLst/>
            </a:prstGeom>
            <a:noFill/>
          </p:spPr>
          <p:txBody>
            <a:bodyPr wrap="square">
              <a:spAutoFit/>
            </a:bodyPr>
            <a:lstStyle/>
            <a:p>
              <a:r>
                <a:rPr lang="de-DE" sz="2000" dirty="0"/>
                <a:t>z. B.</a:t>
              </a:r>
            </a:p>
            <a:p>
              <a:r>
                <a:rPr lang="de-DE" sz="2000" dirty="0"/>
                <a:t>Holz,</a:t>
              </a:r>
            </a:p>
            <a:p>
              <a:r>
                <a:rPr lang="de-DE" sz="2000" dirty="0"/>
                <a:t>Baumwolle,</a:t>
              </a:r>
            </a:p>
            <a:p>
              <a:r>
                <a:rPr lang="de-DE" sz="2000" dirty="0"/>
                <a:t>Baumharz</a:t>
              </a:r>
            </a:p>
          </p:txBody>
        </p:sp>
      </p:grpSp>
      <p:sp>
        <p:nvSpPr>
          <p:cNvPr id="19" name="Textfeld 18">
            <a:extLst>
              <a:ext uri="{FF2B5EF4-FFF2-40B4-BE49-F238E27FC236}">
                <a16:creationId xmlns:a16="http://schemas.microsoft.com/office/drawing/2014/main" id="{CCE011DB-43B8-CD99-F5C6-9F14A4F1C17F}"/>
              </a:ext>
            </a:extLst>
          </p:cNvPr>
          <p:cNvSpPr txBox="1"/>
          <p:nvPr/>
        </p:nvSpPr>
        <p:spPr>
          <a:xfrm>
            <a:off x="392258" y="3313244"/>
            <a:ext cx="8376973" cy="954107"/>
          </a:xfrm>
          <a:prstGeom prst="rect">
            <a:avLst/>
          </a:prstGeom>
          <a:noFill/>
        </p:spPr>
        <p:txBody>
          <a:bodyPr wrap="none" rtlCol="0">
            <a:spAutoFit/>
          </a:bodyPr>
          <a:lstStyle/>
          <a:p>
            <a:r>
              <a:rPr lang="de-DE" sz="2800" dirty="0"/>
              <a:t>Welche tierischen und pflanzlichen Rohstoffe kennt ihr? </a:t>
            </a:r>
          </a:p>
          <a:p>
            <a:r>
              <a:rPr lang="de-DE" sz="2800" dirty="0"/>
              <a:t>Ordnet diese zu und begründet Eure Entscheidung! </a:t>
            </a:r>
          </a:p>
        </p:txBody>
      </p:sp>
    </p:spTree>
    <p:extLst>
      <p:ext uri="{BB962C8B-B14F-4D97-AF65-F5344CB8AC3E}">
        <p14:creationId xmlns:p14="http://schemas.microsoft.com/office/powerpoint/2010/main" val="2943840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subTnLst>
                                    <p:set>
                                      <p:cBhvr override="childStyle">
                                        <p:cTn dur="1" fill="hold" display="0" masterRel="nextClick" afterEffect="1"/>
                                        <p:tgtEl>
                                          <p:spTgt spid="19"/>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1A20FFF3-75B5-66A1-E738-A459DFDD86F1}"/>
              </a:ext>
            </a:extLst>
          </p:cNvPr>
          <p:cNvSpPr txBox="1"/>
          <p:nvPr/>
        </p:nvSpPr>
        <p:spPr>
          <a:xfrm>
            <a:off x="3168090" y="376294"/>
            <a:ext cx="2807820" cy="523220"/>
          </a:xfrm>
          <a:prstGeom prst="rect">
            <a:avLst/>
          </a:prstGeom>
          <a:noFill/>
        </p:spPr>
        <p:txBody>
          <a:bodyPr wrap="none" rtlCol="0">
            <a:spAutoFit/>
          </a:bodyPr>
          <a:lstStyle/>
          <a:p>
            <a:r>
              <a:rPr lang="de-DE" sz="2800" dirty="0"/>
              <a:t>Industrierohstoffe</a:t>
            </a:r>
          </a:p>
        </p:txBody>
      </p:sp>
      <p:sp>
        <p:nvSpPr>
          <p:cNvPr id="3" name="Textfeld 2">
            <a:extLst>
              <a:ext uri="{FF2B5EF4-FFF2-40B4-BE49-F238E27FC236}">
                <a16:creationId xmlns:a16="http://schemas.microsoft.com/office/drawing/2014/main" id="{AD80FFCD-4DE3-DA41-D1F0-BA0D13CFE2FB}"/>
              </a:ext>
            </a:extLst>
          </p:cNvPr>
          <p:cNvSpPr txBox="1"/>
          <p:nvPr/>
        </p:nvSpPr>
        <p:spPr>
          <a:xfrm>
            <a:off x="0" y="1167335"/>
            <a:ext cx="1914820" cy="400110"/>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de-DE" sz="2000" dirty="0"/>
              <a:t>Energierohstoffe</a:t>
            </a:r>
          </a:p>
        </p:txBody>
      </p:sp>
      <p:sp>
        <p:nvSpPr>
          <p:cNvPr id="4" name="Textfeld 3">
            <a:extLst>
              <a:ext uri="{FF2B5EF4-FFF2-40B4-BE49-F238E27FC236}">
                <a16:creationId xmlns:a16="http://schemas.microsoft.com/office/drawing/2014/main" id="{B65D8693-0B4E-9445-E10E-91CE60795BC8}"/>
              </a:ext>
            </a:extLst>
          </p:cNvPr>
          <p:cNvSpPr txBox="1"/>
          <p:nvPr/>
        </p:nvSpPr>
        <p:spPr>
          <a:xfrm>
            <a:off x="1954355" y="1163897"/>
            <a:ext cx="2348400" cy="400110"/>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de-DE" sz="2000" dirty="0"/>
              <a:t>chemische Rohstoffe</a:t>
            </a:r>
          </a:p>
        </p:txBody>
      </p:sp>
      <p:sp>
        <p:nvSpPr>
          <p:cNvPr id="5" name="Textfeld 4">
            <a:extLst>
              <a:ext uri="{FF2B5EF4-FFF2-40B4-BE49-F238E27FC236}">
                <a16:creationId xmlns:a16="http://schemas.microsoft.com/office/drawing/2014/main" id="{C7611024-E89E-E1B1-18F0-810D25FA3B8C}"/>
              </a:ext>
            </a:extLst>
          </p:cNvPr>
          <p:cNvSpPr txBox="1"/>
          <p:nvPr/>
        </p:nvSpPr>
        <p:spPr>
          <a:xfrm>
            <a:off x="4342290" y="1150244"/>
            <a:ext cx="1804853" cy="400110"/>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de-DE" sz="2000" dirty="0"/>
              <a:t>Metallrohstoffe</a:t>
            </a:r>
          </a:p>
        </p:txBody>
      </p:sp>
      <p:sp>
        <p:nvSpPr>
          <p:cNvPr id="6" name="Textfeld 5">
            <a:extLst>
              <a:ext uri="{FF2B5EF4-FFF2-40B4-BE49-F238E27FC236}">
                <a16:creationId xmlns:a16="http://schemas.microsoft.com/office/drawing/2014/main" id="{3C8B608C-2E68-F0B3-18CB-4CC26DB671F1}"/>
              </a:ext>
            </a:extLst>
          </p:cNvPr>
          <p:cNvSpPr txBox="1"/>
          <p:nvPr/>
        </p:nvSpPr>
        <p:spPr>
          <a:xfrm flipH="1">
            <a:off x="6173053" y="1150244"/>
            <a:ext cx="2876942" cy="40011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de-DE" sz="2000" dirty="0"/>
              <a:t>Bau und Keramikrohstoffe</a:t>
            </a:r>
          </a:p>
        </p:txBody>
      </p:sp>
      <p:cxnSp>
        <p:nvCxnSpPr>
          <p:cNvPr id="8" name="Gerade Verbindung mit Pfeil 7">
            <a:extLst>
              <a:ext uri="{FF2B5EF4-FFF2-40B4-BE49-F238E27FC236}">
                <a16:creationId xmlns:a16="http://schemas.microsoft.com/office/drawing/2014/main" id="{479A2F5C-A311-3062-D3F2-332D7E257126}"/>
              </a:ext>
            </a:extLst>
          </p:cNvPr>
          <p:cNvCxnSpPr>
            <a:stCxn id="2" idx="1"/>
            <a:endCxn id="3" idx="0"/>
          </p:cNvCxnSpPr>
          <p:nvPr/>
        </p:nvCxnSpPr>
        <p:spPr>
          <a:xfrm flipH="1">
            <a:off x="957410" y="637904"/>
            <a:ext cx="2210680" cy="52943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0" name="Gerade Verbindung mit Pfeil 9">
            <a:extLst>
              <a:ext uri="{FF2B5EF4-FFF2-40B4-BE49-F238E27FC236}">
                <a16:creationId xmlns:a16="http://schemas.microsoft.com/office/drawing/2014/main" id="{10EC78B7-4D83-E3BE-BEA1-5B59045E3DD3}"/>
              </a:ext>
            </a:extLst>
          </p:cNvPr>
          <p:cNvCxnSpPr>
            <a:stCxn id="2" idx="2"/>
            <a:endCxn id="4" idx="0"/>
          </p:cNvCxnSpPr>
          <p:nvPr/>
        </p:nvCxnSpPr>
        <p:spPr>
          <a:xfrm flipH="1">
            <a:off x="3128555" y="899514"/>
            <a:ext cx="1443445" cy="26438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2" name="Gerade Verbindung mit Pfeil 11">
            <a:extLst>
              <a:ext uri="{FF2B5EF4-FFF2-40B4-BE49-F238E27FC236}">
                <a16:creationId xmlns:a16="http://schemas.microsoft.com/office/drawing/2014/main" id="{D074A0DB-304C-F427-09BC-D427034CE1EE}"/>
              </a:ext>
            </a:extLst>
          </p:cNvPr>
          <p:cNvCxnSpPr>
            <a:stCxn id="2" idx="2"/>
            <a:endCxn id="5" idx="0"/>
          </p:cNvCxnSpPr>
          <p:nvPr/>
        </p:nvCxnSpPr>
        <p:spPr>
          <a:xfrm>
            <a:off x="4572000" y="899514"/>
            <a:ext cx="672717" cy="250730"/>
          </a:xfrm>
          <a:prstGeom prst="straightConnector1">
            <a:avLst/>
          </a:prstGeom>
          <a:ln w="28575">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Gerade Verbindung mit Pfeil 13">
            <a:extLst>
              <a:ext uri="{FF2B5EF4-FFF2-40B4-BE49-F238E27FC236}">
                <a16:creationId xmlns:a16="http://schemas.microsoft.com/office/drawing/2014/main" id="{4E8D6635-3E60-8EF7-8734-33C27658C2D2}"/>
              </a:ext>
            </a:extLst>
          </p:cNvPr>
          <p:cNvCxnSpPr>
            <a:stCxn id="2" idx="3"/>
            <a:endCxn id="6" idx="0"/>
          </p:cNvCxnSpPr>
          <p:nvPr/>
        </p:nvCxnSpPr>
        <p:spPr>
          <a:xfrm>
            <a:off x="5975910" y="637904"/>
            <a:ext cx="1635614" cy="51234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16" name="Textfeld 15">
            <a:extLst>
              <a:ext uri="{FF2B5EF4-FFF2-40B4-BE49-F238E27FC236}">
                <a16:creationId xmlns:a16="http://schemas.microsoft.com/office/drawing/2014/main" id="{EF2C0BAA-048B-27B4-DA2F-3AD3ADE04A3A}"/>
              </a:ext>
            </a:extLst>
          </p:cNvPr>
          <p:cNvSpPr txBox="1"/>
          <p:nvPr/>
        </p:nvSpPr>
        <p:spPr>
          <a:xfrm>
            <a:off x="909827" y="2062694"/>
            <a:ext cx="7997061" cy="954107"/>
          </a:xfrm>
          <a:prstGeom prst="rect">
            <a:avLst/>
          </a:prstGeom>
          <a:noFill/>
        </p:spPr>
        <p:txBody>
          <a:bodyPr wrap="none" rtlCol="0">
            <a:spAutoFit/>
          </a:bodyPr>
          <a:lstStyle/>
          <a:p>
            <a:r>
              <a:rPr lang="de-DE" sz="2800" dirty="0"/>
              <a:t>Welche Industrierohstoffe kennt ihr? </a:t>
            </a:r>
          </a:p>
          <a:p>
            <a:r>
              <a:rPr lang="de-DE" sz="2800" dirty="0"/>
              <a:t>Ordnet diese zu und begründet Eure Entscheidung! </a:t>
            </a:r>
          </a:p>
        </p:txBody>
      </p:sp>
      <p:grpSp>
        <p:nvGrpSpPr>
          <p:cNvPr id="21" name="Gruppieren 20">
            <a:extLst>
              <a:ext uri="{FF2B5EF4-FFF2-40B4-BE49-F238E27FC236}">
                <a16:creationId xmlns:a16="http://schemas.microsoft.com/office/drawing/2014/main" id="{9149330F-4E1F-8F6C-6300-B7882A31C574}"/>
              </a:ext>
            </a:extLst>
          </p:cNvPr>
          <p:cNvGrpSpPr/>
          <p:nvPr/>
        </p:nvGrpSpPr>
        <p:grpSpPr>
          <a:xfrm>
            <a:off x="128278" y="3349952"/>
            <a:ext cx="8350766" cy="1423982"/>
            <a:chOff x="128278" y="3349952"/>
            <a:chExt cx="8350766" cy="1423982"/>
          </a:xfrm>
        </p:grpSpPr>
        <p:sp>
          <p:nvSpPr>
            <p:cNvPr id="17" name="Textfeld 16">
              <a:extLst>
                <a:ext uri="{FF2B5EF4-FFF2-40B4-BE49-F238E27FC236}">
                  <a16:creationId xmlns:a16="http://schemas.microsoft.com/office/drawing/2014/main" id="{B032062E-39BD-2D36-A737-E3F359E624B7}"/>
                </a:ext>
              </a:extLst>
            </p:cNvPr>
            <p:cNvSpPr txBox="1"/>
            <p:nvPr/>
          </p:nvSpPr>
          <p:spPr>
            <a:xfrm>
              <a:off x="128278" y="3450495"/>
              <a:ext cx="1430713" cy="1323439"/>
            </a:xfrm>
            <a:prstGeom prst="rect">
              <a:avLst/>
            </a:prstGeom>
            <a:noFill/>
          </p:spPr>
          <p:txBody>
            <a:bodyPr wrap="none" rtlCol="0">
              <a:spAutoFit/>
            </a:bodyPr>
            <a:lstStyle/>
            <a:p>
              <a:r>
                <a:rPr lang="de-DE" sz="2000" dirty="0"/>
                <a:t>Braunkohle,</a:t>
              </a:r>
            </a:p>
            <a:p>
              <a:r>
                <a:rPr lang="de-DE" sz="2000" dirty="0"/>
                <a:t>Steinkohle, </a:t>
              </a:r>
            </a:p>
            <a:p>
              <a:r>
                <a:rPr lang="de-DE" sz="2000" dirty="0"/>
                <a:t>Erdgas,</a:t>
              </a:r>
            </a:p>
            <a:p>
              <a:r>
                <a:rPr lang="de-DE" sz="2000" dirty="0"/>
                <a:t>Erdöl</a:t>
              </a:r>
            </a:p>
          </p:txBody>
        </p:sp>
        <p:sp>
          <p:nvSpPr>
            <p:cNvPr id="18" name="Textfeld 17">
              <a:extLst>
                <a:ext uri="{FF2B5EF4-FFF2-40B4-BE49-F238E27FC236}">
                  <a16:creationId xmlns:a16="http://schemas.microsoft.com/office/drawing/2014/main" id="{C403DA95-50D0-1AEB-F9BA-289EF6923088}"/>
                </a:ext>
              </a:extLst>
            </p:cNvPr>
            <p:cNvSpPr txBox="1"/>
            <p:nvPr/>
          </p:nvSpPr>
          <p:spPr>
            <a:xfrm>
              <a:off x="2674834" y="3429000"/>
              <a:ext cx="1532214" cy="1015663"/>
            </a:xfrm>
            <a:prstGeom prst="rect">
              <a:avLst/>
            </a:prstGeom>
            <a:noFill/>
          </p:spPr>
          <p:txBody>
            <a:bodyPr wrap="none" rtlCol="0">
              <a:spAutoFit/>
            </a:bodyPr>
            <a:lstStyle/>
            <a:p>
              <a:r>
                <a:rPr lang="de-DE" sz="2000" dirty="0"/>
                <a:t>Kalk,</a:t>
              </a:r>
            </a:p>
            <a:p>
              <a:r>
                <a:rPr lang="de-DE" sz="2000" dirty="0"/>
                <a:t>Salz, Kohle,</a:t>
              </a:r>
            </a:p>
            <a:p>
              <a:r>
                <a:rPr lang="de-DE" sz="2000" dirty="0"/>
                <a:t>Erdöl, Erdgas</a:t>
              </a:r>
            </a:p>
          </p:txBody>
        </p:sp>
        <p:sp>
          <p:nvSpPr>
            <p:cNvPr id="19" name="Textfeld 18">
              <a:extLst>
                <a:ext uri="{FF2B5EF4-FFF2-40B4-BE49-F238E27FC236}">
                  <a16:creationId xmlns:a16="http://schemas.microsoft.com/office/drawing/2014/main" id="{8E9C6F78-0137-ABB3-350D-34E178805709}"/>
                </a:ext>
              </a:extLst>
            </p:cNvPr>
            <p:cNvSpPr txBox="1"/>
            <p:nvPr/>
          </p:nvSpPr>
          <p:spPr>
            <a:xfrm>
              <a:off x="4725920" y="3349952"/>
              <a:ext cx="1421223" cy="1323439"/>
            </a:xfrm>
            <a:prstGeom prst="rect">
              <a:avLst/>
            </a:prstGeom>
            <a:noFill/>
          </p:spPr>
          <p:txBody>
            <a:bodyPr wrap="none" rtlCol="0">
              <a:spAutoFit/>
            </a:bodyPr>
            <a:lstStyle/>
            <a:p>
              <a:r>
                <a:rPr lang="de-DE" sz="2000" dirty="0"/>
                <a:t>Eisen,</a:t>
              </a:r>
            </a:p>
            <a:p>
              <a:r>
                <a:rPr lang="de-DE" sz="2000" dirty="0"/>
                <a:t>Blei, Kupfer,</a:t>
              </a:r>
            </a:p>
            <a:p>
              <a:r>
                <a:rPr lang="de-DE" sz="2000" dirty="0"/>
                <a:t>Silber,</a:t>
              </a:r>
            </a:p>
            <a:p>
              <a:r>
                <a:rPr lang="de-DE" sz="2000" dirty="0"/>
                <a:t>Gold u.a. </a:t>
              </a:r>
            </a:p>
          </p:txBody>
        </p:sp>
        <p:sp>
          <p:nvSpPr>
            <p:cNvPr id="20" name="Textfeld 19">
              <a:extLst>
                <a:ext uri="{FF2B5EF4-FFF2-40B4-BE49-F238E27FC236}">
                  <a16:creationId xmlns:a16="http://schemas.microsoft.com/office/drawing/2014/main" id="{0F85FB75-47A8-6235-A45D-F3766C76F236}"/>
                </a:ext>
              </a:extLst>
            </p:cNvPr>
            <p:cNvSpPr txBox="1"/>
            <p:nvPr/>
          </p:nvSpPr>
          <p:spPr>
            <a:xfrm>
              <a:off x="7161376" y="3349952"/>
              <a:ext cx="1317668" cy="1323439"/>
            </a:xfrm>
            <a:prstGeom prst="rect">
              <a:avLst/>
            </a:prstGeom>
            <a:noFill/>
          </p:spPr>
          <p:txBody>
            <a:bodyPr wrap="none" rtlCol="0">
              <a:spAutoFit/>
            </a:bodyPr>
            <a:lstStyle/>
            <a:p>
              <a:r>
                <a:rPr lang="de-DE" sz="2000" dirty="0"/>
                <a:t>Sand,</a:t>
              </a:r>
            </a:p>
            <a:p>
              <a:r>
                <a:rPr lang="de-DE" sz="2000" dirty="0"/>
                <a:t>Kies,</a:t>
              </a:r>
            </a:p>
            <a:p>
              <a:r>
                <a:rPr lang="de-DE" sz="2000" dirty="0"/>
                <a:t>Lehm, Ton,</a:t>
              </a:r>
            </a:p>
            <a:p>
              <a:r>
                <a:rPr lang="de-DE" sz="2000" dirty="0"/>
                <a:t>Naturstein</a:t>
              </a:r>
            </a:p>
          </p:txBody>
        </p:sp>
      </p:grpSp>
    </p:spTree>
    <p:extLst>
      <p:ext uri="{BB962C8B-B14F-4D97-AF65-F5344CB8AC3E}">
        <p14:creationId xmlns:p14="http://schemas.microsoft.com/office/powerpoint/2010/main" val="201628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subTnLst>
                                    <p:set>
                                      <p:cBhvr override="childStyle">
                                        <p:cTn dur="1" fill="hold" display="0" masterRel="nextClick" afterEffect="1"/>
                                        <p:tgtEl>
                                          <p:spTgt spid="16"/>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FDDF8686-2A0C-C406-373E-8EE37F42CA88}"/>
              </a:ext>
            </a:extLst>
          </p:cNvPr>
          <p:cNvSpPr txBox="1"/>
          <p:nvPr/>
        </p:nvSpPr>
        <p:spPr>
          <a:xfrm>
            <a:off x="185809" y="340856"/>
            <a:ext cx="8074646" cy="1938992"/>
          </a:xfrm>
          <a:prstGeom prst="rect">
            <a:avLst/>
          </a:prstGeom>
          <a:noFill/>
        </p:spPr>
        <p:txBody>
          <a:bodyPr wrap="none" rtlCol="0">
            <a:spAutoFit/>
          </a:bodyPr>
          <a:lstStyle/>
          <a:p>
            <a:r>
              <a:rPr lang="de-DE" sz="2400" dirty="0"/>
              <a:t>Aufgabe:</a:t>
            </a:r>
          </a:p>
          <a:p>
            <a:r>
              <a:rPr lang="de-DE" sz="2400" dirty="0"/>
              <a:t>Lese den Lehrbuchtext der S. 8 und erläutere den Unterschied</a:t>
            </a:r>
          </a:p>
          <a:p>
            <a:r>
              <a:rPr lang="de-DE" sz="2400" dirty="0"/>
              <a:t>zwischen den zwei Begriffen:</a:t>
            </a:r>
          </a:p>
          <a:p>
            <a:r>
              <a:rPr lang="de-DE" sz="2400" b="1" dirty="0"/>
              <a:t>Rohstoffreserve</a:t>
            </a:r>
            <a:r>
              <a:rPr lang="de-DE" sz="2400" dirty="0"/>
              <a:t> und </a:t>
            </a:r>
            <a:r>
              <a:rPr lang="de-DE" sz="2400" b="1" dirty="0"/>
              <a:t>Rohstoffressource</a:t>
            </a:r>
          </a:p>
          <a:p>
            <a:r>
              <a:rPr lang="de-DE" sz="2400" dirty="0"/>
              <a:t>Löse anschließend die Aufgabe 4 auf der S. 9</a:t>
            </a:r>
          </a:p>
        </p:txBody>
      </p:sp>
      <p:sp>
        <p:nvSpPr>
          <p:cNvPr id="3" name="Textfeld 2">
            <a:extLst>
              <a:ext uri="{FF2B5EF4-FFF2-40B4-BE49-F238E27FC236}">
                <a16:creationId xmlns:a16="http://schemas.microsoft.com/office/drawing/2014/main" id="{220F7E33-B56F-B2C1-2EE5-8B5AB15E72EF}"/>
              </a:ext>
            </a:extLst>
          </p:cNvPr>
          <p:cNvSpPr txBox="1"/>
          <p:nvPr/>
        </p:nvSpPr>
        <p:spPr>
          <a:xfrm>
            <a:off x="185809" y="2372771"/>
            <a:ext cx="8662100" cy="1938992"/>
          </a:xfrm>
          <a:prstGeom prst="rect">
            <a:avLst/>
          </a:prstGeom>
          <a:noFill/>
        </p:spPr>
        <p:txBody>
          <a:bodyPr wrap="square" rtlCol="0">
            <a:spAutoFit/>
          </a:bodyPr>
          <a:lstStyle/>
          <a:p>
            <a:r>
              <a:rPr lang="de-DE" sz="2400" u="sng" dirty="0"/>
              <a:t>Rohstoffreserve:</a:t>
            </a:r>
          </a:p>
          <a:p>
            <a:r>
              <a:rPr lang="de-DE" sz="2400" dirty="0"/>
              <a:t>Alle Rohstoffe deren Lagerungsstandort der Mensch zum gegenwärtigen Zeitpunkt kennt und die man wirtschaftlich abbauen kann (ohne hohen Kostenaufwand).</a:t>
            </a:r>
          </a:p>
          <a:p>
            <a:r>
              <a:rPr lang="de-DE" sz="2400" dirty="0"/>
              <a:t> </a:t>
            </a:r>
          </a:p>
        </p:txBody>
      </p:sp>
      <p:sp>
        <p:nvSpPr>
          <p:cNvPr id="4" name="Textfeld 3">
            <a:extLst>
              <a:ext uri="{FF2B5EF4-FFF2-40B4-BE49-F238E27FC236}">
                <a16:creationId xmlns:a16="http://schemas.microsoft.com/office/drawing/2014/main" id="{95E29BE9-659A-7646-BA25-57898F191821}"/>
              </a:ext>
            </a:extLst>
          </p:cNvPr>
          <p:cNvSpPr txBox="1"/>
          <p:nvPr/>
        </p:nvSpPr>
        <p:spPr>
          <a:xfrm>
            <a:off x="185809" y="4064351"/>
            <a:ext cx="8772382" cy="1938992"/>
          </a:xfrm>
          <a:prstGeom prst="rect">
            <a:avLst/>
          </a:prstGeom>
          <a:noFill/>
        </p:spPr>
        <p:txBody>
          <a:bodyPr wrap="square" rtlCol="0">
            <a:spAutoFit/>
          </a:bodyPr>
          <a:lstStyle/>
          <a:p>
            <a:r>
              <a:rPr lang="de-DE" sz="2400" u="sng" dirty="0"/>
              <a:t>Rohstoffressource:</a:t>
            </a:r>
          </a:p>
          <a:p>
            <a:r>
              <a:rPr lang="de-DE" sz="2400" dirty="0"/>
              <a:t>Alle Rohstoffe der Erde, einschließlich der Rohstoffe deren Lagerungsstandort nur vermutet wird und Rohstoffe deren Abbau mit heutigen technischen Mitteln noch unwirtschaftlich sind (zu hohe Kosten). </a:t>
            </a:r>
          </a:p>
        </p:txBody>
      </p:sp>
    </p:spTree>
    <p:extLst>
      <p:ext uri="{BB962C8B-B14F-4D97-AF65-F5344CB8AC3E}">
        <p14:creationId xmlns:p14="http://schemas.microsoft.com/office/powerpoint/2010/main" val="2569231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BCA88B6D-0036-2252-B12D-87ABBFBFB2CC}"/>
              </a:ext>
            </a:extLst>
          </p:cNvPr>
          <p:cNvSpPr txBox="1"/>
          <p:nvPr/>
        </p:nvSpPr>
        <p:spPr>
          <a:xfrm>
            <a:off x="1550214" y="1418338"/>
            <a:ext cx="6043572" cy="1938992"/>
          </a:xfrm>
          <a:prstGeom prst="rect">
            <a:avLst/>
          </a:prstGeom>
          <a:noFill/>
        </p:spPr>
        <p:txBody>
          <a:bodyPr wrap="square" rtlCol="0">
            <a:spAutoFit/>
          </a:bodyPr>
          <a:lstStyle/>
          <a:p>
            <a:r>
              <a:rPr lang="de-DE" sz="4000" dirty="0"/>
              <a:t>Löst die nachfolgende Aufgabe:</a:t>
            </a:r>
          </a:p>
          <a:p>
            <a:r>
              <a:rPr lang="de-DE" sz="4000" dirty="0"/>
              <a:t>Lehrbuch S.9, Aufgabe 1</a:t>
            </a:r>
          </a:p>
        </p:txBody>
      </p:sp>
    </p:spTree>
    <p:extLst>
      <p:ext uri="{BB962C8B-B14F-4D97-AF65-F5344CB8AC3E}">
        <p14:creationId xmlns:p14="http://schemas.microsoft.com/office/powerpoint/2010/main" val="1970318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B799CDD6-E97B-960B-20A9-1065DE1B65D4}"/>
              </a:ext>
            </a:extLst>
          </p:cNvPr>
          <p:cNvSpPr txBox="1"/>
          <p:nvPr/>
        </p:nvSpPr>
        <p:spPr>
          <a:xfrm>
            <a:off x="1687845" y="247828"/>
            <a:ext cx="5768310" cy="584775"/>
          </a:xfrm>
          <a:prstGeom prst="rect">
            <a:avLst/>
          </a:prstGeom>
          <a:noFill/>
        </p:spPr>
        <p:txBody>
          <a:bodyPr wrap="none" rtlCol="0">
            <a:spAutoFit/>
          </a:bodyPr>
          <a:lstStyle/>
          <a:p>
            <a:r>
              <a:rPr lang="de-DE" sz="3200" dirty="0"/>
              <a:t>Energieträger und Energiequellen</a:t>
            </a:r>
          </a:p>
        </p:txBody>
      </p:sp>
      <p:sp>
        <p:nvSpPr>
          <p:cNvPr id="5" name="Textfeld 4">
            <a:extLst>
              <a:ext uri="{FF2B5EF4-FFF2-40B4-BE49-F238E27FC236}">
                <a16:creationId xmlns:a16="http://schemas.microsoft.com/office/drawing/2014/main" id="{996B340F-0EAA-B17C-62E5-444B72A21D96}"/>
              </a:ext>
            </a:extLst>
          </p:cNvPr>
          <p:cNvSpPr txBox="1"/>
          <p:nvPr/>
        </p:nvSpPr>
        <p:spPr>
          <a:xfrm>
            <a:off x="430513" y="804843"/>
            <a:ext cx="8282973" cy="830997"/>
          </a:xfrm>
          <a:prstGeom prst="rect">
            <a:avLst/>
          </a:prstGeom>
          <a:noFill/>
        </p:spPr>
        <p:txBody>
          <a:bodyPr wrap="none" rtlCol="0">
            <a:spAutoFit/>
          </a:bodyPr>
          <a:lstStyle/>
          <a:p>
            <a:r>
              <a:rPr lang="de-DE" sz="2400" b="1" dirty="0"/>
              <a:t>Begriffe:</a:t>
            </a:r>
          </a:p>
          <a:p>
            <a:r>
              <a:rPr lang="de-DE" sz="2400" dirty="0"/>
              <a:t>Energieträger, Primärenergie, Sekundärenergie, Nutzungsenergie</a:t>
            </a:r>
          </a:p>
        </p:txBody>
      </p:sp>
      <p:sp>
        <p:nvSpPr>
          <p:cNvPr id="6" name="Textfeld 5">
            <a:extLst>
              <a:ext uri="{FF2B5EF4-FFF2-40B4-BE49-F238E27FC236}">
                <a16:creationId xmlns:a16="http://schemas.microsoft.com/office/drawing/2014/main" id="{4128A0E2-1844-73F0-9CFE-DA56320B109D}"/>
              </a:ext>
            </a:extLst>
          </p:cNvPr>
          <p:cNvSpPr txBox="1"/>
          <p:nvPr/>
        </p:nvSpPr>
        <p:spPr>
          <a:xfrm>
            <a:off x="430513" y="1647577"/>
            <a:ext cx="8430792" cy="830997"/>
          </a:xfrm>
          <a:prstGeom prst="rect">
            <a:avLst/>
          </a:prstGeom>
          <a:noFill/>
        </p:spPr>
        <p:txBody>
          <a:bodyPr wrap="square" rtlCol="0">
            <a:spAutoFit/>
          </a:bodyPr>
          <a:lstStyle/>
          <a:p>
            <a:r>
              <a:rPr lang="de-DE" sz="2400" b="1" dirty="0"/>
              <a:t>Energieträger</a:t>
            </a:r>
            <a:r>
              <a:rPr lang="de-DE" sz="2400" dirty="0"/>
              <a:t>: Stoffe auf unserer Erde, die Energie enthalten und die man nutzen kann. </a:t>
            </a:r>
          </a:p>
        </p:txBody>
      </p:sp>
      <p:sp>
        <p:nvSpPr>
          <p:cNvPr id="7" name="Textfeld 6">
            <a:extLst>
              <a:ext uri="{FF2B5EF4-FFF2-40B4-BE49-F238E27FC236}">
                <a16:creationId xmlns:a16="http://schemas.microsoft.com/office/drawing/2014/main" id="{BDDC16FA-612D-FD82-EE6E-45187381ADB2}"/>
              </a:ext>
            </a:extLst>
          </p:cNvPr>
          <p:cNvSpPr txBox="1"/>
          <p:nvPr/>
        </p:nvSpPr>
        <p:spPr>
          <a:xfrm>
            <a:off x="413095" y="2490311"/>
            <a:ext cx="6551667" cy="830997"/>
          </a:xfrm>
          <a:prstGeom prst="rect">
            <a:avLst/>
          </a:prstGeom>
          <a:noFill/>
        </p:spPr>
        <p:txBody>
          <a:bodyPr wrap="square" rtlCol="0">
            <a:spAutoFit/>
          </a:bodyPr>
          <a:lstStyle/>
          <a:p>
            <a:r>
              <a:rPr lang="de-DE" sz="2400" b="1" dirty="0"/>
              <a:t>Primärenergie:</a:t>
            </a:r>
            <a:r>
              <a:rPr lang="de-DE" sz="2400" dirty="0"/>
              <a:t> Stoffe aus denen überwiegend Energie erzeugt wird </a:t>
            </a:r>
          </a:p>
        </p:txBody>
      </p:sp>
      <p:sp>
        <p:nvSpPr>
          <p:cNvPr id="8" name="Textfeld 7">
            <a:extLst>
              <a:ext uri="{FF2B5EF4-FFF2-40B4-BE49-F238E27FC236}">
                <a16:creationId xmlns:a16="http://schemas.microsoft.com/office/drawing/2014/main" id="{3558D8C8-0AC6-A00E-BBF0-1F9BDE4DF607}"/>
              </a:ext>
            </a:extLst>
          </p:cNvPr>
          <p:cNvSpPr txBox="1"/>
          <p:nvPr/>
        </p:nvSpPr>
        <p:spPr>
          <a:xfrm>
            <a:off x="430513" y="3365618"/>
            <a:ext cx="8369102" cy="1200329"/>
          </a:xfrm>
          <a:prstGeom prst="rect">
            <a:avLst/>
          </a:prstGeom>
          <a:noFill/>
        </p:spPr>
        <p:txBody>
          <a:bodyPr wrap="square" rtlCol="0">
            <a:spAutoFit/>
          </a:bodyPr>
          <a:lstStyle/>
          <a:p>
            <a:r>
              <a:rPr lang="de-DE" sz="2400" b="1" dirty="0"/>
              <a:t>Sekundärenergie:</a:t>
            </a:r>
            <a:r>
              <a:rPr lang="de-DE" sz="2400" dirty="0"/>
              <a:t> Energieform, die aus der Primärenergie gewonnen wird (z.B. Wärme.</a:t>
            </a:r>
          </a:p>
          <a:p>
            <a:r>
              <a:rPr lang="de-DE" sz="2400" dirty="0"/>
              <a:t>Elektrizität, Benzin </a:t>
            </a:r>
          </a:p>
        </p:txBody>
      </p:sp>
      <p:sp>
        <p:nvSpPr>
          <p:cNvPr id="9" name="Textfeld 8">
            <a:extLst>
              <a:ext uri="{FF2B5EF4-FFF2-40B4-BE49-F238E27FC236}">
                <a16:creationId xmlns:a16="http://schemas.microsoft.com/office/drawing/2014/main" id="{D494C687-D183-DFE0-9823-E36268C845F9}"/>
              </a:ext>
            </a:extLst>
          </p:cNvPr>
          <p:cNvSpPr txBox="1"/>
          <p:nvPr/>
        </p:nvSpPr>
        <p:spPr>
          <a:xfrm flipH="1">
            <a:off x="413095" y="4610258"/>
            <a:ext cx="8082450" cy="1200329"/>
          </a:xfrm>
          <a:prstGeom prst="rect">
            <a:avLst/>
          </a:prstGeom>
          <a:noFill/>
        </p:spPr>
        <p:txBody>
          <a:bodyPr wrap="square" rtlCol="0">
            <a:spAutoFit/>
          </a:bodyPr>
          <a:lstStyle/>
          <a:p>
            <a:r>
              <a:rPr lang="de-DE" sz="2400" b="1" dirty="0"/>
              <a:t>Nutzungsenergie: </a:t>
            </a:r>
            <a:r>
              <a:rPr lang="de-DE" sz="2400" dirty="0"/>
              <a:t>Art der Verwendung der Sekundärenergie (Licht, Motorenantrieb (Fortbewegung), Heizkörper (Wärme), Kühlschrank (Kälte), Handy (Kommunikation)  </a:t>
            </a:r>
          </a:p>
        </p:txBody>
      </p:sp>
    </p:spTree>
    <p:extLst>
      <p:ext uri="{BB962C8B-B14F-4D97-AF65-F5344CB8AC3E}">
        <p14:creationId xmlns:p14="http://schemas.microsoft.com/office/powerpoint/2010/main" val="29097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feld 2">
            <a:extLst>
              <a:ext uri="{FF2B5EF4-FFF2-40B4-BE49-F238E27FC236}">
                <a16:creationId xmlns:a16="http://schemas.microsoft.com/office/drawing/2014/main" id="{31A3955C-33A4-5E3E-B9ED-E3F2E6918A34}"/>
              </a:ext>
            </a:extLst>
          </p:cNvPr>
          <p:cNvSpPr txBox="1"/>
          <p:nvPr/>
        </p:nvSpPr>
        <p:spPr>
          <a:xfrm>
            <a:off x="1404035" y="909123"/>
            <a:ext cx="6979988" cy="461665"/>
          </a:xfrm>
          <a:prstGeom prst="rect">
            <a:avLst/>
          </a:prstGeom>
          <a:noFill/>
        </p:spPr>
        <p:txBody>
          <a:bodyPr wrap="none" rtlCol="0">
            <a:spAutoFit/>
          </a:bodyPr>
          <a:lstStyle/>
          <a:p>
            <a:r>
              <a:rPr lang="de-DE" sz="2400" u="sng" dirty="0"/>
              <a:t>Die Entstehung und Verwendung von Erdöl und Erdgas</a:t>
            </a:r>
          </a:p>
        </p:txBody>
      </p:sp>
      <p:sp>
        <p:nvSpPr>
          <p:cNvPr id="4" name="Textfeld 3">
            <a:extLst>
              <a:ext uri="{FF2B5EF4-FFF2-40B4-BE49-F238E27FC236}">
                <a16:creationId xmlns:a16="http://schemas.microsoft.com/office/drawing/2014/main" id="{CB926D8F-ACDB-D53A-8E71-BC9442E898D5}"/>
              </a:ext>
            </a:extLst>
          </p:cNvPr>
          <p:cNvSpPr txBox="1"/>
          <p:nvPr/>
        </p:nvSpPr>
        <p:spPr>
          <a:xfrm>
            <a:off x="1663337" y="269965"/>
            <a:ext cx="6461384" cy="584775"/>
          </a:xfrm>
          <a:prstGeom prst="rect">
            <a:avLst/>
          </a:prstGeom>
          <a:noFill/>
        </p:spPr>
        <p:txBody>
          <a:bodyPr wrap="none" rtlCol="0">
            <a:spAutoFit/>
          </a:bodyPr>
          <a:lstStyle/>
          <a:p>
            <a:r>
              <a:rPr lang="de-DE" sz="3200" b="1" dirty="0"/>
              <a:t>Die Entstehung fossiler Energieträger</a:t>
            </a:r>
          </a:p>
        </p:txBody>
      </p:sp>
      <p:pic>
        <p:nvPicPr>
          <p:cNvPr id="6" name="Grafik 5">
            <a:extLst>
              <a:ext uri="{FF2B5EF4-FFF2-40B4-BE49-F238E27FC236}">
                <a16:creationId xmlns:a16="http://schemas.microsoft.com/office/drawing/2014/main" id="{FA9899B2-4DB8-B5F2-2F66-122547AC1F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42559" y="3296487"/>
            <a:ext cx="5665265" cy="3191699"/>
          </a:xfrm>
          <a:prstGeom prst="rect">
            <a:avLst/>
          </a:prstGeom>
        </p:spPr>
      </p:pic>
      <p:sp>
        <p:nvSpPr>
          <p:cNvPr id="7" name="Textfeld 6">
            <a:extLst>
              <a:ext uri="{FF2B5EF4-FFF2-40B4-BE49-F238E27FC236}">
                <a16:creationId xmlns:a16="http://schemas.microsoft.com/office/drawing/2014/main" id="{A9B36D63-9066-2E08-9967-EE0354B1DF24}"/>
              </a:ext>
            </a:extLst>
          </p:cNvPr>
          <p:cNvSpPr txBox="1"/>
          <p:nvPr/>
        </p:nvSpPr>
        <p:spPr>
          <a:xfrm>
            <a:off x="3142559" y="6218703"/>
            <a:ext cx="1548565" cy="369332"/>
          </a:xfrm>
          <a:prstGeom prst="rect">
            <a:avLst/>
          </a:prstGeom>
          <a:noFill/>
        </p:spPr>
        <p:txBody>
          <a:bodyPr wrap="none" rtlCol="0">
            <a:spAutoFit/>
          </a:bodyPr>
          <a:lstStyle/>
          <a:p>
            <a:r>
              <a:rPr lang="de-DE" dirty="0"/>
              <a:t>Flüssiges Erdöl</a:t>
            </a:r>
          </a:p>
        </p:txBody>
      </p:sp>
      <p:sp>
        <p:nvSpPr>
          <p:cNvPr id="8" name="Textfeld 7">
            <a:extLst>
              <a:ext uri="{FF2B5EF4-FFF2-40B4-BE49-F238E27FC236}">
                <a16:creationId xmlns:a16="http://schemas.microsoft.com/office/drawing/2014/main" id="{60206098-9B48-144D-1446-0FF8A9234259}"/>
              </a:ext>
            </a:extLst>
          </p:cNvPr>
          <p:cNvSpPr txBox="1"/>
          <p:nvPr/>
        </p:nvSpPr>
        <p:spPr>
          <a:xfrm>
            <a:off x="336176" y="1425172"/>
            <a:ext cx="8471648" cy="2308324"/>
          </a:xfrm>
          <a:prstGeom prst="rect">
            <a:avLst/>
          </a:prstGeom>
          <a:noFill/>
        </p:spPr>
        <p:txBody>
          <a:bodyPr wrap="square" rtlCol="0">
            <a:spAutoFit/>
          </a:bodyPr>
          <a:lstStyle/>
          <a:p>
            <a:r>
              <a:rPr lang="de-DE" sz="2400" dirty="0"/>
              <a:t>Aufgabe:</a:t>
            </a:r>
          </a:p>
          <a:p>
            <a:r>
              <a:rPr lang="de-DE" sz="2400" dirty="0"/>
              <a:t>Schaue das nachfolgende Video, mache dir Stichpunkte zur Bedeutung, Entstehung und Zusammensetzung sowie zur Förderung und Verarbeitung des Erdöls. Gestalte anschließend einen Vortrag zum Thema!</a:t>
            </a:r>
          </a:p>
          <a:p>
            <a:endParaRPr lang="de-DE" sz="2400" dirty="0"/>
          </a:p>
        </p:txBody>
      </p:sp>
    </p:spTree>
    <p:extLst>
      <p:ext uri="{BB962C8B-B14F-4D97-AF65-F5344CB8AC3E}">
        <p14:creationId xmlns:p14="http://schemas.microsoft.com/office/powerpoint/2010/main" val="1954408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Das Erdöl">
            <a:hlinkClick r:id="" action="ppaction://media"/>
            <a:extLst>
              <a:ext uri="{FF2B5EF4-FFF2-40B4-BE49-F238E27FC236}">
                <a16:creationId xmlns:a16="http://schemas.microsoft.com/office/drawing/2014/main" id="{67A3D570-DC56-9320-AAB9-D5743F5224E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9822" y="0"/>
            <a:ext cx="9203821" cy="6858000"/>
          </a:xfrm>
          <a:prstGeom prst="rect">
            <a:avLst/>
          </a:prstGeom>
        </p:spPr>
      </p:pic>
      <p:sp>
        <p:nvSpPr>
          <p:cNvPr id="2" name="Textfeld 1">
            <a:extLst>
              <a:ext uri="{FF2B5EF4-FFF2-40B4-BE49-F238E27FC236}">
                <a16:creationId xmlns:a16="http://schemas.microsoft.com/office/drawing/2014/main" id="{10F03884-1347-797F-55ED-4BC3C575808A}"/>
              </a:ext>
            </a:extLst>
          </p:cNvPr>
          <p:cNvSpPr txBox="1"/>
          <p:nvPr/>
        </p:nvSpPr>
        <p:spPr>
          <a:xfrm>
            <a:off x="-59822" y="6441082"/>
            <a:ext cx="4778680" cy="369332"/>
          </a:xfrm>
          <a:prstGeom prst="rect">
            <a:avLst/>
          </a:prstGeom>
          <a:noFill/>
        </p:spPr>
        <p:txBody>
          <a:bodyPr wrap="none" rtlCol="0">
            <a:spAutoFit/>
          </a:bodyPr>
          <a:lstStyle/>
          <a:p>
            <a:r>
              <a:rPr lang="de-DE" dirty="0">
                <a:hlinkClick r:id="rId5"/>
              </a:rPr>
              <a:t>https://www.youtube.com/watch?v=z0J-H23DrSI</a:t>
            </a:r>
            <a:endParaRPr lang="de-DE" dirty="0"/>
          </a:p>
        </p:txBody>
      </p:sp>
    </p:spTree>
    <p:extLst>
      <p:ext uri="{BB962C8B-B14F-4D97-AF65-F5344CB8AC3E}">
        <p14:creationId xmlns:p14="http://schemas.microsoft.com/office/powerpoint/2010/main" val="2243762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966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feld 3">
            <a:extLst>
              <a:ext uri="{FF2B5EF4-FFF2-40B4-BE49-F238E27FC236}">
                <a16:creationId xmlns:a16="http://schemas.microsoft.com/office/drawing/2014/main" id="{154B61EF-CC6A-40BC-8FA0-C4E81562EA8D}"/>
              </a:ext>
            </a:extLst>
          </p:cNvPr>
          <p:cNvSpPr txBox="1"/>
          <p:nvPr/>
        </p:nvSpPr>
        <p:spPr>
          <a:xfrm>
            <a:off x="584084" y="333285"/>
            <a:ext cx="8294997" cy="1200329"/>
          </a:xfrm>
          <a:prstGeom prst="rect">
            <a:avLst/>
          </a:prstGeom>
          <a:noFill/>
        </p:spPr>
        <p:txBody>
          <a:bodyPr wrap="square" rtlCol="0">
            <a:spAutoFit/>
          </a:bodyPr>
          <a:lstStyle/>
          <a:p>
            <a:r>
              <a:rPr lang="de-DE" sz="2400" dirty="0"/>
              <a:t>Aufgabe:</a:t>
            </a:r>
          </a:p>
          <a:p>
            <a:r>
              <a:rPr lang="de-DE" sz="2400" dirty="0"/>
              <a:t>Lese den Lehrbuchtext auf der S. 13 (M4) und beschreibe die zwei Möglichkeiten zur Gewinnung von Erdöl aus Ölsanden!</a:t>
            </a:r>
          </a:p>
        </p:txBody>
      </p:sp>
      <p:pic>
        <p:nvPicPr>
          <p:cNvPr id="5" name="Grafik 4">
            <a:extLst>
              <a:ext uri="{FF2B5EF4-FFF2-40B4-BE49-F238E27FC236}">
                <a16:creationId xmlns:a16="http://schemas.microsoft.com/office/drawing/2014/main" id="{602AF60A-546B-0058-1117-96E6945C818A}"/>
              </a:ext>
            </a:extLst>
          </p:cNvPr>
          <p:cNvPicPr>
            <a:picLocks noChangeAspect="1"/>
          </p:cNvPicPr>
          <p:nvPr/>
        </p:nvPicPr>
        <p:blipFill>
          <a:blip r:embed="rId2"/>
          <a:stretch>
            <a:fillRect/>
          </a:stretch>
        </p:blipFill>
        <p:spPr>
          <a:xfrm>
            <a:off x="2183211" y="1533614"/>
            <a:ext cx="4901254" cy="4681043"/>
          </a:xfrm>
          <a:prstGeom prst="rect">
            <a:avLst/>
          </a:prstGeom>
        </p:spPr>
      </p:pic>
      <p:sp>
        <p:nvSpPr>
          <p:cNvPr id="6" name="Textfeld 5">
            <a:extLst>
              <a:ext uri="{FF2B5EF4-FFF2-40B4-BE49-F238E27FC236}">
                <a16:creationId xmlns:a16="http://schemas.microsoft.com/office/drawing/2014/main" id="{81B336C3-5965-9EC4-4744-89310AEF62FC}"/>
              </a:ext>
            </a:extLst>
          </p:cNvPr>
          <p:cNvSpPr txBox="1"/>
          <p:nvPr/>
        </p:nvSpPr>
        <p:spPr>
          <a:xfrm>
            <a:off x="5889907" y="5753827"/>
            <a:ext cx="1194558" cy="523220"/>
          </a:xfrm>
          <a:prstGeom prst="rect">
            <a:avLst/>
          </a:prstGeom>
          <a:noFill/>
        </p:spPr>
        <p:txBody>
          <a:bodyPr wrap="none" rtlCol="0">
            <a:spAutoFit/>
          </a:bodyPr>
          <a:lstStyle/>
          <a:p>
            <a:r>
              <a:rPr lang="de-DE" sz="2800" dirty="0"/>
              <a:t>Ölsand</a:t>
            </a:r>
          </a:p>
        </p:txBody>
      </p:sp>
    </p:spTree>
    <p:extLst>
      <p:ext uri="{BB962C8B-B14F-4D97-AF65-F5344CB8AC3E}">
        <p14:creationId xmlns:p14="http://schemas.microsoft.com/office/powerpoint/2010/main" val="273002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nodeType="with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F382492C-9AC7-A8CF-D8A5-EE57604DC55C}"/>
              </a:ext>
            </a:extLst>
          </p:cNvPr>
          <p:cNvSpPr txBox="1"/>
          <p:nvPr/>
        </p:nvSpPr>
        <p:spPr>
          <a:xfrm>
            <a:off x="1692067" y="210655"/>
            <a:ext cx="5759865" cy="1200329"/>
          </a:xfrm>
          <a:prstGeom prst="rect">
            <a:avLst/>
          </a:prstGeom>
          <a:noFill/>
        </p:spPr>
        <p:txBody>
          <a:bodyPr wrap="square" rtlCol="0">
            <a:spAutoFit/>
          </a:bodyPr>
          <a:lstStyle/>
          <a:p>
            <a:pPr algn="ctr"/>
            <a:r>
              <a:rPr lang="de-DE" sz="3600" dirty="0"/>
              <a:t>Erdöl - das Schmiermittel der Weltwirtschaft</a:t>
            </a:r>
          </a:p>
        </p:txBody>
      </p:sp>
      <p:sp>
        <p:nvSpPr>
          <p:cNvPr id="3" name="Textfeld 2">
            <a:extLst>
              <a:ext uri="{FF2B5EF4-FFF2-40B4-BE49-F238E27FC236}">
                <a16:creationId xmlns:a16="http://schemas.microsoft.com/office/drawing/2014/main" id="{61B418BB-48F2-0782-4279-6B85E23340D3}"/>
              </a:ext>
            </a:extLst>
          </p:cNvPr>
          <p:cNvSpPr txBox="1"/>
          <p:nvPr/>
        </p:nvSpPr>
        <p:spPr>
          <a:xfrm>
            <a:off x="336865" y="2521059"/>
            <a:ext cx="8470267" cy="1815882"/>
          </a:xfrm>
          <a:prstGeom prst="rect">
            <a:avLst/>
          </a:prstGeom>
          <a:noFill/>
        </p:spPr>
        <p:txBody>
          <a:bodyPr wrap="none" rtlCol="0">
            <a:spAutoFit/>
          </a:bodyPr>
          <a:lstStyle/>
          <a:p>
            <a:r>
              <a:rPr lang="de-DE" sz="2800" dirty="0"/>
              <a:t>Aufgabe:</a:t>
            </a:r>
          </a:p>
          <a:p>
            <a:r>
              <a:rPr lang="de-DE" sz="2800" dirty="0"/>
              <a:t>Lese den Lehrbuchtext der Seiten 16 und 17. Beantworte</a:t>
            </a:r>
          </a:p>
          <a:p>
            <a:r>
              <a:rPr lang="de-DE" sz="2800" dirty="0"/>
              <a:t>anschließend die Aufgaben 1 bis 4 schriftlich!</a:t>
            </a:r>
          </a:p>
          <a:p>
            <a:r>
              <a:rPr lang="de-DE" sz="2800" dirty="0"/>
              <a:t> </a:t>
            </a:r>
          </a:p>
        </p:txBody>
      </p:sp>
    </p:spTree>
    <p:extLst>
      <p:ext uri="{BB962C8B-B14F-4D97-AF65-F5344CB8AC3E}">
        <p14:creationId xmlns:p14="http://schemas.microsoft.com/office/powerpoint/2010/main" val="2850577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47ACE86F-AA5B-1EDC-DCD7-0F9C865A5BFF}"/>
              </a:ext>
            </a:extLst>
          </p:cNvPr>
          <p:cNvSpPr txBox="1"/>
          <p:nvPr/>
        </p:nvSpPr>
        <p:spPr>
          <a:xfrm>
            <a:off x="1692067" y="24351"/>
            <a:ext cx="5759865" cy="1200329"/>
          </a:xfrm>
          <a:prstGeom prst="rect">
            <a:avLst/>
          </a:prstGeom>
          <a:noFill/>
        </p:spPr>
        <p:txBody>
          <a:bodyPr wrap="square" rtlCol="0">
            <a:spAutoFit/>
          </a:bodyPr>
          <a:lstStyle/>
          <a:p>
            <a:pPr algn="ctr"/>
            <a:r>
              <a:rPr lang="de-DE" sz="3600" dirty="0"/>
              <a:t>Erdöl - das Schmiermittel der Weltwirtschaft</a:t>
            </a:r>
          </a:p>
        </p:txBody>
      </p:sp>
      <p:graphicFrame>
        <p:nvGraphicFramePr>
          <p:cNvPr id="3" name="Tabelle 2">
            <a:extLst>
              <a:ext uri="{FF2B5EF4-FFF2-40B4-BE49-F238E27FC236}">
                <a16:creationId xmlns:a16="http://schemas.microsoft.com/office/drawing/2014/main" id="{E454DC93-7845-7860-9ABD-2BF4F097D6E4}"/>
              </a:ext>
            </a:extLst>
          </p:cNvPr>
          <p:cNvGraphicFramePr>
            <a:graphicFrameLocks noGrp="1"/>
          </p:cNvGraphicFramePr>
          <p:nvPr>
            <p:extLst>
              <p:ext uri="{D42A27DB-BD31-4B8C-83A1-F6EECF244321}">
                <p14:modId xmlns:p14="http://schemas.microsoft.com/office/powerpoint/2010/main" val="2129995548"/>
              </p:ext>
            </p:extLst>
          </p:nvPr>
        </p:nvGraphicFramePr>
        <p:xfrm>
          <a:off x="0" y="1836562"/>
          <a:ext cx="9426010" cy="5136592"/>
        </p:xfrm>
        <a:graphic>
          <a:graphicData uri="http://schemas.openxmlformats.org/drawingml/2006/table">
            <a:tbl>
              <a:tblPr/>
              <a:tblGrid>
                <a:gridCol w="1885202">
                  <a:extLst>
                    <a:ext uri="{9D8B030D-6E8A-4147-A177-3AD203B41FA5}">
                      <a16:colId xmlns:a16="http://schemas.microsoft.com/office/drawing/2014/main" val="1320634552"/>
                    </a:ext>
                  </a:extLst>
                </a:gridCol>
                <a:gridCol w="1885202">
                  <a:extLst>
                    <a:ext uri="{9D8B030D-6E8A-4147-A177-3AD203B41FA5}">
                      <a16:colId xmlns:a16="http://schemas.microsoft.com/office/drawing/2014/main" val="577334986"/>
                    </a:ext>
                  </a:extLst>
                </a:gridCol>
                <a:gridCol w="1885202">
                  <a:extLst>
                    <a:ext uri="{9D8B030D-6E8A-4147-A177-3AD203B41FA5}">
                      <a16:colId xmlns:a16="http://schemas.microsoft.com/office/drawing/2014/main" val="3229374927"/>
                    </a:ext>
                  </a:extLst>
                </a:gridCol>
                <a:gridCol w="1885202">
                  <a:extLst>
                    <a:ext uri="{9D8B030D-6E8A-4147-A177-3AD203B41FA5}">
                      <a16:colId xmlns:a16="http://schemas.microsoft.com/office/drawing/2014/main" val="940087472"/>
                    </a:ext>
                  </a:extLst>
                </a:gridCol>
                <a:gridCol w="1885202">
                  <a:extLst>
                    <a:ext uri="{9D8B030D-6E8A-4147-A177-3AD203B41FA5}">
                      <a16:colId xmlns:a16="http://schemas.microsoft.com/office/drawing/2014/main" val="1161902834"/>
                    </a:ext>
                  </a:extLst>
                </a:gridCol>
              </a:tblGrid>
              <a:tr h="494019">
                <a:tc>
                  <a:txBody>
                    <a:bodyPr/>
                    <a:lstStyle/>
                    <a:p>
                      <a:r>
                        <a:rPr lang="de-DE" sz="2000" b="1" dirty="0"/>
                        <a:t>Kraftstoffsorte</a:t>
                      </a:r>
                    </a:p>
                  </a:txBody>
                  <a:tcPr marL="70574" marR="70574" marT="35287" marB="35287" anchor="ctr">
                    <a:lnL>
                      <a:noFill/>
                    </a:lnL>
                    <a:lnR>
                      <a:noFill/>
                    </a:lnR>
                    <a:lnT>
                      <a:noFill/>
                    </a:lnT>
                    <a:lnB>
                      <a:noFill/>
                    </a:lnB>
                  </a:tcPr>
                </a:tc>
                <a:tc>
                  <a:txBody>
                    <a:bodyPr/>
                    <a:lstStyle/>
                    <a:p>
                      <a:r>
                        <a:rPr lang="de-DE" sz="2000"/>
                        <a:t>Benzin (E10) pro Liter</a:t>
                      </a:r>
                    </a:p>
                  </a:txBody>
                  <a:tcPr marL="70574" marR="70574" marT="35287" marB="35287" anchor="ctr">
                    <a:lnL>
                      <a:noFill/>
                    </a:lnL>
                    <a:lnR>
                      <a:noFill/>
                    </a:lnR>
                    <a:lnT>
                      <a:noFill/>
                    </a:lnT>
                    <a:lnB>
                      <a:noFill/>
                    </a:lnB>
                  </a:tcPr>
                </a:tc>
                <a:tc>
                  <a:txBody>
                    <a:bodyPr/>
                    <a:lstStyle/>
                    <a:p>
                      <a:r>
                        <a:rPr lang="de-DE" sz="2000"/>
                        <a:t>Anteil in % pro Liter</a:t>
                      </a:r>
                    </a:p>
                  </a:txBody>
                  <a:tcPr marL="70574" marR="70574" marT="35287" marB="35287" anchor="ctr">
                    <a:lnL>
                      <a:noFill/>
                    </a:lnL>
                    <a:lnR>
                      <a:noFill/>
                    </a:lnR>
                    <a:lnT>
                      <a:noFill/>
                    </a:lnT>
                    <a:lnB>
                      <a:noFill/>
                    </a:lnB>
                  </a:tcPr>
                </a:tc>
                <a:tc>
                  <a:txBody>
                    <a:bodyPr/>
                    <a:lstStyle/>
                    <a:p>
                      <a:r>
                        <a:rPr lang="de-DE" sz="2000" dirty="0"/>
                        <a:t>Diesel in € pro Liter</a:t>
                      </a:r>
                    </a:p>
                  </a:txBody>
                  <a:tcPr marL="70574" marR="70574" marT="35287" marB="35287" anchor="ctr">
                    <a:lnL>
                      <a:noFill/>
                    </a:lnL>
                    <a:lnR>
                      <a:noFill/>
                    </a:lnR>
                    <a:lnT>
                      <a:noFill/>
                    </a:lnT>
                    <a:lnB>
                      <a:noFill/>
                    </a:lnB>
                  </a:tcPr>
                </a:tc>
                <a:tc>
                  <a:txBody>
                    <a:bodyPr/>
                    <a:lstStyle/>
                    <a:p>
                      <a:r>
                        <a:rPr lang="de-DE" sz="2000"/>
                        <a:t>Anteil in % pro Liter</a:t>
                      </a:r>
                    </a:p>
                  </a:txBody>
                  <a:tcPr marL="70574" marR="70574" marT="35287" marB="35287" anchor="ctr">
                    <a:lnL>
                      <a:noFill/>
                    </a:lnL>
                    <a:lnR>
                      <a:noFill/>
                    </a:lnR>
                    <a:lnT>
                      <a:noFill/>
                    </a:lnT>
                    <a:lnB>
                      <a:noFill/>
                    </a:lnB>
                  </a:tcPr>
                </a:tc>
                <a:extLst>
                  <a:ext uri="{0D108BD9-81ED-4DB2-BD59-A6C34878D82A}">
                    <a16:rowId xmlns:a16="http://schemas.microsoft.com/office/drawing/2014/main" val="420433291"/>
                  </a:ext>
                </a:extLst>
              </a:tr>
              <a:tr h="282296">
                <a:tc>
                  <a:txBody>
                    <a:bodyPr/>
                    <a:lstStyle/>
                    <a:p>
                      <a:r>
                        <a:rPr lang="de-DE" sz="2000" b="1" dirty="0"/>
                        <a:t>Verkaufspreis</a:t>
                      </a:r>
                    </a:p>
                  </a:txBody>
                  <a:tcPr marL="70574" marR="70574" marT="35287" marB="35287" anchor="ctr">
                    <a:lnL>
                      <a:noFill/>
                    </a:lnL>
                    <a:lnR>
                      <a:noFill/>
                    </a:lnR>
                    <a:lnT>
                      <a:noFill/>
                    </a:lnT>
                    <a:lnB>
                      <a:noFill/>
                    </a:lnB>
                  </a:tcPr>
                </a:tc>
                <a:tc>
                  <a:txBody>
                    <a:bodyPr/>
                    <a:lstStyle/>
                    <a:p>
                      <a:r>
                        <a:rPr lang="de-DE" sz="2000" b="1" dirty="0"/>
                        <a:t>2,103 €</a:t>
                      </a:r>
                    </a:p>
                  </a:txBody>
                  <a:tcPr marL="70574" marR="70574" marT="35287" marB="35287" anchor="ctr">
                    <a:lnL>
                      <a:noFill/>
                    </a:lnL>
                    <a:lnR>
                      <a:noFill/>
                    </a:lnR>
                    <a:lnT>
                      <a:noFill/>
                    </a:lnT>
                    <a:lnB>
                      <a:noFill/>
                    </a:lnB>
                  </a:tcPr>
                </a:tc>
                <a:tc>
                  <a:txBody>
                    <a:bodyPr/>
                    <a:lstStyle/>
                    <a:p>
                      <a:r>
                        <a:rPr lang="de-DE" sz="2000"/>
                        <a:t> </a:t>
                      </a:r>
                    </a:p>
                  </a:txBody>
                  <a:tcPr marL="70574" marR="70574" marT="35287" marB="35287" anchor="ctr">
                    <a:lnL>
                      <a:noFill/>
                    </a:lnL>
                    <a:lnR>
                      <a:noFill/>
                    </a:lnR>
                    <a:lnT>
                      <a:noFill/>
                    </a:lnT>
                    <a:lnB>
                      <a:noFill/>
                    </a:lnB>
                  </a:tcPr>
                </a:tc>
                <a:tc>
                  <a:txBody>
                    <a:bodyPr/>
                    <a:lstStyle/>
                    <a:p>
                      <a:r>
                        <a:rPr lang="de-DE" sz="2000" b="1" dirty="0"/>
                        <a:t>2,150 €</a:t>
                      </a:r>
                    </a:p>
                  </a:txBody>
                  <a:tcPr marL="70574" marR="70574" marT="35287" marB="35287" anchor="ctr">
                    <a:lnL>
                      <a:noFill/>
                    </a:lnL>
                    <a:lnR>
                      <a:noFill/>
                    </a:lnR>
                    <a:lnT>
                      <a:noFill/>
                    </a:lnT>
                    <a:lnB>
                      <a:noFill/>
                    </a:lnB>
                  </a:tcPr>
                </a:tc>
                <a:tc>
                  <a:txBody>
                    <a:bodyPr/>
                    <a:lstStyle/>
                    <a:p>
                      <a:r>
                        <a:rPr lang="de-DE" sz="2000"/>
                        <a:t> </a:t>
                      </a:r>
                    </a:p>
                  </a:txBody>
                  <a:tcPr marL="70574" marR="70574" marT="35287" marB="35287" anchor="ctr">
                    <a:lnL>
                      <a:noFill/>
                    </a:lnL>
                    <a:lnR>
                      <a:noFill/>
                    </a:lnR>
                    <a:lnT>
                      <a:noFill/>
                    </a:lnT>
                    <a:lnB>
                      <a:noFill/>
                    </a:lnB>
                  </a:tcPr>
                </a:tc>
                <a:extLst>
                  <a:ext uri="{0D108BD9-81ED-4DB2-BD59-A6C34878D82A}">
                    <a16:rowId xmlns:a16="http://schemas.microsoft.com/office/drawing/2014/main" val="1481730874"/>
                  </a:ext>
                </a:extLst>
              </a:tr>
              <a:tr h="494019">
                <a:tc>
                  <a:txBody>
                    <a:bodyPr/>
                    <a:lstStyle/>
                    <a:p>
                      <a:r>
                        <a:rPr lang="de-DE" sz="2000"/>
                        <a:t>Mehrwertsteuer 19 %</a:t>
                      </a:r>
                    </a:p>
                  </a:txBody>
                  <a:tcPr marL="70574" marR="70574" marT="35287" marB="35287" anchor="ctr">
                    <a:lnL>
                      <a:noFill/>
                    </a:lnL>
                    <a:lnR>
                      <a:noFill/>
                    </a:lnR>
                    <a:lnT>
                      <a:noFill/>
                    </a:lnT>
                    <a:lnB>
                      <a:noFill/>
                    </a:lnB>
                  </a:tcPr>
                </a:tc>
                <a:tc>
                  <a:txBody>
                    <a:bodyPr/>
                    <a:lstStyle/>
                    <a:p>
                      <a:r>
                        <a:rPr lang="de-DE" sz="2000"/>
                        <a:t>0,34 €</a:t>
                      </a:r>
                    </a:p>
                  </a:txBody>
                  <a:tcPr marL="70574" marR="70574" marT="35287" marB="35287" anchor="ctr">
                    <a:lnL>
                      <a:noFill/>
                    </a:lnL>
                    <a:lnR>
                      <a:noFill/>
                    </a:lnR>
                    <a:lnT>
                      <a:noFill/>
                    </a:lnT>
                    <a:lnB>
                      <a:noFill/>
                    </a:lnB>
                  </a:tcPr>
                </a:tc>
                <a:tc>
                  <a:txBody>
                    <a:bodyPr/>
                    <a:lstStyle/>
                    <a:p>
                      <a:r>
                        <a:rPr lang="de-DE" sz="2000" dirty="0"/>
                        <a:t>16,17 %</a:t>
                      </a:r>
                    </a:p>
                  </a:txBody>
                  <a:tcPr marL="70574" marR="70574" marT="35287" marB="35287" anchor="ctr">
                    <a:lnL>
                      <a:noFill/>
                    </a:lnL>
                    <a:lnR>
                      <a:noFill/>
                    </a:lnR>
                    <a:lnT>
                      <a:noFill/>
                    </a:lnT>
                    <a:lnB>
                      <a:noFill/>
                    </a:lnB>
                  </a:tcPr>
                </a:tc>
                <a:tc>
                  <a:txBody>
                    <a:bodyPr/>
                    <a:lstStyle/>
                    <a:p>
                      <a:r>
                        <a:rPr lang="de-DE" sz="2000"/>
                        <a:t>0,34 €</a:t>
                      </a:r>
                    </a:p>
                  </a:txBody>
                  <a:tcPr marL="70574" marR="70574" marT="35287" marB="35287" anchor="ctr">
                    <a:lnL>
                      <a:noFill/>
                    </a:lnL>
                    <a:lnR>
                      <a:noFill/>
                    </a:lnR>
                    <a:lnT>
                      <a:noFill/>
                    </a:lnT>
                    <a:lnB>
                      <a:noFill/>
                    </a:lnB>
                  </a:tcPr>
                </a:tc>
                <a:tc>
                  <a:txBody>
                    <a:bodyPr/>
                    <a:lstStyle/>
                    <a:p>
                      <a:r>
                        <a:rPr lang="de-DE" sz="2000" dirty="0"/>
                        <a:t>15,81 %</a:t>
                      </a:r>
                    </a:p>
                  </a:txBody>
                  <a:tcPr marL="70574" marR="70574" marT="35287" marB="35287" anchor="ctr">
                    <a:lnL>
                      <a:noFill/>
                    </a:lnL>
                    <a:lnR>
                      <a:noFill/>
                    </a:lnR>
                    <a:lnT>
                      <a:noFill/>
                    </a:lnT>
                    <a:lnB>
                      <a:noFill/>
                    </a:lnB>
                  </a:tcPr>
                </a:tc>
                <a:extLst>
                  <a:ext uri="{0D108BD9-81ED-4DB2-BD59-A6C34878D82A}">
                    <a16:rowId xmlns:a16="http://schemas.microsoft.com/office/drawing/2014/main" val="3733678692"/>
                  </a:ext>
                </a:extLst>
              </a:tr>
              <a:tr h="282296">
                <a:tc>
                  <a:txBody>
                    <a:bodyPr/>
                    <a:lstStyle/>
                    <a:p>
                      <a:r>
                        <a:rPr lang="de-DE" sz="2000"/>
                        <a:t>CO2-Abgabe</a:t>
                      </a:r>
                    </a:p>
                  </a:txBody>
                  <a:tcPr marL="70574" marR="70574" marT="35287" marB="35287" anchor="ctr">
                    <a:lnL>
                      <a:noFill/>
                    </a:lnL>
                    <a:lnR>
                      <a:noFill/>
                    </a:lnR>
                    <a:lnT>
                      <a:noFill/>
                    </a:lnT>
                    <a:lnB>
                      <a:noFill/>
                    </a:lnB>
                  </a:tcPr>
                </a:tc>
                <a:tc>
                  <a:txBody>
                    <a:bodyPr/>
                    <a:lstStyle/>
                    <a:p>
                      <a:r>
                        <a:rPr lang="de-DE" sz="2000" dirty="0"/>
                        <a:t>0,084 €</a:t>
                      </a:r>
                    </a:p>
                  </a:txBody>
                  <a:tcPr marL="70574" marR="70574" marT="35287" marB="35287" anchor="ctr">
                    <a:lnL>
                      <a:noFill/>
                    </a:lnL>
                    <a:lnR>
                      <a:noFill/>
                    </a:lnR>
                    <a:lnT>
                      <a:noFill/>
                    </a:lnT>
                    <a:lnB>
                      <a:noFill/>
                    </a:lnB>
                  </a:tcPr>
                </a:tc>
                <a:tc>
                  <a:txBody>
                    <a:bodyPr/>
                    <a:lstStyle/>
                    <a:p>
                      <a:r>
                        <a:rPr lang="de-DE" sz="2000"/>
                        <a:t>3,99 %</a:t>
                      </a:r>
                    </a:p>
                  </a:txBody>
                  <a:tcPr marL="70574" marR="70574" marT="35287" marB="35287" anchor="ctr">
                    <a:lnL>
                      <a:noFill/>
                    </a:lnL>
                    <a:lnR>
                      <a:noFill/>
                    </a:lnR>
                    <a:lnT>
                      <a:noFill/>
                    </a:lnT>
                    <a:lnB>
                      <a:noFill/>
                    </a:lnB>
                  </a:tcPr>
                </a:tc>
                <a:tc>
                  <a:txBody>
                    <a:bodyPr/>
                    <a:lstStyle/>
                    <a:p>
                      <a:r>
                        <a:rPr lang="de-DE" sz="2000"/>
                        <a:t>0,095 €</a:t>
                      </a:r>
                    </a:p>
                  </a:txBody>
                  <a:tcPr marL="70574" marR="70574" marT="35287" marB="35287" anchor="ctr">
                    <a:lnL>
                      <a:noFill/>
                    </a:lnL>
                    <a:lnR>
                      <a:noFill/>
                    </a:lnR>
                    <a:lnT>
                      <a:noFill/>
                    </a:lnT>
                    <a:lnB>
                      <a:noFill/>
                    </a:lnB>
                  </a:tcPr>
                </a:tc>
                <a:tc>
                  <a:txBody>
                    <a:bodyPr/>
                    <a:lstStyle/>
                    <a:p>
                      <a:r>
                        <a:rPr lang="de-DE" sz="2000"/>
                        <a:t>4,42 %</a:t>
                      </a:r>
                    </a:p>
                  </a:txBody>
                  <a:tcPr marL="70574" marR="70574" marT="35287" marB="35287" anchor="ctr">
                    <a:lnL>
                      <a:noFill/>
                    </a:lnL>
                    <a:lnR>
                      <a:noFill/>
                    </a:lnR>
                    <a:lnT>
                      <a:noFill/>
                    </a:lnT>
                    <a:lnB>
                      <a:noFill/>
                    </a:lnB>
                  </a:tcPr>
                </a:tc>
                <a:extLst>
                  <a:ext uri="{0D108BD9-81ED-4DB2-BD59-A6C34878D82A}">
                    <a16:rowId xmlns:a16="http://schemas.microsoft.com/office/drawing/2014/main" val="1034870375"/>
                  </a:ext>
                </a:extLst>
              </a:tr>
              <a:tr h="282296">
                <a:tc>
                  <a:txBody>
                    <a:bodyPr/>
                    <a:lstStyle/>
                    <a:p>
                      <a:r>
                        <a:rPr lang="de-DE" sz="2000"/>
                        <a:t>Energiesteuer</a:t>
                      </a:r>
                    </a:p>
                  </a:txBody>
                  <a:tcPr marL="70574" marR="70574" marT="35287" marB="35287" anchor="ctr">
                    <a:lnL>
                      <a:noFill/>
                    </a:lnL>
                    <a:lnR>
                      <a:noFill/>
                    </a:lnR>
                    <a:lnT>
                      <a:noFill/>
                    </a:lnT>
                    <a:lnB>
                      <a:noFill/>
                    </a:lnB>
                  </a:tcPr>
                </a:tc>
                <a:tc>
                  <a:txBody>
                    <a:bodyPr/>
                    <a:lstStyle/>
                    <a:p>
                      <a:r>
                        <a:rPr lang="de-DE" sz="2000"/>
                        <a:t>0,6545 €</a:t>
                      </a:r>
                    </a:p>
                  </a:txBody>
                  <a:tcPr marL="70574" marR="70574" marT="35287" marB="35287" anchor="ctr">
                    <a:lnL>
                      <a:noFill/>
                    </a:lnL>
                    <a:lnR>
                      <a:noFill/>
                    </a:lnR>
                    <a:lnT>
                      <a:noFill/>
                    </a:lnT>
                    <a:lnB>
                      <a:noFill/>
                    </a:lnB>
                  </a:tcPr>
                </a:tc>
                <a:tc>
                  <a:txBody>
                    <a:bodyPr/>
                    <a:lstStyle/>
                    <a:p>
                      <a:r>
                        <a:rPr lang="de-DE" sz="2000"/>
                        <a:t>21,12 %</a:t>
                      </a:r>
                    </a:p>
                  </a:txBody>
                  <a:tcPr marL="70574" marR="70574" marT="35287" marB="35287" anchor="ctr">
                    <a:lnL>
                      <a:noFill/>
                    </a:lnL>
                    <a:lnR>
                      <a:noFill/>
                    </a:lnR>
                    <a:lnT>
                      <a:noFill/>
                    </a:lnT>
                    <a:lnB>
                      <a:noFill/>
                    </a:lnB>
                  </a:tcPr>
                </a:tc>
                <a:tc>
                  <a:txBody>
                    <a:bodyPr/>
                    <a:lstStyle/>
                    <a:p>
                      <a:r>
                        <a:rPr lang="de-DE" sz="2000" dirty="0"/>
                        <a:t>0,4704 €</a:t>
                      </a:r>
                    </a:p>
                  </a:txBody>
                  <a:tcPr marL="70574" marR="70574" marT="35287" marB="35287" anchor="ctr">
                    <a:lnL>
                      <a:noFill/>
                    </a:lnL>
                    <a:lnR>
                      <a:noFill/>
                    </a:lnR>
                    <a:lnT>
                      <a:noFill/>
                    </a:lnT>
                    <a:lnB>
                      <a:noFill/>
                    </a:lnB>
                  </a:tcPr>
                </a:tc>
                <a:tc>
                  <a:txBody>
                    <a:bodyPr/>
                    <a:lstStyle/>
                    <a:p>
                      <a:r>
                        <a:rPr lang="de-DE" sz="2000"/>
                        <a:t>21,88 %</a:t>
                      </a:r>
                    </a:p>
                  </a:txBody>
                  <a:tcPr marL="70574" marR="70574" marT="35287" marB="35287" anchor="ctr">
                    <a:lnL>
                      <a:noFill/>
                    </a:lnL>
                    <a:lnR>
                      <a:noFill/>
                    </a:lnR>
                    <a:lnT>
                      <a:noFill/>
                    </a:lnT>
                    <a:lnB>
                      <a:noFill/>
                    </a:lnB>
                  </a:tcPr>
                </a:tc>
                <a:extLst>
                  <a:ext uri="{0D108BD9-81ED-4DB2-BD59-A6C34878D82A}">
                    <a16:rowId xmlns:a16="http://schemas.microsoft.com/office/drawing/2014/main" val="1359248928"/>
                  </a:ext>
                </a:extLst>
              </a:tr>
              <a:tr h="705741">
                <a:tc>
                  <a:txBody>
                    <a:bodyPr/>
                    <a:lstStyle/>
                    <a:p>
                      <a:r>
                        <a:rPr lang="de-DE" sz="2000"/>
                        <a:t>Erdöl-Bevorratungsabgabe</a:t>
                      </a:r>
                    </a:p>
                  </a:txBody>
                  <a:tcPr marL="70574" marR="70574" marT="35287" marB="35287" anchor="ctr">
                    <a:lnL>
                      <a:noFill/>
                    </a:lnL>
                    <a:lnR>
                      <a:noFill/>
                    </a:lnR>
                    <a:lnT>
                      <a:noFill/>
                    </a:lnT>
                    <a:lnB>
                      <a:noFill/>
                    </a:lnB>
                  </a:tcPr>
                </a:tc>
                <a:tc>
                  <a:txBody>
                    <a:bodyPr/>
                    <a:lstStyle/>
                    <a:p>
                      <a:r>
                        <a:rPr lang="de-DE" sz="2000"/>
                        <a:t>0,0046 €</a:t>
                      </a:r>
                    </a:p>
                  </a:txBody>
                  <a:tcPr marL="70574" marR="70574" marT="35287" marB="35287" anchor="ctr">
                    <a:lnL>
                      <a:noFill/>
                    </a:lnL>
                    <a:lnR>
                      <a:noFill/>
                    </a:lnR>
                    <a:lnT>
                      <a:noFill/>
                    </a:lnT>
                    <a:lnB>
                      <a:noFill/>
                    </a:lnB>
                  </a:tcPr>
                </a:tc>
                <a:tc>
                  <a:txBody>
                    <a:bodyPr/>
                    <a:lstStyle/>
                    <a:p>
                      <a:r>
                        <a:rPr lang="de-DE" sz="2000"/>
                        <a:t>0,22 %</a:t>
                      </a:r>
                    </a:p>
                  </a:txBody>
                  <a:tcPr marL="70574" marR="70574" marT="35287" marB="35287" anchor="ctr">
                    <a:lnL>
                      <a:noFill/>
                    </a:lnL>
                    <a:lnR>
                      <a:noFill/>
                    </a:lnR>
                    <a:lnT>
                      <a:noFill/>
                    </a:lnT>
                    <a:lnB>
                      <a:noFill/>
                    </a:lnB>
                  </a:tcPr>
                </a:tc>
                <a:tc>
                  <a:txBody>
                    <a:bodyPr/>
                    <a:lstStyle/>
                    <a:p>
                      <a:r>
                        <a:rPr lang="de-DE" sz="2000"/>
                        <a:t>0,0039 €</a:t>
                      </a:r>
                    </a:p>
                  </a:txBody>
                  <a:tcPr marL="70574" marR="70574" marT="35287" marB="35287" anchor="ctr">
                    <a:lnL>
                      <a:noFill/>
                    </a:lnL>
                    <a:lnR>
                      <a:noFill/>
                    </a:lnR>
                    <a:lnT>
                      <a:noFill/>
                    </a:lnT>
                    <a:lnB>
                      <a:noFill/>
                    </a:lnB>
                  </a:tcPr>
                </a:tc>
                <a:tc>
                  <a:txBody>
                    <a:bodyPr/>
                    <a:lstStyle/>
                    <a:p>
                      <a:r>
                        <a:rPr lang="de-DE" sz="2000"/>
                        <a:t>0,18%</a:t>
                      </a:r>
                    </a:p>
                  </a:txBody>
                  <a:tcPr marL="70574" marR="70574" marT="35287" marB="35287" anchor="ctr">
                    <a:lnL>
                      <a:noFill/>
                    </a:lnL>
                    <a:lnR>
                      <a:noFill/>
                    </a:lnR>
                    <a:lnT>
                      <a:noFill/>
                    </a:lnT>
                    <a:lnB>
                      <a:noFill/>
                    </a:lnB>
                  </a:tcPr>
                </a:tc>
                <a:extLst>
                  <a:ext uri="{0D108BD9-81ED-4DB2-BD59-A6C34878D82A}">
                    <a16:rowId xmlns:a16="http://schemas.microsoft.com/office/drawing/2014/main" val="423667095"/>
                  </a:ext>
                </a:extLst>
              </a:tr>
              <a:tr h="705741">
                <a:tc>
                  <a:txBody>
                    <a:bodyPr/>
                    <a:lstStyle/>
                    <a:p>
                      <a:r>
                        <a:rPr lang="de-DE" sz="2000" b="1" dirty="0"/>
                        <a:t>Summe Abgaben inkl. </a:t>
                      </a:r>
                      <a:r>
                        <a:rPr lang="de-DE" sz="2000" b="1" dirty="0" err="1"/>
                        <a:t>MwST</a:t>
                      </a:r>
                      <a:endParaRPr lang="de-DE" sz="2000" b="1" dirty="0"/>
                    </a:p>
                  </a:txBody>
                  <a:tcPr marL="70574" marR="70574" marT="35287" marB="35287" anchor="ctr">
                    <a:lnL>
                      <a:noFill/>
                    </a:lnL>
                    <a:lnR>
                      <a:noFill/>
                    </a:lnR>
                    <a:lnT>
                      <a:noFill/>
                    </a:lnT>
                    <a:lnB>
                      <a:noFill/>
                    </a:lnB>
                  </a:tcPr>
                </a:tc>
                <a:tc>
                  <a:txBody>
                    <a:bodyPr/>
                    <a:lstStyle/>
                    <a:p>
                      <a:r>
                        <a:rPr lang="de-DE" sz="2000" b="1" dirty="0"/>
                        <a:t>1,0831 €</a:t>
                      </a:r>
                    </a:p>
                  </a:txBody>
                  <a:tcPr marL="70574" marR="70574" marT="35287" marB="35287" anchor="ctr">
                    <a:lnL>
                      <a:noFill/>
                    </a:lnL>
                    <a:lnR>
                      <a:noFill/>
                    </a:lnR>
                    <a:lnT>
                      <a:noFill/>
                    </a:lnT>
                    <a:lnB>
                      <a:noFill/>
                    </a:lnB>
                  </a:tcPr>
                </a:tc>
                <a:tc>
                  <a:txBody>
                    <a:bodyPr/>
                    <a:lstStyle/>
                    <a:p>
                      <a:r>
                        <a:rPr lang="de-DE" sz="2000"/>
                        <a:t> </a:t>
                      </a:r>
                    </a:p>
                  </a:txBody>
                  <a:tcPr marL="70574" marR="70574" marT="35287" marB="35287" anchor="ctr">
                    <a:lnL>
                      <a:noFill/>
                    </a:lnL>
                    <a:lnR>
                      <a:noFill/>
                    </a:lnR>
                    <a:lnT>
                      <a:noFill/>
                    </a:lnT>
                    <a:lnB>
                      <a:noFill/>
                    </a:lnB>
                  </a:tcPr>
                </a:tc>
                <a:tc>
                  <a:txBody>
                    <a:bodyPr/>
                    <a:lstStyle/>
                    <a:p>
                      <a:r>
                        <a:rPr lang="de-DE" sz="2000" b="1" dirty="0"/>
                        <a:t>0,9093 €</a:t>
                      </a:r>
                    </a:p>
                  </a:txBody>
                  <a:tcPr marL="70574" marR="70574" marT="35287" marB="35287" anchor="ctr">
                    <a:lnL>
                      <a:noFill/>
                    </a:lnL>
                    <a:lnR>
                      <a:noFill/>
                    </a:lnR>
                    <a:lnT>
                      <a:noFill/>
                    </a:lnT>
                    <a:lnB>
                      <a:noFill/>
                    </a:lnB>
                  </a:tcPr>
                </a:tc>
                <a:tc>
                  <a:txBody>
                    <a:bodyPr/>
                    <a:lstStyle/>
                    <a:p>
                      <a:r>
                        <a:rPr lang="de-DE" sz="2000" dirty="0"/>
                        <a:t> </a:t>
                      </a:r>
                    </a:p>
                  </a:txBody>
                  <a:tcPr marL="70574" marR="70574" marT="35287" marB="35287" anchor="ctr">
                    <a:lnL>
                      <a:noFill/>
                    </a:lnL>
                    <a:lnR>
                      <a:noFill/>
                    </a:lnR>
                    <a:lnT>
                      <a:noFill/>
                    </a:lnT>
                    <a:lnB>
                      <a:noFill/>
                    </a:lnB>
                  </a:tcPr>
                </a:tc>
                <a:extLst>
                  <a:ext uri="{0D108BD9-81ED-4DB2-BD59-A6C34878D82A}">
                    <a16:rowId xmlns:a16="http://schemas.microsoft.com/office/drawing/2014/main" val="3100285057"/>
                  </a:ext>
                </a:extLst>
              </a:tr>
              <a:tr h="494019">
                <a:tc>
                  <a:txBody>
                    <a:bodyPr/>
                    <a:lstStyle/>
                    <a:p>
                      <a:r>
                        <a:rPr lang="de-DE" sz="2000" b="1" dirty="0"/>
                        <a:t>Summe Abgaben (%)</a:t>
                      </a:r>
                    </a:p>
                  </a:txBody>
                  <a:tcPr marL="70574" marR="70574" marT="35287" marB="35287" anchor="ctr">
                    <a:lnL>
                      <a:noFill/>
                    </a:lnL>
                    <a:lnR>
                      <a:noFill/>
                    </a:lnR>
                    <a:lnT>
                      <a:noFill/>
                    </a:lnT>
                    <a:lnB>
                      <a:noFill/>
                    </a:lnB>
                  </a:tcPr>
                </a:tc>
                <a:tc>
                  <a:txBody>
                    <a:bodyPr/>
                    <a:lstStyle/>
                    <a:p>
                      <a:r>
                        <a:rPr lang="de-DE" sz="2000" b="1" dirty="0"/>
                        <a:t> </a:t>
                      </a:r>
                    </a:p>
                  </a:txBody>
                  <a:tcPr marL="70574" marR="70574" marT="35287" marB="35287" anchor="ctr">
                    <a:lnL>
                      <a:noFill/>
                    </a:lnL>
                    <a:lnR>
                      <a:noFill/>
                    </a:lnR>
                    <a:lnT>
                      <a:noFill/>
                    </a:lnT>
                    <a:lnB>
                      <a:noFill/>
                    </a:lnB>
                  </a:tcPr>
                </a:tc>
                <a:tc>
                  <a:txBody>
                    <a:bodyPr/>
                    <a:lstStyle/>
                    <a:p>
                      <a:r>
                        <a:rPr lang="de-DE" sz="2000" b="1" dirty="0"/>
                        <a:t>41,5 %</a:t>
                      </a:r>
                    </a:p>
                  </a:txBody>
                  <a:tcPr marL="70574" marR="70574" marT="35287" marB="35287" anchor="ctr">
                    <a:lnL>
                      <a:noFill/>
                    </a:lnL>
                    <a:lnR>
                      <a:noFill/>
                    </a:lnR>
                    <a:lnT>
                      <a:noFill/>
                    </a:lnT>
                    <a:lnB>
                      <a:noFill/>
                    </a:lnB>
                  </a:tcPr>
                </a:tc>
                <a:tc>
                  <a:txBody>
                    <a:bodyPr/>
                    <a:lstStyle/>
                    <a:p>
                      <a:r>
                        <a:rPr lang="de-DE" sz="2000" b="1" dirty="0"/>
                        <a:t> </a:t>
                      </a:r>
                    </a:p>
                  </a:txBody>
                  <a:tcPr marL="70574" marR="70574" marT="35287" marB="35287" anchor="ctr">
                    <a:lnL>
                      <a:noFill/>
                    </a:lnL>
                    <a:lnR>
                      <a:noFill/>
                    </a:lnR>
                    <a:lnT>
                      <a:noFill/>
                    </a:lnT>
                    <a:lnB>
                      <a:noFill/>
                    </a:lnB>
                  </a:tcPr>
                </a:tc>
                <a:tc>
                  <a:txBody>
                    <a:bodyPr/>
                    <a:lstStyle/>
                    <a:p>
                      <a:r>
                        <a:rPr lang="de-DE" sz="2000" b="1" dirty="0"/>
                        <a:t>42,29 %</a:t>
                      </a:r>
                    </a:p>
                  </a:txBody>
                  <a:tcPr marL="70574" marR="70574" marT="35287" marB="35287" anchor="ctr">
                    <a:lnL>
                      <a:noFill/>
                    </a:lnL>
                    <a:lnR>
                      <a:noFill/>
                    </a:lnR>
                    <a:lnT>
                      <a:noFill/>
                    </a:lnT>
                    <a:lnB>
                      <a:noFill/>
                    </a:lnB>
                  </a:tcPr>
                </a:tc>
                <a:extLst>
                  <a:ext uri="{0D108BD9-81ED-4DB2-BD59-A6C34878D82A}">
                    <a16:rowId xmlns:a16="http://schemas.microsoft.com/office/drawing/2014/main" val="1487127355"/>
                  </a:ext>
                </a:extLst>
              </a:tr>
            </a:tbl>
          </a:graphicData>
        </a:graphic>
      </p:graphicFrame>
      <p:sp>
        <p:nvSpPr>
          <p:cNvPr id="5" name="Rectangle 1">
            <a:extLst>
              <a:ext uri="{FF2B5EF4-FFF2-40B4-BE49-F238E27FC236}">
                <a16:creationId xmlns:a16="http://schemas.microsoft.com/office/drawing/2014/main" id="{36B166ED-6092-9755-8A21-E602A862D8E5}"/>
              </a:ext>
            </a:extLst>
          </p:cNvPr>
          <p:cNvSpPr>
            <a:spLocks noChangeArrowheads="1"/>
          </p:cNvSpPr>
          <p:nvPr/>
        </p:nvSpPr>
        <p:spPr bwMode="auto">
          <a:xfrm>
            <a:off x="809676" y="1224680"/>
            <a:ext cx="711444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de-DE" altLang="de-DE" sz="2400" b="1" dirty="0">
                <a:latin typeface="Arial" panose="020B0604020202020204" pitchFamily="34" charset="0"/>
              </a:rPr>
              <a:t>Zusammensetzung Kraftstoffpreise (März 2022)</a:t>
            </a:r>
            <a:endParaRPr kumimoji="0" lang="de-DE" altLang="de-DE"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12790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4142297A-1609-24C6-A430-D7DCE617987B}"/>
              </a:ext>
            </a:extLst>
          </p:cNvPr>
          <p:cNvSpPr txBox="1"/>
          <p:nvPr/>
        </p:nvSpPr>
        <p:spPr>
          <a:xfrm>
            <a:off x="1692067" y="24351"/>
            <a:ext cx="5759865" cy="1200329"/>
          </a:xfrm>
          <a:prstGeom prst="rect">
            <a:avLst/>
          </a:prstGeom>
          <a:noFill/>
        </p:spPr>
        <p:txBody>
          <a:bodyPr wrap="square" rtlCol="0">
            <a:spAutoFit/>
          </a:bodyPr>
          <a:lstStyle/>
          <a:p>
            <a:pPr algn="ctr"/>
            <a:r>
              <a:rPr lang="de-DE" sz="3600" dirty="0"/>
              <a:t>Erdöl - das Schmiermittel der Weltwirtschaft</a:t>
            </a:r>
          </a:p>
        </p:txBody>
      </p:sp>
      <p:graphicFrame>
        <p:nvGraphicFramePr>
          <p:cNvPr id="3" name="Tabelle 3">
            <a:extLst>
              <a:ext uri="{FF2B5EF4-FFF2-40B4-BE49-F238E27FC236}">
                <a16:creationId xmlns:a16="http://schemas.microsoft.com/office/drawing/2014/main" id="{AEF96AB2-07DE-D3B0-DD91-1BF5B694C866}"/>
              </a:ext>
            </a:extLst>
          </p:cNvPr>
          <p:cNvGraphicFramePr>
            <a:graphicFrameLocks noGrp="1"/>
          </p:cNvGraphicFramePr>
          <p:nvPr>
            <p:extLst>
              <p:ext uri="{D42A27DB-BD31-4B8C-83A1-F6EECF244321}">
                <p14:modId xmlns:p14="http://schemas.microsoft.com/office/powerpoint/2010/main" val="2518063980"/>
              </p:ext>
            </p:extLst>
          </p:nvPr>
        </p:nvGraphicFramePr>
        <p:xfrm>
          <a:off x="880217" y="1337180"/>
          <a:ext cx="7511754" cy="4663440"/>
        </p:xfrm>
        <a:graphic>
          <a:graphicData uri="http://schemas.openxmlformats.org/drawingml/2006/table">
            <a:tbl>
              <a:tblPr firstRow="1" bandRow="1">
                <a:tableStyleId>{5C22544A-7EE6-4342-B048-85BDC9FD1C3A}</a:tableStyleId>
              </a:tblPr>
              <a:tblGrid>
                <a:gridCol w="3755877">
                  <a:extLst>
                    <a:ext uri="{9D8B030D-6E8A-4147-A177-3AD203B41FA5}">
                      <a16:colId xmlns:a16="http://schemas.microsoft.com/office/drawing/2014/main" val="574169112"/>
                    </a:ext>
                  </a:extLst>
                </a:gridCol>
                <a:gridCol w="3755877">
                  <a:extLst>
                    <a:ext uri="{9D8B030D-6E8A-4147-A177-3AD203B41FA5}">
                      <a16:colId xmlns:a16="http://schemas.microsoft.com/office/drawing/2014/main" val="1733644810"/>
                    </a:ext>
                  </a:extLst>
                </a:gridCol>
              </a:tblGrid>
              <a:tr h="370840">
                <a:tc gridSpan="2">
                  <a:txBody>
                    <a:bodyPr/>
                    <a:lstStyle/>
                    <a:p>
                      <a:pPr algn="ctr"/>
                      <a:r>
                        <a:rPr lang="de-DE" sz="2400" dirty="0">
                          <a:solidFill>
                            <a:schemeClr val="tx1"/>
                          </a:solidFill>
                        </a:rPr>
                        <a:t>Auswirkungen von Erdölexporten und Erdölimporten</a:t>
                      </a:r>
                    </a:p>
                  </a:txBody>
                  <a:tcPr/>
                </a:tc>
                <a:tc hMerge="1">
                  <a:txBody>
                    <a:bodyPr/>
                    <a:lstStyle/>
                    <a:p>
                      <a:endParaRPr lang="de-DE" dirty="0"/>
                    </a:p>
                  </a:txBody>
                  <a:tcPr/>
                </a:tc>
                <a:extLst>
                  <a:ext uri="{0D108BD9-81ED-4DB2-BD59-A6C34878D82A}">
                    <a16:rowId xmlns:a16="http://schemas.microsoft.com/office/drawing/2014/main" val="176566051"/>
                  </a:ext>
                </a:extLst>
              </a:tr>
              <a:tr h="370840">
                <a:tc>
                  <a:txBody>
                    <a:bodyPr/>
                    <a:lstStyle/>
                    <a:p>
                      <a:pPr algn="ctr"/>
                      <a:r>
                        <a:rPr lang="de-DE" sz="2400" dirty="0"/>
                        <a:t>auf importierende Länder </a:t>
                      </a:r>
                    </a:p>
                  </a:txBody>
                  <a:tcPr/>
                </a:tc>
                <a:tc>
                  <a:txBody>
                    <a:bodyPr/>
                    <a:lstStyle/>
                    <a:p>
                      <a:pPr algn="ctr"/>
                      <a:r>
                        <a:rPr lang="de-DE" sz="2400" dirty="0"/>
                        <a:t>auf exportierende Länder</a:t>
                      </a:r>
                    </a:p>
                  </a:txBody>
                  <a:tcPr/>
                </a:tc>
                <a:extLst>
                  <a:ext uri="{0D108BD9-81ED-4DB2-BD59-A6C34878D82A}">
                    <a16:rowId xmlns:a16="http://schemas.microsoft.com/office/drawing/2014/main" val="1507953384"/>
                  </a:ext>
                </a:extLst>
              </a:tr>
              <a:tr h="370840">
                <a:tc>
                  <a:txBody>
                    <a:bodyPr/>
                    <a:lstStyle/>
                    <a:p>
                      <a:pPr marL="342900" indent="-342900">
                        <a:buFont typeface="Arial" panose="020B0604020202020204" pitchFamily="34" charset="0"/>
                        <a:buChar char="•"/>
                      </a:pPr>
                      <a:r>
                        <a:rPr lang="de-DE" sz="2400" dirty="0"/>
                        <a:t>Der Einkauf von Erdöl richtet sich nach dem Weltmarktpreis.</a:t>
                      </a:r>
                    </a:p>
                    <a:p>
                      <a:pPr marL="342900" indent="-342900">
                        <a:buFont typeface="Arial" panose="020B0604020202020204" pitchFamily="34" charset="0"/>
                        <a:buChar char="•"/>
                      </a:pPr>
                      <a:r>
                        <a:rPr lang="de-DE" sz="2400" dirty="0"/>
                        <a:t>Sind abhängig vom Land, das den Rohstoff liefert.</a:t>
                      </a:r>
                    </a:p>
                    <a:p>
                      <a:pPr marL="342900" indent="-342900">
                        <a:buFont typeface="Arial" panose="020B0604020202020204" pitchFamily="34" charset="0"/>
                        <a:buChar char="•"/>
                      </a:pPr>
                      <a:r>
                        <a:rPr lang="de-DE" sz="2400" dirty="0"/>
                        <a:t>Die Entwicklung der Länder und dessen Wirtschaft ist somit abhängig von den Erdölpreisen.</a:t>
                      </a:r>
                    </a:p>
                  </a:txBody>
                  <a:tcPr/>
                </a:tc>
                <a:tc>
                  <a:txBody>
                    <a:bodyPr/>
                    <a:lstStyle/>
                    <a:p>
                      <a:pPr marL="342900" indent="-342900">
                        <a:buFont typeface="Arial" panose="020B0604020202020204" pitchFamily="34" charset="0"/>
                        <a:buChar char="•"/>
                      </a:pPr>
                      <a:r>
                        <a:rPr lang="de-DE" sz="2400" dirty="0"/>
                        <a:t>Hohe Geldeinnahmen bei hohem Weltmarktpreis.</a:t>
                      </a:r>
                    </a:p>
                    <a:p>
                      <a:pPr marL="342900" indent="-342900">
                        <a:buFont typeface="Arial" panose="020B0604020202020204" pitchFamily="34" charset="0"/>
                        <a:buChar char="•"/>
                      </a:pPr>
                      <a:r>
                        <a:rPr lang="de-DE" sz="2400" dirty="0"/>
                        <a:t>Geringe Geldeinnahmen bei niedrigen Weltmarktpreis.</a:t>
                      </a:r>
                    </a:p>
                    <a:p>
                      <a:pPr marL="342900" indent="-342900">
                        <a:buFont typeface="Arial" panose="020B0604020202020204" pitchFamily="34" charset="0"/>
                        <a:buChar char="•"/>
                      </a:pPr>
                      <a:r>
                        <a:rPr lang="de-DE" sz="2400" dirty="0"/>
                        <a:t>Die Entwicklung der Länder und dessen Wirtschaft ist somit abhängig von den Erdölpreisen.</a:t>
                      </a:r>
                    </a:p>
                  </a:txBody>
                  <a:tcPr/>
                </a:tc>
                <a:extLst>
                  <a:ext uri="{0D108BD9-81ED-4DB2-BD59-A6C34878D82A}">
                    <a16:rowId xmlns:a16="http://schemas.microsoft.com/office/drawing/2014/main" val="3724475395"/>
                  </a:ext>
                </a:extLst>
              </a:tr>
            </a:tbl>
          </a:graphicData>
        </a:graphic>
      </p:graphicFrame>
    </p:spTree>
    <p:extLst>
      <p:ext uri="{BB962C8B-B14F-4D97-AF65-F5344CB8AC3E}">
        <p14:creationId xmlns:p14="http://schemas.microsoft.com/office/powerpoint/2010/main" val="3649811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3787BE6B-4FE5-EC4E-0FC7-FE158DD46B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Textfeld 3">
            <a:extLst>
              <a:ext uri="{FF2B5EF4-FFF2-40B4-BE49-F238E27FC236}">
                <a16:creationId xmlns:a16="http://schemas.microsoft.com/office/drawing/2014/main" id="{5D03CB6B-B935-50D3-4252-D4B26B3962D3}"/>
              </a:ext>
            </a:extLst>
          </p:cNvPr>
          <p:cNvSpPr txBox="1"/>
          <p:nvPr/>
        </p:nvSpPr>
        <p:spPr>
          <a:xfrm>
            <a:off x="1666429" y="85457"/>
            <a:ext cx="6054543" cy="769441"/>
          </a:xfrm>
          <a:prstGeom prst="rect">
            <a:avLst/>
          </a:prstGeom>
          <a:noFill/>
        </p:spPr>
        <p:txBody>
          <a:bodyPr wrap="none" rtlCol="0">
            <a:spAutoFit/>
          </a:bodyPr>
          <a:lstStyle/>
          <a:p>
            <a:r>
              <a:rPr lang="de-DE" sz="4400" dirty="0"/>
              <a:t>Die Förderung von Erdgas</a:t>
            </a:r>
          </a:p>
        </p:txBody>
      </p:sp>
    </p:spTree>
    <p:extLst>
      <p:ext uri="{BB962C8B-B14F-4D97-AF65-F5344CB8AC3E}">
        <p14:creationId xmlns:p14="http://schemas.microsoft.com/office/powerpoint/2010/main" val="1873495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05A525A5-A56E-249D-D7EB-821DB50A48AB}"/>
              </a:ext>
            </a:extLst>
          </p:cNvPr>
          <p:cNvSpPr txBox="1"/>
          <p:nvPr/>
        </p:nvSpPr>
        <p:spPr>
          <a:xfrm>
            <a:off x="746454" y="1437831"/>
            <a:ext cx="7165648" cy="3539430"/>
          </a:xfrm>
          <a:prstGeom prst="rect">
            <a:avLst/>
          </a:prstGeom>
          <a:noFill/>
        </p:spPr>
        <p:txBody>
          <a:bodyPr wrap="square">
            <a:spAutoFit/>
          </a:bodyPr>
          <a:lstStyle/>
          <a:p>
            <a:r>
              <a:rPr lang="de-DE" sz="2800" b="1" dirty="0"/>
              <a:t>Fracking</a:t>
            </a:r>
            <a:r>
              <a:rPr lang="de-DE" sz="2800" dirty="0"/>
              <a:t> ist eine umweltschädliches Verfahren zur Förderung von Erdöl und Erdgas, weil erhebliche Mengen an gefährlichen Chemikalien eingesetzt werden. Diese bleiben zwar zum größten Teil dort konzentriert, wo sie unbedenklich sind. Ein vollständiger Einschluss der Chemikalien ist aber kaum denkbar, weil </a:t>
            </a:r>
            <a:r>
              <a:rPr lang="de-DE" sz="2800" b="1" dirty="0"/>
              <a:t>Fracking</a:t>
            </a:r>
            <a:r>
              <a:rPr lang="de-DE" sz="2800" dirty="0"/>
              <a:t> in freier Natur stattfindet.</a:t>
            </a:r>
          </a:p>
        </p:txBody>
      </p:sp>
      <p:sp>
        <p:nvSpPr>
          <p:cNvPr id="4" name="Textfeld 3">
            <a:extLst>
              <a:ext uri="{FF2B5EF4-FFF2-40B4-BE49-F238E27FC236}">
                <a16:creationId xmlns:a16="http://schemas.microsoft.com/office/drawing/2014/main" id="{566B311D-2A6C-8C5D-71EB-A1508258729C}"/>
              </a:ext>
            </a:extLst>
          </p:cNvPr>
          <p:cNvSpPr txBox="1"/>
          <p:nvPr/>
        </p:nvSpPr>
        <p:spPr>
          <a:xfrm>
            <a:off x="3045924" y="212712"/>
            <a:ext cx="2744504" cy="923330"/>
          </a:xfrm>
          <a:prstGeom prst="rect">
            <a:avLst/>
          </a:prstGeom>
          <a:noFill/>
        </p:spPr>
        <p:txBody>
          <a:bodyPr wrap="square">
            <a:spAutoFit/>
          </a:bodyPr>
          <a:lstStyle/>
          <a:p>
            <a:r>
              <a:rPr lang="de-DE" sz="5400" b="1" dirty="0"/>
              <a:t>Fracking</a:t>
            </a:r>
            <a:r>
              <a:rPr lang="de-DE" sz="5400" dirty="0"/>
              <a:t> </a:t>
            </a:r>
          </a:p>
        </p:txBody>
      </p:sp>
    </p:spTree>
    <p:extLst>
      <p:ext uri="{BB962C8B-B14F-4D97-AF65-F5344CB8AC3E}">
        <p14:creationId xmlns:p14="http://schemas.microsoft.com/office/powerpoint/2010/main" val="1184094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CE065AE7-6887-40E1-9B8C-5C8704F4CD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43726"/>
            <a:ext cx="9144000" cy="5770548"/>
          </a:xfrm>
          <a:prstGeom prst="rect">
            <a:avLst/>
          </a:prstGeom>
        </p:spPr>
      </p:pic>
      <p:sp>
        <p:nvSpPr>
          <p:cNvPr id="4" name="Textfeld 3">
            <a:extLst>
              <a:ext uri="{FF2B5EF4-FFF2-40B4-BE49-F238E27FC236}">
                <a16:creationId xmlns:a16="http://schemas.microsoft.com/office/drawing/2014/main" id="{C668607A-035F-461B-3C67-E4B172E2F0FD}"/>
              </a:ext>
            </a:extLst>
          </p:cNvPr>
          <p:cNvSpPr txBox="1"/>
          <p:nvPr/>
        </p:nvSpPr>
        <p:spPr>
          <a:xfrm>
            <a:off x="3447444" y="0"/>
            <a:ext cx="1774332" cy="646331"/>
          </a:xfrm>
          <a:prstGeom prst="rect">
            <a:avLst/>
          </a:prstGeom>
          <a:noFill/>
        </p:spPr>
        <p:txBody>
          <a:bodyPr wrap="none" rtlCol="0">
            <a:spAutoFit/>
          </a:bodyPr>
          <a:lstStyle/>
          <a:p>
            <a:r>
              <a:rPr lang="de-DE" sz="3600" dirty="0"/>
              <a:t>Fracking</a:t>
            </a:r>
          </a:p>
        </p:txBody>
      </p:sp>
    </p:spTree>
    <p:extLst>
      <p:ext uri="{BB962C8B-B14F-4D97-AF65-F5344CB8AC3E}">
        <p14:creationId xmlns:p14="http://schemas.microsoft.com/office/powerpoint/2010/main" val="47329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624CB7F3-9E7A-A182-6B47-3B8C8BF03254}"/>
              </a:ext>
            </a:extLst>
          </p:cNvPr>
          <p:cNvSpPr txBox="1"/>
          <p:nvPr/>
        </p:nvSpPr>
        <p:spPr>
          <a:xfrm>
            <a:off x="640934" y="8546"/>
            <a:ext cx="7713650" cy="1384995"/>
          </a:xfrm>
          <a:prstGeom prst="rect">
            <a:avLst/>
          </a:prstGeom>
          <a:noFill/>
        </p:spPr>
        <p:txBody>
          <a:bodyPr wrap="none" rtlCol="0">
            <a:spAutoFit/>
          </a:bodyPr>
          <a:lstStyle/>
          <a:p>
            <a:r>
              <a:rPr lang="de-DE" sz="2800" dirty="0"/>
              <a:t>Aufgabe:</a:t>
            </a:r>
          </a:p>
          <a:p>
            <a:r>
              <a:rPr lang="de-DE" sz="2800" dirty="0"/>
              <a:t>Lese den Lehrbuchtext auf Seite 20 und beantworte</a:t>
            </a:r>
          </a:p>
          <a:p>
            <a:r>
              <a:rPr lang="de-DE" sz="2800" dirty="0"/>
              <a:t>anschließend die Aufgaben 1 bis 3 schriftlich!</a:t>
            </a:r>
          </a:p>
        </p:txBody>
      </p:sp>
      <p:pic>
        <p:nvPicPr>
          <p:cNvPr id="4" name="Grafik 3">
            <a:extLst>
              <a:ext uri="{FF2B5EF4-FFF2-40B4-BE49-F238E27FC236}">
                <a16:creationId xmlns:a16="http://schemas.microsoft.com/office/drawing/2014/main" id="{4C4FD0CE-FF7D-D9DE-70D9-65B0935E02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5175" y="1293790"/>
            <a:ext cx="7713650" cy="5564210"/>
          </a:xfrm>
          <a:prstGeom prst="rect">
            <a:avLst/>
          </a:prstGeom>
        </p:spPr>
      </p:pic>
    </p:spTree>
    <p:extLst>
      <p:ext uri="{BB962C8B-B14F-4D97-AF65-F5344CB8AC3E}">
        <p14:creationId xmlns:p14="http://schemas.microsoft.com/office/powerpoint/2010/main" val="24917425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50C577AA-71AD-8A77-6898-02EA0B7D4C5B}"/>
              </a:ext>
            </a:extLst>
          </p:cNvPr>
          <p:cNvSpPr txBox="1"/>
          <p:nvPr/>
        </p:nvSpPr>
        <p:spPr>
          <a:xfrm>
            <a:off x="513613" y="9537"/>
            <a:ext cx="8116774" cy="646331"/>
          </a:xfrm>
          <a:prstGeom prst="rect">
            <a:avLst/>
          </a:prstGeom>
          <a:noFill/>
        </p:spPr>
        <p:txBody>
          <a:bodyPr wrap="none" rtlCol="0">
            <a:spAutoFit/>
          </a:bodyPr>
          <a:lstStyle/>
          <a:p>
            <a:r>
              <a:rPr lang="de-DE" sz="3600" dirty="0"/>
              <a:t>Die Entstehung der Braun- und Steinkohle!</a:t>
            </a:r>
          </a:p>
        </p:txBody>
      </p:sp>
      <p:pic>
        <p:nvPicPr>
          <p:cNvPr id="3" name="Entstehung von Kohle">
            <a:hlinkClick r:id="" action="ppaction://media"/>
            <a:extLst>
              <a:ext uri="{FF2B5EF4-FFF2-40B4-BE49-F238E27FC236}">
                <a16:creationId xmlns:a16="http://schemas.microsoft.com/office/drawing/2014/main" id="{BA9B80DA-68AD-6403-BABD-893907B878C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549880"/>
            <a:ext cx="9144000" cy="5257800"/>
          </a:xfrm>
          <a:prstGeom prst="rect">
            <a:avLst/>
          </a:prstGeom>
        </p:spPr>
      </p:pic>
      <p:sp>
        <p:nvSpPr>
          <p:cNvPr id="4" name="Textfeld 3">
            <a:extLst>
              <a:ext uri="{FF2B5EF4-FFF2-40B4-BE49-F238E27FC236}">
                <a16:creationId xmlns:a16="http://schemas.microsoft.com/office/drawing/2014/main" id="{2784D3F3-F4E7-96C4-D6A9-F4CAD6C6EFE0}"/>
              </a:ext>
            </a:extLst>
          </p:cNvPr>
          <p:cNvSpPr txBox="1"/>
          <p:nvPr/>
        </p:nvSpPr>
        <p:spPr>
          <a:xfrm>
            <a:off x="116541" y="6298920"/>
            <a:ext cx="8738995" cy="523220"/>
          </a:xfrm>
          <a:prstGeom prst="rect">
            <a:avLst/>
          </a:prstGeom>
          <a:noFill/>
        </p:spPr>
        <p:txBody>
          <a:bodyPr wrap="none" rtlCol="0">
            <a:spAutoFit/>
          </a:bodyPr>
          <a:lstStyle/>
          <a:p>
            <a:r>
              <a:rPr lang="de-DE" sz="2800" dirty="0"/>
              <a:t>Notiere dir wichtige Schritte bei der Entstehung von Kohle!</a:t>
            </a:r>
          </a:p>
        </p:txBody>
      </p:sp>
      <p:sp>
        <p:nvSpPr>
          <p:cNvPr id="7" name="Rechteck 6">
            <a:hlinkClick r:id="rId5"/>
            <a:extLst>
              <a:ext uri="{FF2B5EF4-FFF2-40B4-BE49-F238E27FC236}">
                <a16:creationId xmlns:a16="http://schemas.microsoft.com/office/drawing/2014/main" id="{6E81D18B-C21C-B615-95DC-268E431BABEA}"/>
              </a:ext>
            </a:extLst>
          </p:cNvPr>
          <p:cNvSpPr/>
          <p:nvPr/>
        </p:nvSpPr>
        <p:spPr>
          <a:xfrm>
            <a:off x="2056393" y="6086601"/>
            <a:ext cx="5031215" cy="2976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ysClr val="windowText" lastClr="000000"/>
                </a:solidFill>
              </a:rPr>
              <a:t>https://www.youtube.com/watch?v=au0mC2Cgcz8</a:t>
            </a:r>
          </a:p>
        </p:txBody>
      </p:sp>
    </p:spTree>
    <p:extLst>
      <p:ext uri="{BB962C8B-B14F-4D97-AF65-F5344CB8AC3E}">
        <p14:creationId xmlns:p14="http://schemas.microsoft.com/office/powerpoint/2010/main" val="3050066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248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feld 2">
            <a:extLst>
              <a:ext uri="{FF2B5EF4-FFF2-40B4-BE49-F238E27FC236}">
                <a16:creationId xmlns:a16="http://schemas.microsoft.com/office/drawing/2014/main" id="{5AAC554C-68A9-CB08-41C7-9F96FA62761B}"/>
              </a:ext>
            </a:extLst>
          </p:cNvPr>
          <p:cNvSpPr txBox="1"/>
          <p:nvPr/>
        </p:nvSpPr>
        <p:spPr>
          <a:xfrm>
            <a:off x="0" y="117570"/>
            <a:ext cx="9143999" cy="6247864"/>
          </a:xfrm>
          <a:prstGeom prst="rect">
            <a:avLst/>
          </a:prstGeom>
          <a:noFill/>
        </p:spPr>
        <p:txBody>
          <a:bodyPr wrap="square">
            <a:spAutoFit/>
          </a:bodyPr>
          <a:lstStyle/>
          <a:p>
            <a:r>
              <a:rPr lang="de-DE" sz="2500" b="1" u="sng" dirty="0"/>
              <a:t>Das sind die Schritte zur Entstehung von Braunkohle</a:t>
            </a:r>
          </a:p>
          <a:p>
            <a:r>
              <a:rPr lang="de-DE" sz="2500" dirty="0"/>
              <a:t>In den Sumpfgebieten der Kreidezeit wuchsen vor allem Riesenfarne, welche die Ausmaße von Bäumen hatten. Sie bildeten die Grundlage für Kohle.</a:t>
            </a:r>
          </a:p>
          <a:p>
            <a:pPr>
              <a:buFont typeface="Arial" panose="020B0604020202020204" pitchFamily="34" charset="0"/>
              <a:buChar char="•"/>
            </a:pPr>
            <a:r>
              <a:rPr lang="de-DE" sz="2500" dirty="0"/>
              <a:t>Ein Klimawandel sorgte dafür, dass die Pflanzen abstarben und in den Sümpfen versanken. </a:t>
            </a:r>
          </a:p>
          <a:p>
            <a:pPr>
              <a:buFont typeface="Arial" panose="020B0604020202020204" pitchFamily="34" charset="0"/>
              <a:buChar char="•"/>
            </a:pPr>
            <a:r>
              <a:rPr lang="de-DE" sz="2500" dirty="0"/>
              <a:t>Die Pflanzenreste zersetzten sich nicht vollständig, da kein Sauerstoff mehr an sie gelangen konnte. Nach und nach lagerten sich Schichten aus Schlamm und Sand auf den Pflanzen ab. </a:t>
            </a:r>
          </a:p>
          <a:p>
            <a:pPr>
              <a:buFont typeface="Arial" panose="020B0604020202020204" pitchFamily="34" charset="0"/>
              <a:buChar char="•"/>
            </a:pPr>
            <a:r>
              <a:rPr lang="de-DE" sz="2500" dirty="0"/>
              <a:t>So gelangten die Pflanzenreste durch die Ablagerungen immer tiefer in die Erdkruste. Dort erhöhten sich Temperatur und Druck, wodurch chemische Reaktionen in Gang gesetzt wurden und der Anteil des Kohlenstoffs nahm zu. </a:t>
            </a:r>
          </a:p>
          <a:p>
            <a:pPr>
              <a:buFont typeface="Arial" panose="020B0604020202020204" pitchFamily="34" charset="0"/>
              <a:buChar char="•"/>
            </a:pPr>
            <a:r>
              <a:rPr lang="de-DE" sz="2500" dirty="0"/>
              <a:t>Dieser Prozess wird Inkohlung genannt. Je nachdem, wie lange dieser Prozess fortschreitet, entsteht zunächst Torf, im Anschluss Braunkohle, dann Steinkohle und am Ende Grafit. </a:t>
            </a:r>
          </a:p>
        </p:txBody>
      </p:sp>
    </p:spTree>
    <p:extLst>
      <p:ext uri="{BB962C8B-B14F-4D97-AF65-F5344CB8AC3E}">
        <p14:creationId xmlns:p14="http://schemas.microsoft.com/office/powerpoint/2010/main" val="26171817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7DCE27B2-5D37-1EF9-FDD2-9119ED39B915}"/>
              </a:ext>
            </a:extLst>
          </p:cNvPr>
          <p:cNvSpPr txBox="1"/>
          <p:nvPr/>
        </p:nvSpPr>
        <p:spPr>
          <a:xfrm>
            <a:off x="508378" y="0"/>
            <a:ext cx="8299580" cy="461665"/>
          </a:xfrm>
          <a:prstGeom prst="rect">
            <a:avLst/>
          </a:prstGeom>
          <a:noFill/>
        </p:spPr>
        <p:txBody>
          <a:bodyPr wrap="none" rtlCol="0">
            <a:spAutoFit/>
          </a:bodyPr>
          <a:lstStyle/>
          <a:p>
            <a:r>
              <a:rPr lang="de-DE" sz="2400" dirty="0"/>
              <a:t>Der Abbau von Braunkohle am Beispiel des Tagebaus in </a:t>
            </a:r>
            <a:r>
              <a:rPr lang="de-DE" sz="2400" dirty="0" err="1"/>
              <a:t>Nochten</a:t>
            </a:r>
            <a:r>
              <a:rPr lang="de-DE" sz="2400" dirty="0"/>
              <a:t>!</a:t>
            </a:r>
          </a:p>
        </p:txBody>
      </p:sp>
      <p:pic>
        <p:nvPicPr>
          <p:cNvPr id="3" name="Tagebau Nochten">
            <a:hlinkClick r:id="" action="ppaction://media"/>
            <a:extLst>
              <a:ext uri="{FF2B5EF4-FFF2-40B4-BE49-F238E27FC236}">
                <a16:creationId xmlns:a16="http://schemas.microsoft.com/office/drawing/2014/main" id="{52C67E43-35AF-65F7-5F06-79D8D7372AC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86946" y="358923"/>
            <a:ext cx="8521012" cy="6499077"/>
          </a:xfrm>
          <a:prstGeom prst="rect">
            <a:avLst/>
          </a:prstGeom>
        </p:spPr>
      </p:pic>
      <p:sp>
        <p:nvSpPr>
          <p:cNvPr id="4" name="Textfeld 3">
            <a:extLst>
              <a:ext uri="{FF2B5EF4-FFF2-40B4-BE49-F238E27FC236}">
                <a16:creationId xmlns:a16="http://schemas.microsoft.com/office/drawing/2014/main" id="{E5457555-C808-3347-3F34-D2FF3F1DA6D7}"/>
              </a:ext>
            </a:extLst>
          </p:cNvPr>
          <p:cNvSpPr txBox="1"/>
          <p:nvPr/>
        </p:nvSpPr>
        <p:spPr>
          <a:xfrm>
            <a:off x="1417924" y="6457195"/>
            <a:ext cx="4998291" cy="369332"/>
          </a:xfrm>
          <a:prstGeom prst="rect">
            <a:avLst/>
          </a:prstGeom>
          <a:noFill/>
        </p:spPr>
        <p:txBody>
          <a:bodyPr wrap="none" rtlCol="0">
            <a:spAutoFit/>
          </a:bodyPr>
          <a:lstStyle/>
          <a:p>
            <a:r>
              <a:rPr lang="de-DE" dirty="0">
                <a:hlinkClick r:id="rId5"/>
              </a:rPr>
              <a:t>https://www.youtube.com/watch?v=8jOGa9dQ2Qs</a:t>
            </a:r>
            <a:endParaRPr lang="de-DE" dirty="0"/>
          </a:p>
        </p:txBody>
      </p:sp>
    </p:spTree>
    <p:extLst>
      <p:ext uri="{BB962C8B-B14F-4D97-AF65-F5344CB8AC3E}">
        <p14:creationId xmlns:p14="http://schemas.microsoft.com/office/powerpoint/2010/main" val="553203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141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A5CB63FF-8860-521D-04C8-F83BE7B8ADF6}"/>
              </a:ext>
            </a:extLst>
          </p:cNvPr>
          <p:cNvSpPr txBox="1"/>
          <p:nvPr/>
        </p:nvSpPr>
        <p:spPr>
          <a:xfrm>
            <a:off x="132387" y="1188769"/>
            <a:ext cx="8879226" cy="2308324"/>
          </a:xfrm>
          <a:prstGeom prst="rect">
            <a:avLst/>
          </a:prstGeom>
          <a:noFill/>
        </p:spPr>
        <p:txBody>
          <a:bodyPr wrap="none" rtlCol="0">
            <a:spAutoFit/>
          </a:bodyPr>
          <a:lstStyle/>
          <a:p>
            <a:r>
              <a:rPr lang="de-DE" sz="2400" dirty="0"/>
              <a:t>Gestalte mit Hilfe einer Präsentation einen Schülervortrag</a:t>
            </a:r>
          </a:p>
          <a:p>
            <a:r>
              <a:rPr lang="de-DE" sz="2400" dirty="0"/>
              <a:t>zum Thema:</a:t>
            </a:r>
          </a:p>
          <a:p>
            <a:endParaRPr lang="de-DE" sz="2400" dirty="0"/>
          </a:p>
          <a:p>
            <a:pPr marL="457200" indent="-457200">
              <a:buFont typeface="+mj-lt"/>
              <a:buAutoNum type="arabicPeriod"/>
            </a:pPr>
            <a:r>
              <a:rPr lang="de-DE" sz="2400" dirty="0"/>
              <a:t>Bauxit der Grundrohstoff für Aluminium</a:t>
            </a:r>
          </a:p>
          <a:p>
            <a:pPr marL="457200" indent="-457200">
              <a:buFont typeface="+mj-lt"/>
              <a:buAutoNum type="arabicPeriod"/>
            </a:pPr>
            <a:endParaRPr lang="de-DE" sz="2400" dirty="0"/>
          </a:p>
          <a:p>
            <a:pPr marL="457200" indent="-457200">
              <a:buFont typeface="+mj-lt"/>
              <a:buAutoNum type="arabicPeriod"/>
            </a:pPr>
            <a:r>
              <a:rPr lang="de-DE" sz="2400" dirty="0"/>
              <a:t>Coltan - ein Problemrohstoff für die Informationstechnik (kurz IT). </a:t>
            </a:r>
          </a:p>
        </p:txBody>
      </p:sp>
    </p:spTree>
    <p:extLst>
      <p:ext uri="{BB962C8B-B14F-4D97-AF65-F5344CB8AC3E}">
        <p14:creationId xmlns:p14="http://schemas.microsoft.com/office/powerpoint/2010/main" val="33831520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080D12CF-29DF-53FE-C69B-AB7C37699039}"/>
              </a:ext>
            </a:extLst>
          </p:cNvPr>
          <p:cNvPicPr>
            <a:picLocks noChangeAspect="1"/>
          </p:cNvPicPr>
          <p:nvPr/>
        </p:nvPicPr>
        <p:blipFill rotWithShape="1">
          <a:blip r:embed="rId2"/>
          <a:srcRect t="1620" b="6666"/>
          <a:stretch/>
        </p:blipFill>
        <p:spPr>
          <a:xfrm>
            <a:off x="285750" y="568295"/>
            <a:ext cx="8572500" cy="6289705"/>
          </a:xfrm>
          <a:prstGeom prst="rect">
            <a:avLst/>
          </a:prstGeom>
        </p:spPr>
      </p:pic>
      <p:sp>
        <p:nvSpPr>
          <p:cNvPr id="3" name="Textfeld 2">
            <a:extLst>
              <a:ext uri="{FF2B5EF4-FFF2-40B4-BE49-F238E27FC236}">
                <a16:creationId xmlns:a16="http://schemas.microsoft.com/office/drawing/2014/main" id="{17B8DAAB-1E2B-07D3-F6AC-9F8DA0E59147}"/>
              </a:ext>
            </a:extLst>
          </p:cNvPr>
          <p:cNvSpPr txBox="1"/>
          <p:nvPr/>
        </p:nvSpPr>
        <p:spPr>
          <a:xfrm>
            <a:off x="57312" y="41367"/>
            <a:ext cx="9177449" cy="553998"/>
          </a:xfrm>
          <a:prstGeom prst="rect">
            <a:avLst/>
          </a:prstGeom>
          <a:noFill/>
        </p:spPr>
        <p:txBody>
          <a:bodyPr wrap="none" rtlCol="0">
            <a:spAutoFit/>
          </a:bodyPr>
          <a:lstStyle/>
          <a:p>
            <a:r>
              <a:rPr lang="de-DE" sz="3000" b="1" u="sng" dirty="0">
                <a:ln w="9525">
                  <a:solidFill>
                    <a:schemeClr val="bg1"/>
                  </a:solidFill>
                  <a:prstDash val="solid"/>
                </a:ln>
                <a:effectLst>
                  <a:outerShdw blurRad="12700" dist="38100" dir="2700000" algn="tl" rotWithShape="0">
                    <a:schemeClr val="bg1">
                      <a:lumMod val="50000"/>
                    </a:schemeClr>
                  </a:outerShdw>
                </a:effectLst>
              </a:rPr>
              <a:t>Palmöl –  eine Ressource aus dem tropischen Regenwald</a:t>
            </a:r>
          </a:p>
        </p:txBody>
      </p:sp>
    </p:spTree>
    <p:extLst>
      <p:ext uri="{BB962C8B-B14F-4D97-AF65-F5344CB8AC3E}">
        <p14:creationId xmlns:p14="http://schemas.microsoft.com/office/powerpoint/2010/main" val="8216511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Grafik 9">
            <a:extLst>
              <a:ext uri="{FF2B5EF4-FFF2-40B4-BE49-F238E27FC236}">
                <a16:creationId xmlns:a16="http://schemas.microsoft.com/office/drawing/2014/main" id="{D4EFF1B2-6086-77CF-354F-A5EAA7835D38}"/>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0" y="591588"/>
            <a:ext cx="9144000" cy="5749392"/>
          </a:xfrm>
          <a:prstGeom prst="rect">
            <a:avLst/>
          </a:prstGeom>
        </p:spPr>
      </p:pic>
      <p:sp>
        <p:nvSpPr>
          <p:cNvPr id="3" name="Textfeld 2">
            <a:extLst>
              <a:ext uri="{FF2B5EF4-FFF2-40B4-BE49-F238E27FC236}">
                <a16:creationId xmlns:a16="http://schemas.microsoft.com/office/drawing/2014/main" id="{787FE41F-D0D5-ECA7-FACE-6CB896AC8D0E}"/>
              </a:ext>
            </a:extLst>
          </p:cNvPr>
          <p:cNvSpPr txBox="1"/>
          <p:nvPr/>
        </p:nvSpPr>
        <p:spPr>
          <a:xfrm>
            <a:off x="367483" y="77300"/>
            <a:ext cx="8582221" cy="523220"/>
          </a:xfrm>
          <a:prstGeom prst="rect">
            <a:avLst/>
          </a:prstGeom>
          <a:noFill/>
        </p:spPr>
        <p:txBody>
          <a:bodyPr wrap="none" rtlCol="0">
            <a:spAutoFit/>
          </a:bodyPr>
          <a:lstStyle/>
          <a:p>
            <a:r>
              <a:rPr lang="de-DE" sz="2800" b="1" u="sng" dirty="0">
                <a:ln w="9525">
                  <a:solidFill>
                    <a:schemeClr val="bg1"/>
                  </a:solidFill>
                  <a:prstDash val="solid"/>
                </a:ln>
                <a:effectLst>
                  <a:outerShdw blurRad="12700" dist="38100" dir="2700000" algn="tl" rotWithShape="0">
                    <a:schemeClr val="bg1">
                      <a:lumMod val="50000"/>
                    </a:schemeClr>
                  </a:outerShdw>
                </a:effectLst>
              </a:rPr>
              <a:t>Palmöl –  eine Ressource aus dem tropischen Regenwald</a:t>
            </a:r>
          </a:p>
        </p:txBody>
      </p:sp>
    </p:spTree>
    <p:extLst>
      <p:ext uri="{BB962C8B-B14F-4D97-AF65-F5344CB8AC3E}">
        <p14:creationId xmlns:p14="http://schemas.microsoft.com/office/powerpoint/2010/main" val="1353179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941869C4-655C-0147-6722-48A40FFD0995}"/>
              </a:ext>
            </a:extLst>
          </p:cNvPr>
          <p:cNvPicPr>
            <a:picLocks noChangeAspect="1"/>
          </p:cNvPicPr>
          <p:nvPr/>
        </p:nvPicPr>
        <p:blipFill rotWithShape="1">
          <a:blip r:embed="rId2"/>
          <a:srcRect l="2477" t="1484" r="4238" b="2173"/>
          <a:stretch/>
        </p:blipFill>
        <p:spPr>
          <a:xfrm>
            <a:off x="26951" y="0"/>
            <a:ext cx="4784332" cy="6332434"/>
          </a:xfrm>
          <a:prstGeom prst="rect">
            <a:avLst/>
          </a:prstGeom>
        </p:spPr>
      </p:pic>
      <p:sp>
        <p:nvSpPr>
          <p:cNvPr id="3" name="Textfeld 2">
            <a:extLst>
              <a:ext uri="{FF2B5EF4-FFF2-40B4-BE49-F238E27FC236}">
                <a16:creationId xmlns:a16="http://schemas.microsoft.com/office/drawing/2014/main" id="{E0C141B4-88F7-651E-CBD6-B1DA2D4A6CCE}"/>
              </a:ext>
            </a:extLst>
          </p:cNvPr>
          <p:cNvSpPr txBox="1"/>
          <p:nvPr/>
        </p:nvSpPr>
        <p:spPr>
          <a:xfrm>
            <a:off x="4811283" y="1413063"/>
            <a:ext cx="4305766" cy="3539430"/>
          </a:xfrm>
          <a:prstGeom prst="rect">
            <a:avLst/>
          </a:prstGeom>
          <a:noFill/>
        </p:spPr>
        <p:txBody>
          <a:bodyPr wrap="square" rtlCol="0">
            <a:spAutoFit/>
          </a:bodyPr>
          <a:lstStyle/>
          <a:p>
            <a:r>
              <a:rPr lang="de-DE" sz="3200" dirty="0"/>
              <a:t>Aufgabe:</a:t>
            </a:r>
          </a:p>
          <a:p>
            <a:r>
              <a:rPr lang="de-DE" sz="3200" dirty="0"/>
              <a:t>In welchen Kontinenten </a:t>
            </a:r>
          </a:p>
          <a:p>
            <a:r>
              <a:rPr lang="de-DE" sz="3200" dirty="0"/>
              <a:t>befinden sich  die</a:t>
            </a:r>
          </a:p>
          <a:p>
            <a:r>
              <a:rPr lang="de-DE" sz="3200" dirty="0"/>
              <a:t>einzelnen Länder?</a:t>
            </a:r>
          </a:p>
          <a:p>
            <a:r>
              <a:rPr lang="de-DE" sz="3200" dirty="0"/>
              <a:t>In welcher Klimazone </a:t>
            </a:r>
          </a:p>
          <a:p>
            <a:r>
              <a:rPr lang="de-DE" sz="3200" dirty="0"/>
              <a:t>werden Ölpalmen</a:t>
            </a:r>
          </a:p>
          <a:p>
            <a:r>
              <a:rPr lang="de-DE" sz="3200" dirty="0"/>
              <a:t>angebaut? </a:t>
            </a:r>
          </a:p>
        </p:txBody>
      </p:sp>
    </p:spTree>
    <p:extLst>
      <p:ext uri="{BB962C8B-B14F-4D97-AF65-F5344CB8AC3E}">
        <p14:creationId xmlns:p14="http://schemas.microsoft.com/office/powerpoint/2010/main" val="21354085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771B530E-06A7-3DBC-FAC2-F66096D944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72872"/>
            <a:ext cx="9144000" cy="6086475"/>
          </a:xfrm>
          <a:prstGeom prst="rect">
            <a:avLst/>
          </a:prstGeom>
        </p:spPr>
      </p:pic>
      <p:sp>
        <p:nvSpPr>
          <p:cNvPr id="3" name="Textfeld 2">
            <a:extLst>
              <a:ext uri="{FF2B5EF4-FFF2-40B4-BE49-F238E27FC236}">
                <a16:creationId xmlns:a16="http://schemas.microsoft.com/office/drawing/2014/main" id="{5A044C74-0757-D377-7F35-321CCB3F82B7}"/>
              </a:ext>
            </a:extLst>
          </p:cNvPr>
          <p:cNvSpPr txBox="1"/>
          <p:nvPr/>
        </p:nvSpPr>
        <p:spPr>
          <a:xfrm>
            <a:off x="2024636" y="116648"/>
            <a:ext cx="5094728" cy="646331"/>
          </a:xfrm>
          <a:prstGeom prst="rect">
            <a:avLst/>
          </a:prstGeom>
          <a:noFill/>
        </p:spPr>
        <p:txBody>
          <a:bodyPr wrap="none" rtlCol="0">
            <a:spAutoFit/>
          </a:bodyPr>
          <a:lstStyle/>
          <a:p>
            <a:r>
              <a:rPr lang="de-DE" sz="3600" dirty="0"/>
              <a:t>Palmölernte in Indonesien</a:t>
            </a:r>
          </a:p>
        </p:txBody>
      </p:sp>
    </p:spTree>
    <p:extLst>
      <p:ext uri="{BB962C8B-B14F-4D97-AF65-F5344CB8AC3E}">
        <p14:creationId xmlns:p14="http://schemas.microsoft.com/office/powerpoint/2010/main" val="4628769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35ABA43C-403B-FFD1-D0B5-46C41FC7FEE9}"/>
              </a:ext>
            </a:extLst>
          </p:cNvPr>
          <p:cNvPicPr>
            <a:picLocks noChangeAspect="1"/>
          </p:cNvPicPr>
          <p:nvPr/>
        </p:nvPicPr>
        <p:blipFill rotWithShape="1">
          <a:blip r:embed="rId2">
            <a:extLst>
              <a:ext uri="{28A0092B-C50C-407E-A947-70E740481C1C}">
                <a14:useLocalDpi xmlns:a14="http://schemas.microsoft.com/office/drawing/2010/main" val="0"/>
              </a:ext>
            </a:extLst>
          </a:blip>
          <a:srcRect b="7411"/>
          <a:stretch/>
        </p:blipFill>
        <p:spPr>
          <a:xfrm>
            <a:off x="0" y="2548618"/>
            <a:ext cx="6044101" cy="3758178"/>
          </a:xfrm>
          <a:prstGeom prst="rect">
            <a:avLst/>
          </a:prstGeom>
        </p:spPr>
      </p:pic>
      <p:sp>
        <p:nvSpPr>
          <p:cNvPr id="3" name="Textfeld 2">
            <a:extLst>
              <a:ext uri="{FF2B5EF4-FFF2-40B4-BE49-F238E27FC236}">
                <a16:creationId xmlns:a16="http://schemas.microsoft.com/office/drawing/2014/main" id="{D28861D4-B6A4-9857-2F67-126BF7D71E93}"/>
              </a:ext>
            </a:extLst>
          </p:cNvPr>
          <p:cNvSpPr txBox="1"/>
          <p:nvPr/>
        </p:nvSpPr>
        <p:spPr>
          <a:xfrm>
            <a:off x="393106" y="253384"/>
            <a:ext cx="6716994" cy="1200329"/>
          </a:xfrm>
          <a:prstGeom prst="rect">
            <a:avLst/>
          </a:prstGeom>
          <a:noFill/>
        </p:spPr>
        <p:txBody>
          <a:bodyPr wrap="square" rtlCol="0">
            <a:spAutoFit/>
          </a:bodyPr>
          <a:lstStyle/>
          <a:p>
            <a:r>
              <a:rPr lang="de-DE" sz="2400" dirty="0"/>
              <a:t>Aufgabe:</a:t>
            </a:r>
          </a:p>
          <a:p>
            <a:r>
              <a:rPr lang="de-DE" sz="2400" dirty="0"/>
              <a:t>Erarbeite Dir mit Hilfe des Lehrbuchs (Seite 39, M5) die Besonderheiten des Anbau von Ölpalmen!</a:t>
            </a:r>
          </a:p>
        </p:txBody>
      </p:sp>
      <p:pic>
        <p:nvPicPr>
          <p:cNvPr id="4" name="Grafik 3">
            <a:extLst>
              <a:ext uri="{FF2B5EF4-FFF2-40B4-BE49-F238E27FC236}">
                <a16:creationId xmlns:a16="http://schemas.microsoft.com/office/drawing/2014/main" id="{9E998D24-3E8E-6586-B098-7C378FFECC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7136" y="1666430"/>
            <a:ext cx="3418640" cy="2273395"/>
          </a:xfrm>
          <a:prstGeom prst="rect">
            <a:avLst/>
          </a:prstGeom>
        </p:spPr>
      </p:pic>
      <p:sp>
        <p:nvSpPr>
          <p:cNvPr id="5" name="Textfeld 4">
            <a:extLst>
              <a:ext uri="{FF2B5EF4-FFF2-40B4-BE49-F238E27FC236}">
                <a16:creationId xmlns:a16="http://schemas.microsoft.com/office/drawing/2014/main" id="{C8F3CA1B-93DB-F3C6-592C-B6E97B2F0D3E}"/>
              </a:ext>
            </a:extLst>
          </p:cNvPr>
          <p:cNvSpPr txBox="1"/>
          <p:nvPr/>
        </p:nvSpPr>
        <p:spPr>
          <a:xfrm>
            <a:off x="8015956" y="3967876"/>
            <a:ext cx="956800" cy="369332"/>
          </a:xfrm>
          <a:prstGeom prst="rect">
            <a:avLst/>
          </a:prstGeom>
          <a:noFill/>
        </p:spPr>
        <p:txBody>
          <a:bodyPr wrap="none" rtlCol="0">
            <a:spAutoFit/>
          </a:bodyPr>
          <a:lstStyle/>
          <a:p>
            <a:r>
              <a:rPr lang="de-DE" dirty="0"/>
              <a:t>Ölfrucht</a:t>
            </a:r>
          </a:p>
        </p:txBody>
      </p:sp>
    </p:spTree>
    <p:extLst>
      <p:ext uri="{BB962C8B-B14F-4D97-AF65-F5344CB8AC3E}">
        <p14:creationId xmlns:p14="http://schemas.microsoft.com/office/powerpoint/2010/main" val="11688663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Das Problem mit dem Palmöl Regenwaldzerstörung- Artensterben- Erderwärmung.. - Schlaumal - Doku">
            <a:hlinkClick r:id="" action="ppaction://media"/>
            <a:extLst>
              <a:ext uri="{FF2B5EF4-FFF2-40B4-BE49-F238E27FC236}">
                <a16:creationId xmlns:a16="http://schemas.microsoft.com/office/drawing/2014/main" id="{32DA2517-8F9C-F54A-7096-C5155480BAD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
        <p:nvSpPr>
          <p:cNvPr id="4" name="Textfeld 3">
            <a:extLst>
              <a:ext uri="{FF2B5EF4-FFF2-40B4-BE49-F238E27FC236}">
                <a16:creationId xmlns:a16="http://schemas.microsoft.com/office/drawing/2014/main" id="{F05269DC-DCAA-A3EB-7AAC-5277022A2158}"/>
              </a:ext>
            </a:extLst>
          </p:cNvPr>
          <p:cNvSpPr txBox="1"/>
          <p:nvPr/>
        </p:nvSpPr>
        <p:spPr>
          <a:xfrm>
            <a:off x="299103" y="-96857"/>
            <a:ext cx="8545794" cy="954107"/>
          </a:xfrm>
          <a:prstGeom prst="rect">
            <a:avLst/>
          </a:prstGeom>
          <a:noFill/>
        </p:spPr>
        <p:txBody>
          <a:bodyPr wrap="square">
            <a:spAutoFit/>
          </a:bodyPr>
          <a:lstStyle/>
          <a:p>
            <a:r>
              <a:rPr lang="de-DE" sz="2800" b="1" dirty="0"/>
              <a:t>Das Problem mit dem Palmöl: Regenwaldzerstörung, Artensterben, Erderwärmung..</a:t>
            </a:r>
          </a:p>
        </p:txBody>
      </p:sp>
      <p:sp>
        <p:nvSpPr>
          <p:cNvPr id="5" name="Textfeld 4">
            <a:extLst>
              <a:ext uri="{FF2B5EF4-FFF2-40B4-BE49-F238E27FC236}">
                <a16:creationId xmlns:a16="http://schemas.microsoft.com/office/drawing/2014/main" id="{B80527DC-7C8B-8828-C90B-394CF3043906}"/>
              </a:ext>
            </a:extLst>
          </p:cNvPr>
          <p:cNvSpPr txBox="1"/>
          <p:nvPr/>
        </p:nvSpPr>
        <p:spPr>
          <a:xfrm>
            <a:off x="40855" y="6308526"/>
            <a:ext cx="9062289" cy="646331"/>
          </a:xfrm>
          <a:prstGeom prst="rect">
            <a:avLst/>
          </a:prstGeom>
          <a:noFill/>
        </p:spPr>
        <p:txBody>
          <a:bodyPr wrap="none" rtlCol="0">
            <a:spAutoFit/>
          </a:bodyPr>
          <a:lstStyle/>
          <a:p>
            <a:r>
              <a:rPr lang="de-DE" sz="3600" dirty="0"/>
              <a:t>Gestalte einen kleinen Kurzvortrag zum Thema!</a:t>
            </a:r>
          </a:p>
        </p:txBody>
      </p:sp>
      <p:pic>
        <p:nvPicPr>
          <p:cNvPr id="6" name="Grafik 5">
            <a:extLst>
              <a:ext uri="{FF2B5EF4-FFF2-40B4-BE49-F238E27FC236}">
                <a16:creationId xmlns:a16="http://schemas.microsoft.com/office/drawing/2014/main" id="{37FCE1B6-A6A3-8863-643A-5FEEBA576812}"/>
              </a:ext>
            </a:extLst>
          </p:cNvPr>
          <p:cNvPicPr>
            <a:picLocks noChangeAspect="1"/>
          </p:cNvPicPr>
          <p:nvPr/>
        </p:nvPicPr>
        <p:blipFill>
          <a:blip r:embed="rId5"/>
          <a:stretch>
            <a:fillRect/>
          </a:stretch>
        </p:blipFill>
        <p:spPr>
          <a:xfrm>
            <a:off x="1194916" y="1552313"/>
            <a:ext cx="6754168" cy="3753374"/>
          </a:xfrm>
          <a:prstGeom prst="rect">
            <a:avLst/>
          </a:prstGeom>
        </p:spPr>
      </p:pic>
      <p:sp>
        <p:nvSpPr>
          <p:cNvPr id="3" name="Textfeld 2">
            <a:extLst>
              <a:ext uri="{FF2B5EF4-FFF2-40B4-BE49-F238E27FC236}">
                <a16:creationId xmlns:a16="http://schemas.microsoft.com/office/drawing/2014/main" id="{2AEEA42D-6816-4F06-3344-4BF217671215}"/>
              </a:ext>
            </a:extLst>
          </p:cNvPr>
          <p:cNvSpPr txBox="1"/>
          <p:nvPr/>
        </p:nvSpPr>
        <p:spPr>
          <a:xfrm>
            <a:off x="299103" y="980360"/>
            <a:ext cx="5045227" cy="369332"/>
          </a:xfrm>
          <a:prstGeom prst="rect">
            <a:avLst/>
          </a:prstGeom>
          <a:noFill/>
        </p:spPr>
        <p:txBody>
          <a:bodyPr wrap="none" rtlCol="0">
            <a:spAutoFit/>
          </a:bodyPr>
          <a:lstStyle/>
          <a:p>
            <a:r>
              <a:rPr lang="de-DE" dirty="0">
                <a:hlinkClick r:id="rId6"/>
              </a:rPr>
              <a:t>https://www.youtube.com/watch?v=PnlG2muP3bw</a:t>
            </a:r>
            <a:endParaRPr lang="de-DE" dirty="0"/>
          </a:p>
        </p:txBody>
      </p:sp>
    </p:spTree>
    <p:extLst>
      <p:ext uri="{BB962C8B-B14F-4D97-AF65-F5344CB8AC3E}">
        <p14:creationId xmlns:p14="http://schemas.microsoft.com/office/powerpoint/2010/main" val="3879092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nodeType="withEffect">
                                  <p:stCondLst>
                                    <p:cond delay="500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A995D3F8-C575-2D99-7848-1797D50BF0D8}"/>
              </a:ext>
            </a:extLst>
          </p:cNvPr>
          <p:cNvSpPr txBox="1"/>
          <p:nvPr/>
        </p:nvSpPr>
        <p:spPr>
          <a:xfrm>
            <a:off x="637313" y="235389"/>
            <a:ext cx="8403647" cy="584775"/>
          </a:xfrm>
          <a:prstGeom prst="rect">
            <a:avLst/>
          </a:prstGeom>
          <a:noFill/>
        </p:spPr>
        <p:txBody>
          <a:bodyPr wrap="none" rtlCol="0">
            <a:spAutoFit/>
          </a:bodyPr>
          <a:lstStyle/>
          <a:p>
            <a:r>
              <a:rPr lang="de-DE" sz="3200" b="1" dirty="0">
                <a:ln w="9525">
                  <a:solidFill>
                    <a:schemeClr val="bg1"/>
                  </a:solidFill>
                  <a:prstDash val="solid"/>
                </a:ln>
                <a:effectLst>
                  <a:outerShdw blurRad="12700" dist="38100" dir="2700000" algn="tl" rotWithShape="0">
                    <a:schemeClr val="bg1">
                      <a:lumMod val="50000"/>
                    </a:schemeClr>
                  </a:outerShdw>
                </a:effectLst>
              </a:rPr>
              <a:t>Der Boden – die lebende Haut unseres Planeten </a:t>
            </a:r>
          </a:p>
        </p:txBody>
      </p:sp>
      <p:sp>
        <p:nvSpPr>
          <p:cNvPr id="3" name="Textfeld 2">
            <a:extLst>
              <a:ext uri="{FF2B5EF4-FFF2-40B4-BE49-F238E27FC236}">
                <a16:creationId xmlns:a16="http://schemas.microsoft.com/office/drawing/2014/main" id="{4F1202BB-E70B-A7F6-B6FC-752F2E4FD65A}"/>
              </a:ext>
            </a:extLst>
          </p:cNvPr>
          <p:cNvSpPr txBox="1"/>
          <p:nvPr/>
        </p:nvSpPr>
        <p:spPr>
          <a:xfrm>
            <a:off x="144564" y="1557196"/>
            <a:ext cx="8854871" cy="2308324"/>
          </a:xfrm>
          <a:prstGeom prst="rect">
            <a:avLst/>
          </a:prstGeom>
          <a:noFill/>
        </p:spPr>
        <p:txBody>
          <a:bodyPr wrap="square" rtlCol="0">
            <a:spAutoFit/>
          </a:bodyPr>
          <a:lstStyle/>
          <a:p>
            <a:r>
              <a:rPr lang="de-DE" sz="2400" dirty="0"/>
              <a:t>Aufgabe: </a:t>
            </a:r>
          </a:p>
          <a:p>
            <a:r>
              <a:rPr lang="de-DE" sz="2400" dirty="0"/>
              <a:t>Erarbeite dir den Lehrbuchtext und das Material M1 und M2</a:t>
            </a:r>
          </a:p>
          <a:p>
            <a:r>
              <a:rPr lang="de-DE" sz="2400" dirty="0"/>
              <a:t>der Seiten 40 bis 41.</a:t>
            </a:r>
          </a:p>
          <a:p>
            <a:r>
              <a:rPr lang="de-DE" sz="2400" dirty="0"/>
              <a:t>Notiere anschließend die besondere Bedeutung des Bodens für das Leben auf unserer Erde.</a:t>
            </a:r>
          </a:p>
          <a:p>
            <a:r>
              <a:rPr lang="de-DE" sz="2400" dirty="0"/>
              <a:t>Löse jetzt die Aufgaben 1 bis 4 auf der Seite 41. </a:t>
            </a:r>
          </a:p>
        </p:txBody>
      </p:sp>
    </p:spTree>
    <p:extLst>
      <p:ext uri="{BB962C8B-B14F-4D97-AF65-F5344CB8AC3E}">
        <p14:creationId xmlns:p14="http://schemas.microsoft.com/office/powerpoint/2010/main" val="18364437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6B13F9BE-89D5-1720-E66E-37FF2F8F714E}"/>
              </a:ext>
            </a:extLst>
          </p:cNvPr>
          <p:cNvSpPr txBox="1"/>
          <p:nvPr/>
        </p:nvSpPr>
        <p:spPr>
          <a:xfrm>
            <a:off x="2841513" y="98250"/>
            <a:ext cx="3341812" cy="584775"/>
          </a:xfrm>
          <a:prstGeom prst="rect">
            <a:avLst/>
          </a:prstGeom>
          <a:noFill/>
        </p:spPr>
        <p:txBody>
          <a:bodyPr wrap="none" rtlCol="0">
            <a:spAutoFit/>
          </a:bodyPr>
          <a:lstStyle/>
          <a:p>
            <a:r>
              <a:rPr lang="de-DE" sz="3200" b="1" dirty="0">
                <a:ln w="9525">
                  <a:solidFill>
                    <a:schemeClr val="bg1"/>
                  </a:solidFill>
                  <a:prstDash val="solid"/>
                </a:ln>
                <a:effectLst>
                  <a:outerShdw blurRad="12700" dist="38100" dir="2700000" algn="tl" rotWithShape="0">
                    <a:schemeClr val="bg1">
                      <a:lumMod val="50000"/>
                    </a:schemeClr>
                  </a:outerShdw>
                </a:effectLst>
              </a:rPr>
              <a:t>Zusammenfassung</a:t>
            </a:r>
          </a:p>
        </p:txBody>
      </p:sp>
      <p:graphicFrame>
        <p:nvGraphicFramePr>
          <p:cNvPr id="4" name="Diagramm 3">
            <a:extLst>
              <a:ext uri="{FF2B5EF4-FFF2-40B4-BE49-F238E27FC236}">
                <a16:creationId xmlns:a16="http://schemas.microsoft.com/office/drawing/2014/main" id="{93EAAE76-0A6A-9C43-462C-F21647139F48}"/>
              </a:ext>
            </a:extLst>
          </p:cNvPr>
          <p:cNvGraphicFramePr/>
          <p:nvPr>
            <p:extLst>
              <p:ext uri="{D42A27DB-BD31-4B8C-83A1-F6EECF244321}">
                <p14:modId xmlns:p14="http://schemas.microsoft.com/office/powerpoint/2010/main" val="1647963206"/>
              </p:ext>
            </p:extLst>
          </p:nvPr>
        </p:nvGraphicFramePr>
        <p:xfrm>
          <a:off x="54321" y="806969"/>
          <a:ext cx="9035357" cy="5244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feld 4">
            <a:extLst>
              <a:ext uri="{FF2B5EF4-FFF2-40B4-BE49-F238E27FC236}">
                <a16:creationId xmlns:a16="http://schemas.microsoft.com/office/drawing/2014/main" id="{D5FAF922-64AD-9C8A-99AF-CD302ED2A249}"/>
              </a:ext>
            </a:extLst>
          </p:cNvPr>
          <p:cNvSpPr txBox="1"/>
          <p:nvPr/>
        </p:nvSpPr>
        <p:spPr>
          <a:xfrm>
            <a:off x="854578" y="3924657"/>
            <a:ext cx="3606327" cy="2031325"/>
          </a:xfrm>
          <a:prstGeom prst="rect">
            <a:avLst/>
          </a:prstGeom>
          <a:noFill/>
        </p:spPr>
        <p:txBody>
          <a:bodyPr wrap="square" rtlCol="0">
            <a:spAutoFit/>
          </a:bodyPr>
          <a:lstStyle/>
          <a:p>
            <a:pPr marL="342900" indent="-342900">
              <a:buFont typeface="+mj-lt"/>
              <a:buAutoNum type="arabicPeriod"/>
            </a:pPr>
            <a:r>
              <a:rPr lang="de-DE" dirty="0"/>
              <a:t>Bodenerosion durch Wind und Wasser (Humus wird abgetragen)</a:t>
            </a:r>
          </a:p>
          <a:p>
            <a:pPr marL="342900" indent="-342900">
              <a:buFont typeface="+mj-lt"/>
              <a:buAutoNum type="arabicPeriod"/>
            </a:pPr>
            <a:r>
              <a:rPr lang="de-DE" dirty="0"/>
              <a:t>Bodenverdichtung (durch Maschinen)</a:t>
            </a:r>
          </a:p>
          <a:p>
            <a:pPr marL="342900" indent="-342900">
              <a:buFont typeface="+mj-lt"/>
              <a:buAutoNum type="arabicPeriod"/>
            </a:pPr>
            <a:r>
              <a:rPr lang="de-DE" dirty="0"/>
              <a:t>Bodenversiegelung (Siedlungs- und Verkehrsflächen)</a:t>
            </a:r>
          </a:p>
        </p:txBody>
      </p:sp>
      <p:sp>
        <p:nvSpPr>
          <p:cNvPr id="6" name="Textfeld 5">
            <a:extLst>
              <a:ext uri="{FF2B5EF4-FFF2-40B4-BE49-F238E27FC236}">
                <a16:creationId xmlns:a16="http://schemas.microsoft.com/office/drawing/2014/main" id="{F3FCDE7B-2ED0-EDBE-76E7-10FFB393C593}"/>
              </a:ext>
            </a:extLst>
          </p:cNvPr>
          <p:cNvSpPr txBox="1"/>
          <p:nvPr/>
        </p:nvSpPr>
        <p:spPr>
          <a:xfrm>
            <a:off x="4905287" y="3924657"/>
            <a:ext cx="3931064" cy="1754326"/>
          </a:xfrm>
          <a:prstGeom prst="rect">
            <a:avLst/>
          </a:prstGeom>
          <a:noFill/>
        </p:spPr>
        <p:txBody>
          <a:bodyPr wrap="square" rtlCol="0">
            <a:spAutoFit/>
          </a:bodyPr>
          <a:lstStyle/>
          <a:p>
            <a:pPr marL="342900" indent="-342900">
              <a:buFont typeface="+mj-lt"/>
              <a:buAutoNum type="arabicPeriod"/>
            </a:pPr>
            <a:r>
              <a:rPr lang="de-DE" dirty="0"/>
              <a:t>Bodenversalzung (durch verstärkte Bewässerung der landwirtschaftlichen Nutzflächen)</a:t>
            </a:r>
          </a:p>
          <a:p>
            <a:pPr marL="342900" indent="-342900">
              <a:buFont typeface="+mj-lt"/>
              <a:buAutoNum type="arabicPeriod"/>
            </a:pPr>
            <a:r>
              <a:rPr lang="de-DE" dirty="0"/>
              <a:t>Bodenversauerung (durch Luftschadstoffe der Industrie und des Verkehrs – saurer Regen)</a:t>
            </a:r>
          </a:p>
        </p:txBody>
      </p:sp>
    </p:spTree>
    <p:extLst>
      <p:ext uri="{BB962C8B-B14F-4D97-AF65-F5344CB8AC3E}">
        <p14:creationId xmlns:p14="http://schemas.microsoft.com/office/powerpoint/2010/main" val="38447613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ACA8F9FC-B1F4-20FB-2E2F-18CAD7118BC8}"/>
              </a:ext>
            </a:extLst>
          </p:cNvPr>
          <p:cNvSpPr txBox="1"/>
          <p:nvPr/>
        </p:nvSpPr>
        <p:spPr>
          <a:xfrm>
            <a:off x="2486827" y="141809"/>
            <a:ext cx="4353692" cy="584775"/>
          </a:xfrm>
          <a:prstGeom prst="rect">
            <a:avLst/>
          </a:prstGeom>
          <a:noFill/>
        </p:spPr>
        <p:txBody>
          <a:bodyPr wrap="none" rtlCol="0">
            <a:spAutoFit/>
          </a:bodyPr>
          <a:lstStyle/>
          <a:p>
            <a:r>
              <a:rPr lang="de-DE" sz="3200" dirty="0"/>
              <a:t>Video zum Thema Boden</a:t>
            </a:r>
          </a:p>
        </p:txBody>
      </p:sp>
      <p:sp>
        <p:nvSpPr>
          <p:cNvPr id="5" name="Textfeld 4">
            <a:extLst>
              <a:ext uri="{FF2B5EF4-FFF2-40B4-BE49-F238E27FC236}">
                <a16:creationId xmlns:a16="http://schemas.microsoft.com/office/drawing/2014/main" id="{5A3BF6B2-4007-B271-1093-FC7A3FE131D4}"/>
              </a:ext>
            </a:extLst>
          </p:cNvPr>
          <p:cNvSpPr txBox="1"/>
          <p:nvPr/>
        </p:nvSpPr>
        <p:spPr>
          <a:xfrm>
            <a:off x="940038" y="1566756"/>
            <a:ext cx="4905510" cy="369332"/>
          </a:xfrm>
          <a:prstGeom prst="rect">
            <a:avLst/>
          </a:prstGeom>
          <a:noFill/>
        </p:spPr>
        <p:txBody>
          <a:bodyPr wrap="none" rtlCol="0">
            <a:spAutoFit/>
          </a:bodyPr>
          <a:lstStyle/>
          <a:p>
            <a:r>
              <a:rPr lang="de-DE" dirty="0">
                <a:hlinkClick r:id="rId2"/>
              </a:rPr>
              <a:t>https://www.youtube.com/watch?v=U-jeKCmTKac</a:t>
            </a:r>
            <a:endParaRPr lang="de-DE" dirty="0"/>
          </a:p>
        </p:txBody>
      </p:sp>
      <p:sp>
        <p:nvSpPr>
          <p:cNvPr id="6" name="Textfeld 5">
            <a:extLst>
              <a:ext uri="{FF2B5EF4-FFF2-40B4-BE49-F238E27FC236}">
                <a16:creationId xmlns:a16="http://schemas.microsoft.com/office/drawing/2014/main" id="{4E789733-A671-2D32-D969-BDEF2EAC0C20}"/>
              </a:ext>
            </a:extLst>
          </p:cNvPr>
          <p:cNvSpPr txBox="1"/>
          <p:nvPr/>
        </p:nvSpPr>
        <p:spPr>
          <a:xfrm>
            <a:off x="940038" y="2717564"/>
            <a:ext cx="4996304" cy="369332"/>
          </a:xfrm>
          <a:prstGeom prst="rect">
            <a:avLst/>
          </a:prstGeom>
          <a:noFill/>
        </p:spPr>
        <p:txBody>
          <a:bodyPr wrap="none" rtlCol="0">
            <a:spAutoFit/>
          </a:bodyPr>
          <a:lstStyle/>
          <a:p>
            <a:r>
              <a:rPr lang="de-DE" dirty="0">
                <a:hlinkClick r:id="rId3"/>
              </a:rPr>
              <a:t>https://www.youtube.com/watch?v=w49i97n_mTA</a:t>
            </a:r>
            <a:endParaRPr lang="de-DE" dirty="0"/>
          </a:p>
        </p:txBody>
      </p:sp>
      <p:sp>
        <p:nvSpPr>
          <p:cNvPr id="8" name="Textfeld 7">
            <a:extLst>
              <a:ext uri="{FF2B5EF4-FFF2-40B4-BE49-F238E27FC236}">
                <a16:creationId xmlns:a16="http://schemas.microsoft.com/office/drawing/2014/main" id="{AEBCF31D-2B86-FA55-1791-5407305CB0EC}"/>
              </a:ext>
            </a:extLst>
          </p:cNvPr>
          <p:cNvSpPr txBox="1"/>
          <p:nvPr/>
        </p:nvSpPr>
        <p:spPr>
          <a:xfrm>
            <a:off x="940038" y="2177508"/>
            <a:ext cx="7978274" cy="461665"/>
          </a:xfrm>
          <a:prstGeom prst="rect">
            <a:avLst/>
          </a:prstGeom>
          <a:noFill/>
        </p:spPr>
        <p:txBody>
          <a:bodyPr wrap="none" rtlCol="0">
            <a:spAutoFit/>
          </a:bodyPr>
          <a:lstStyle/>
          <a:p>
            <a:r>
              <a:rPr lang="de-DE" sz="2400" b="1" dirty="0"/>
              <a:t>Bodenbildung einfach erklärt - Entstehung &amp; Einflussfaktoren</a:t>
            </a:r>
          </a:p>
        </p:txBody>
      </p:sp>
      <p:sp>
        <p:nvSpPr>
          <p:cNvPr id="10" name="Textfeld 9">
            <a:extLst>
              <a:ext uri="{FF2B5EF4-FFF2-40B4-BE49-F238E27FC236}">
                <a16:creationId xmlns:a16="http://schemas.microsoft.com/office/drawing/2014/main" id="{E68B54F9-F3AF-7EF9-BE63-45388B3D1AF9}"/>
              </a:ext>
            </a:extLst>
          </p:cNvPr>
          <p:cNvSpPr txBox="1"/>
          <p:nvPr/>
        </p:nvSpPr>
        <p:spPr>
          <a:xfrm>
            <a:off x="940038" y="1026700"/>
            <a:ext cx="4572000" cy="461665"/>
          </a:xfrm>
          <a:prstGeom prst="rect">
            <a:avLst/>
          </a:prstGeom>
          <a:noFill/>
        </p:spPr>
        <p:txBody>
          <a:bodyPr wrap="square">
            <a:spAutoFit/>
          </a:bodyPr>
          <a:lstStyle/>
          <a:p>
            <a:r>
              <a:rPr lang="de-DE" sz="2400" b="1" dirty="0"/>
              <a:t>Boden - Was ist das?</a:t>
            </a:r>
          </a:p>
        </p:txBody>
      </p:sp>
    </p:spTree>
    <p:extLst>
      <p:ext uri="{BB962C8B-B14F-4D97-AF65-F5344CB8AC3E}">
        <p14:creationId xmlns:p14="http://schemas.microsoft.com/office/powerpoint/2010/main" val="613835398"/>
      </p:ext>
    </p:extLst>
  </p:cSld>
  <p:clrMapOvr>
    <a:masterClrMapping/>
  </p:clrMapOvr>
</p:sld>
</file>

<file path=ppt/theme/theme1.xml><?xml version="1.0" encoding="utf-8"?>
<a:theme xmlns:a="http://schemas.openxmlformats.org/drawingml/2006/main" name="Rückblick">
  <a:themeElements>
    <a:clrScheme name="Rückblick">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ückblick">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ückblick">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0</TotalTime>
  <Words>1227</Words>
  <Application>Microsoft Office PowerPoint</Application>
  <PresentationFormat>Bildschirmpräsentation (4:3)</PresentationFormat>
  <Paragraphs>215</Paragraphs>
  <Slides>30</Slides>
  <Notes>0</Notes>
  <HiddenSlides>0</HiddenSlides>
  <MMClips>4</MMClips>
  <ScaleCrop>false</ScaleCrop>
  <HeadingPairs>
    <vt:vector size="6" baseType="variant">
      <vt:variant>
        <vt:lpstr>Verwendete Schriftarten</vt:lpstr>
      </vt:variant>
      <vt:variant>
        <vt:i4>3</vt:i4>
      </vt:variant>
      <vt:variant>
        <vt:lpstr>Design</vt:lpstr>
      </vt:variant>
      <vt:variant>
        <vt:i4>1</vt:i4>
      </vt:variant>
      <vt:variant>
        <vt:lpstr>Folientitel</vt:lpstr>
      </vt:variant>
      <vt:variant>
        <vt:i4>30</vt:i4>
      </vt:variant>
    </vt:vector>
  </HeadingPairs>
  <TitlesOfParts>
    <vt:vector size="34" baseType="lpstr">
      <vt:lpstr>Arial</vt:lpstr>
      <vt:lpstr>Calibri</vt:lpstr>
      <vt:lpstr>Calibri Light</vt:lpstr>
      <vt:lpstr>Rückblick</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Siegfried Büro</dc:creator>
  <cp:lastModifiedBy>Siegfried Schmidt</cp:lastModifiedBy>
  <cp:revision>21</cp:revision>
  <dcterms:created xsi:type="dcterms:W3CDTF">2022-08-17T14:15:34Z</dcterms:created>
  <dcterms:modified xsi:type="dcterms:W3CDTF">2025-03-24T17:06:05Z</dcterms:modified>
</cp:coreProperties>
</file>