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8"/>
  </p:notes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159" d="100"/>
          <a:sy n="159" d="100"/>
        </p:scale>
        <p:origin x="1740" y="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6DF666-DFCD-4054-9BC3-E7ADF6076BD4}" type="datetimeFigureOut">
              <a:rPr lang="de-DE" smtClean="0"/>
              <a:t>23.05.2025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BCE529-8A93-48CC-8071-6E47E34A3E9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78727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6346" y="1788454"/>
            <a:ext cx="6270922" cy="2098226"/>
          </a:xfrm>
        </p:spPr>
        <p:txBody>
          <a:bodyPr anchor="b">
            <a:noAutofit/>
          </a:bodyPr>
          <a:lstStyle>
            <a:lvl1pPr algn="ct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9930" y="3956280"/>
            <a:ext cx="5123755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4644" y="6453386"/>
            <a:ext cx="1205958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15108BA-7231-4B4B-A709-99F7A2600DAC}" type="datetimeFigureOut">
              <a:rPr lang="de-DE" smtClean="0"/>
              <a:t>23.05.2025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041" y="6453386"/>
            <a:ext cx="5267533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36154C4E-2A78-4203-8637-FFC6786ADD6D}" type="slidenum">
              <a:rPr lang="de-DE" smtClean="0"/>
              <a:t>‹Nr.›</a:t>
            </a:fld>
            <a:endParaRPr lang="de-DE" dirty="0"/>
          </a:p>
        </p:txBody>
      </p:sp>
      <p:grpSp>
        <p:nvGrpSpPr>
          <p:cNvPr id="8" name="Group 7"/>
          <p:cNvGrpSpPr/>
          <p:nvPr/>
        </p:nvGrpSpPr>
        <p:grpSpPr>
          <a:xfrm>
            <a:off x="564643" y="744469"/>
            <a:ext cx="8005589" cy="5349671"/>
            <a:chOff x="564643" y="744469"/>
            <a:chExt cx="8005589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6113972" y="1685652"/>
              <a:ext cx="2456260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357"/>
                  </a:lnTo>
                  <a:lnTo>
                    <a:pt x="8761" y="935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564643" y="744469"/>
              <a:ext cx="2456505" cy="4408488"/>
            </a:xfrm>
            <a:custGeom>
              <a:avLst/>
              <a:gdLst/>
              <a:ahLst/>
              <a:cxnLst/>
              <a:rect l="l" t="t" r="r" b="b"/>
              <a:pathLst>
                <a:path w="10001" h="10000">
                  <a:moveTo>
                    <a:pt x="8762" y="0"/>
                  </a:moveTo>
                  <a:lnTo>
                    <a:pt x="10001" y="0"/>
                  </a:lnTo>
                  <a:lnTo>
                    <a:pt x="10001" y="10000"/>
                  </a:lnTo>
                  <a:lnTo>
                    <a:pt x="1" y="10000"/>
                  </a:lnTo>
                  <a:cubicBezTo>
                    <a:pt x="-2" y="9766"/>
                    <a:pt x="4" y="9586"/>
                    <a:pt x="1" y="9352"/>
                  </a:cubicBezTo>
                  <a:lnTo>
                    <a:pt x="8762" y="9346"/>
                  </a:lnTo>
                  <a:lnTo>
                    <a:pt x="8762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687801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2295526"/>
            <a:ext cx="7200900" cy="357187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108BA-7231-4B4B-A709-99F7A2600DAC}" type="datetimeFigureOut">
              <a:rPr lang="de-DE" smtClean="0"/>
              <a:t>23.05.2025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54C4E-2A78-4203-8637-FFC6786ADD6D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55853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80797" y="624156"/>
            <a:ext cx="1490950" cy="5243244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624156"/>
            <a:ext cx="5724525" cy="524324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108BA-7231-4B4B-A709-99F7A2600DAC}" type="datetimeFigureOut">
              <a:rPr lang="de-DE" smtClean="0"/>
              <a:t>23.05.2025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54C4E-2A78-4203-8637-FFC6786ADD6D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80529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108BA-7231-4B4B-A709-99F7A2600DAC}" type="datetimeFigureOut">
              <a:rPr lang="de-DE" smtClean="0"/>
              <a:t>23.05.2025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54C4E-2A78-4203-8637-FFC6786ADD6D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50051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69" y="1301361"/>
            <a:ext cx="7209728" cy="2852737"/>
          </a:xfrm>
        </p:spPr>
        <p:txBody>
          <a:bodyPr anchor="b">
            <a:normAutofit/>
          </a:bodyPr>
          <a:lstStyle>
            <a:lvl1pPr algn="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769" y="4216328"/>
            <a:ext cx="7209728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4181" y="6453386"/>
            <a:ext cx="1216807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15108BA-7231-4B4B-A709-99F7A2600DAC}" type="datetimeFigureOut">
              <a:rPr lang="de-DE" smtClean="0"/>
              <a:t>23.05.2025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234" y="6453386"/>
            <a:ext cx="5267533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6154C4E-2A78-4203-8637-FFC6786ADD6D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7" name="Freeform 6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8" name="Freeform 7" title="Crop Mark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41907849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2286000"/>
            <a:ext cx="3335840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4052" y="2286000"/>
            <a:ext cx="3335840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108BA-7231-4B4B-A709-99F7A2600DAC}" type="datetimeFigureOut">
              <a:rPr lang="de-DE" smtClean="0"/>
              <a:t>23.05.2025</a:t>
            </a:fld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54C4E-2A78-4203-8637-FFC6786ADD6D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52330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340230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8700" y="3305208"/>
            <a:ext cx="3335839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3760" y="2349754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93760" y="3305208"/>
            <a:ext cx="3335840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108BA-7231-4B4B-A709-99F7A2600DAC}" type="datetimeFigureOut">
              <a:rPr lang="de-DE" smtClean="0"/>
              <a:t>23.05.2025</a:t>
            </a:fld>
            <a:endParaRPr lang="de-D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54C4E-2A78-4203-8637-FFC6786ADD6D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1404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108BA-7231-4B4B-A709-99F7A2600DAC}" type="datetimeFigureOut">
              <a:rPr lang="de-DE" smtClean="0"/>
              <a:t>23.05.2025</a:t>
            </a:fld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54C4E-2A78-4203-8637-FFC6786ADD6D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43611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108BA-7231-4B4B-A709-99F7A2600DAC}" type="datetimeFigureOut">
              <a:rPr lang="de-DE" smtClean="0"/>
              <a:t>23.05.2025</a:t>
            </a:fld>
            <a:endParaRPr lang="de-D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54C4E-2A78-4203-8637-FFC6786ADD6D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41881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400" baseline="0">
                <a:solidFill>
                  <a:schemeClr val="tx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015" y="685801"/>
            <a:ext cx="3909060" cy="517525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6344"/>
            <a:ext cx="2891790" cy="3011056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15108BA-7231-4B4B-A709-99F7A2600DAC}" type="datetimeFigureOut">
              <a:rPr lang="de-DE" smtClean="0"/>
              <a:t>23.05.2025</a:t>
            </a:fld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6154C4E-2A78-4203-8637-FFC6786ADD6D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4135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400" baseline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49090" y="1"/>
            <a:ext cx="4994910" cy="6857999"/>
          </a:xfrm>
        </p:spPr>
        <p:txBody>
          <a:bodyPr anchor="t"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 dirty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5968"/>
            <a:ext cx="2891790" cy="3011432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15108BA-7231-4B4B-A709-99F7A2600DAC}" type="datetimeFigureOut">
              <a:rPr lang="de-DE" smtClean="0"/>
              <a:t>23.05.2025</a:t>
            </a:fld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6154C4E-2A78-4203-8637-FFC6786ADD6D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13846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286000"/>
            <a:ext cx="72009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2987" y="6453386"/>
            <a:ext cx="90342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fld id="{915108BA-7231-4B4B-A709-99F7A2600DAC}" type="datetimeFigureOut">
              <a:rPr lang="de-DE" smtClean="0"/>
              <a:t>23.05.2025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0173" y="6453386"/>
            <a:ext cx="4710623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4552" y="6453386"/>
            <a:ext cx="119721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/>
                </a:solidFill>
              </a:defRPr>
            </a:lvl1pPr>
          </a:lstStyle>
          <a:p>
            <a:fld id="{36154C4E-2A78-4203-8637-FFC6786ADD6D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9" name="Rectangle 8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 title="Side bar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38245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6858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6858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orient="horz" pos="1368">
          <p15:clr>
            <a:srgbClr val="F26B43"/>
          </p15:clr>
        </p15:guide>
        <p15:guide id="1" pos="6912">
          <p15:clr>
            <a:srgbClr val="F26B43"/>
          </p15:clr>
        </p15:guide>
        <p15:guide id="2" pos="936">
          <p15:clr>
            <a:srgbClr val="F26B43"/>
          </p15:clr>
        </p15:guide>
        <p15:guide id="3" pos="864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696">
          <p15:clr>
            <a:srgbClr val="F26B43"/>
          </p15:clr>
        </p15:guide>
        <p15:guide id="6" orient="horz" pos="432">
          <p15:clr>
            <a:srgbClr val="F26B43"/>
          </p15:clr>
        </p15:guide>
        <p15:guide id="7" orient="horz" pos="1512">
          <p15:clr>
            <a:srgbClr val="F26B43"/>
          </p15:clr>
        </p15:guide>
        <p15:guide id="8" pos="5184">
          <p15:clr>
            <a:srgbClr val="F26B43"/>
          </p15:clr>
        </p15:guide>
        <p15:guide id="9" pos="702">
          <p15:clr>
            <a:srgbClr val="F26B43"/>
          </p15:clr>
        </p15:guide>
        <p15:guide id="10" pos="64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03F142F5-96A6-CBE1-49F0-DFD4D2108A8D}"/>
              </a:ext>
            </a:extLst>
          </p:cNvPr>
          <p:cNvSpPr txBox="1"/>
          <p:nvPr/>
        </p:nvSpPr>
        <p:spPr>
          <a:xfrm>
            <a:off x="1598396" y="1976440"/>
            <a:ext cx="666092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b="1" dirty="0"/>
              <a:t>Die Welt im Wandel -</a:t>
            </a:r>
          </a:p>
          <a:p>
            <a:pPr algn="ctr"/>
            <a:r>
              <a:rPr lang="de-DE" sz="4800" b="1" dirty="0"/>
              <a:t>Globalisierungsprozesse </a:t>
            </a:r>
          </a:p>
        </p:txBody>
      </p:sp>
    </p:spTree>
    <p:extLst>
      <p:ext uri="{BB962C8B-B14F-4D97-AF65-F5344CB8AC3E}">
        <p14:creationId xmlns:p14="http://schemas.microsoft.com/office/powerpoint/2010/main" val="1279484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EF80F225-6D25-FCC7-3248-9C7AFBBD9754}"/>
              </a:ext>
            </a:extLst>
          </p:cNvPr>
          <p:cNvSpPr txBox="1"/>
          <p:nvPr/>
        </p:nvSpPr>
        <p:spPr>
          <a:xfrm>
            <a:off x="842290" y="1873482"/>
            <a:ext cx="823334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u="sng" dirty="0"/>
              <a:t>Der Begriff der Globalisierung:</a:t>
            </a:r>
          </a:p>
          <a:p>
            <a:endParaRPr lang="de-DE" sz="2400" b="1" dirty="0"/>
          </a:p>
          <a:p>
            <a:r>
              <a:rPr lang="de-DE" sz="2400" b="1" dirty="0"/>
              <a:t>Der Begriff Globalisierung bezeichnet den Vorgang, bei dem weltweite Verflechtungen in den Bereichen Wirtschaft, Politik, Kultur, Umwelt und Kommunikation zwischen Menschen, Gesellschaften, Institutionen und Staaten zunehmen. </a:t>
            </a:r>
          </a:p>
          <a:p>
            <a:endParaRPr lang="de-DE" sz="2400" b="1" dirty="0"/>
          </a:p>
          <a:p>
            <a:endParaRPr lang="de-DE" sz="2400" b="1" dirty="0"/>
          </a:p>
          <a:p>
            <a:r>
              <a:rPr lang="de-DE" sz="2400" b="1" dirty="0"/>
              <a:t>Es erfolgt ein weltweiter Austausch von Waren, Geld und Arbeitskräften und das Zusammenwachsen der Wirtschaft und des Handels wird beschleunigt!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0252998-5A61-C94F-FF89-DC37032552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741" y="0"/>
            <a:ext cx="4247260" cy="2362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92086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>
            <a:extLst>
              <a:ext uri="{FF2B5EF4-FFF2-40B4-BE49-F238E27FC236}">
                <a16:creationId xmlns:a16="http://schemas.microsoft.com/office/drawing/2014/main" id="{F5E774B6-CFF6-03A2-AC99-967C973FED4C}"/>
              </a:ext>
            </a:extLst>
          </p:cNvPr>
          <p:cNvSpPr txBox="1"/>
          <p:nvPr/>
        </p:nvSpPr>
        <p:spPr>
          <a:xfrm>
            <a:off x="609599" y="75785"/>
            <a:ext cx="8464731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de-DE" sz="2800" dirty="0"/>
              <a:t>Zu den Dimensionen der Globalisierung gehören: </a:t>
            </a:r>
            <a:r>
              <a:rPr lang="de-DE" sz="2800" b="1" dirty="0"/>
              <a:t>Wirtschaft, Politik, Umwelt, Kommunikation und Kultur</a:t>
            </a:r>
            <a:r>
              <a:rPr lang="de-DE" sz="2800" dirty="0"/>
              <a:t>.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5D32EEC8-923F-5237-5D49-73757CCFF23E}"/>
              </a:ext>
            </a:extLst>
          </p:cNvPr>
          <p:cNvSpPr txBox="1"/>
          <p:nvPr/>
        </p:nvSpPr>
        <p:spPr>
          <a:xfrm>
            <a:off x="679269" y="1149449"/>
            <a:ext cx="83620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/>
              <a:t>Aufgabe:</a:t>
            </a:r>
          </a:p>
          <a:p>
            <a:r>
              <a:rPr lang="de-DE" sz="2400" dirty="0"/>
              <a:t>Lese den Lehrbuchtext auf der S. 82. Trage dir wichtige Inhalte </a:t>
            </a:r>
          </a:p>
          <a:p>
            <a:r>
              <a:rPr lang="de-DE" sz="2400" dirty="0"/>
              <a:t>der einzelnen Dimensionen in die nachfolgende Tabelle ein.</a:t>
            </a:r>
          </a:p>
        </p:txBody>
      </p:sp>
      <p:graphicFrame>
        <p:nvGraphicFramePr>
          <p:cNvPr id="9" name="Tabelle 9">
            <a:extLst>
              <a:ext uri="{FF2B5EF4-FFF2-40B4-BE49-F238E27FC236}">
                <a16:creationId xmlns:a16="http://schemas.microsoft.com/office/drawing/2014/main" id="{52644489-8321-6157-C634-842F108216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5688586"/>
              </p:ext>
            </p:extLst>
          </p:nvPr>
        </p:nvGraphicFramePr>
        <p:xfrm>
          <a:off x="539934" y="2469335"/>
          <a:ext cx="860406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0813">
                  <a:extLst>
                    <a:ext uri="{9D8B030D-6E8A-4147-A177-3AD203B41FA5}">
                      <a16:colId xmlns:a16="http://schemas.microsoft.com/office/drawing/2014/main" val="1931372629"/>
                    </a:ext>
                  </a:extLst>
                </a:gridCol>
                <a:gridCol w="1789960">
                  <a:extLst>
                    <a:ext uri="{9D8B030D-6E8A-4147-A177-3AD203B41FA5}">
                      <a16:colId xmlns:a16="http://schemas.microsoft.com/office/drawing/2014/main" val="223510070"/>
                    </a:ext>
                  </a:extLst>
                </a:gridCol>
                <a:gridCol w="1726250">
                  <a:extLst>
                    <a:ext uri="{9D8B030D-6E8A-4147-A177-3AD203B41FA5}">
                      <a16:colId xmlns:a16="http://schemas.microsoft.com/office/drawing/2014/main" val="558660337"/>
                    </a:ext>
                  </a:extLst>
                </a:gridCol>
                <a:gridCol w="1726250">
                  <a:extLst>
                    <a:ext uri="{9D8B030D-6E8A-4147-A177-3AD203B41FA5}">
                      <a16:colId xmlns:a16="http://schemas.microsoft.com/office/drawing/2014/main" val="900362926"/>
                    </a:ext>
                  </a:extLst>
                </a:gridCol>
                <a:gridCol w="1640792">
                  <a:extLst>
                    <a:ext uri="{9D8B030D-6E8A-4147-A177-3AD203B41FA5}">
                      <a16:colId xmlns:a16="http://schemas.microsoft.com/office/drawing/2014/main" val="7897730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</a:rPr>
                        <a:t>Wirtschaft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</a:rPr>
                        <a:t>Politik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</a:rPr>
                        <a:t>Umwelt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</a:rPr>
                        <a:t>Kommunikation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</a:rPr>
                        <a:t>Kultur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5887100"/>
                  </a:ext>
                </a:extLst>
              </a:tr>
            </a:tbl>
          </a:graphicData>
        </a:graphic>
      </p:graphicFrame>
      <p:graphicFrame>
        <p:nvGraphicFramePr>
          <p:cNvPr id="11" name="Tabelle 9">
            <a:extLst>
              <a:ext uri="{FF2B5EF4-FFF2-40B4-BE49-F238E27FC236}">
                <a16:creationId xmlns:a16="http://schemas.microsoft.com/office/drawing/2014/main" id="{F67A4C78-8967-03CE-E116-1A48BC53D2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1672575"/>
              </p:ext>
            </p:extLst>
          </p:nvPr>
        </p:nvGraphicFramePr>
        <p:xfrm>
          <a:off x="539931" y="2774312"/>
          <a:ext cx="8595360" cy="40836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4298">
                  <a:extLst>
                    <a:ext uri="{9D8B030D-6E8A-4147-A177-3AD203B41FA5}">
                      <a16:colId xmlns:a16="http://schemas.microsoft.com/office/drawing/2014/main" val="1931372629"/>
                    </a:ext>
                  </a:extLst>
                </a:gridCol>
                <a:gridCol w="1786478">
                  <a:extLst>
                    <a:ext uri="{9D8B030D-6E8A-4147-A177-3AD203B41FA5}">
                      <a16:colId xmlns:a16="http://schemas.microsoft.com/office/drawing/2014/main" val="223510070"/>
                    </a:ext>
                  </a:extLst>
                </a:gridCol>
                <a:gridCol w="1726250">
                  <a:extLst>
                    <a:ext uri="{9D8B030D-6E8A-4147-A177-3AD203B41FA5}">
                      <a16:colId xmlns:a16="http://schemas.microsoft.com/office/drawing/2014/main" val="558660337"/>
                    </a:ext>
                  </a:extLst>
                </a:gridCol>
                <a:gridCol w="1726250">
                  <a:extLst>
                    <a:ext uri="{9D8B030D-6E8A-4147-A177-3AD203B41FA5}">
                      <a16:colId xmlns:a16="http://schemas.microsoft.com/office/drawing/2014/main" val="900362926"/>
                    </a:ext>
                  </a:extLst>
                </a:gridCol>
                <a:gridCol w="1632084">
                  <a:extLst>
                    <a:ext uri="{9D8B030D-6E8A-4147-A177-3AD203B41FA5}">
                      <a16:colId xmlns:a16="http://schemas.microsoft.com/office/drawing/2014/main" val="789773088"/>
                    </a:ext>
                  </a:extLst>
                </a:gridCol>
              </a:tblGrid>
              <a:tr h="4083688">
                <a:tc>
                  <a:txBody>
                    <a:bodyPr/>
                    <a:lstStyle/>
                    <a:p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Weltweiter Warenaustausch wird umfangreicher.</a:t>
                      </a:r>
                    </a:p>
                    <a:p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Große Firmen operieren weltweit.</a:t>
                      </a:r>
                    </a:p>
                    <a:p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Informationen, Geld und Aufträge erfolgen über das Internet.</a:t>
                      </a:r>
                    </a:p>
                    <a:p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Grenzkontrollen werden abgeschafft.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Ereignisse mit weltweiten Folgen werden international bewertet und diskutiert (z. B, Klimawandel, Ukrainekrieg).</a:t>
                      </a:r>
                    </a:p>
                    <a:p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Internationale Organisationen helfen in Krisensituationen. </a:t>
                      </a:r>
                    </a:p>
                    <a:p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Politische Kooperation der Länder (z. B. EU)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Umweltprobleme und deren Folgen für Länder, die nicht dafür verantwortlich sind werden deutlich.</a:t>
                      </a:r>
                    </a:p>
                    <a:p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Auswirkungen von Verkehr, Tourismus und Transport für die Umwelt werden sichtbar.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Vernetzung der Welt mit Hilfe von Satelliten, Mobilfunk,</a:t>
                      </a:r>
                    </a:p>
                    <a:p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Internet, Fernsehen usw.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Mode, Musik, Tourismus und persönliche Kontakte führen zur Beeinflussung und Veränderung von Lebensbesonderheiten in vielen Länder </a:t>
                      </a:r>
                      <a:r>
                        <a:rPr lang="de-DE" sz="1600" dirty="0" err="1">
                          <a:solidFill>
                            <a:schemeClr val="tx1"/>
                          </a:solidFill>
                        </a:rPr>
                        <a:t>weilweit</a:t>
                      </a:r>
                      <a:r>
                        <a:rPr lang="de-DE" sz="1600">
                          <a:solidFill>
                            <a:schemeClr val="tx1"/>
                          </a:solidFill>
                        </a:rPr>
                        <a:t>. </a:t>
                      </a:r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58871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398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889C6704-0E72-BC5D-DA75-8C13DCC95D58}"/>
              </a:ext>
            </a:extLst>
          </p:cNvPr>
          <p:cNvSpPr txBox="1"/>
          <p:nvPr/>
        </p:nvSpPr>
        <p:spPr>
          <a:xfrm>
            <a:off x="548640" y="830555"/>
            <a:ext cx="859536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400" dirty="0"/>
              <a:t>Was treibt die Globalisierung an?</a:t>
            </a:r>
          </a:p>
          <a:p>
            <a:endParaRPr lang="de-DE" sz="2400" dirty="0"/>
          </a:p>
          <a:p>
            <a:r>
              <a:rPr lang="de-DE" sz="2400" dirty="0">
                <a:effectLst/>
              </a:rPr>
              <a:t>Als wesentliche Ursachen der Globalisierung gelten </a:t>
            </a:r>
            <a:r>
              <a:rPr lang="de-DE" sz="2400" b="1" dirty="0">
                <a:effectLst/>
              </a:rPr>
              <a:t>der technische Fortschritt – insbesondere in den Kommunikations- und Transporttechniken – sowie die politischen Entscheidungen zur Liberalisierung des Welthandels</a:t>
            </a:r>
            <a:r>
              <a:rPr lang="de-DE" sz="2400" dirty="0">
                <a:effectLst/>
              </a:rPr>
              <a:t>.</a:t>
            </a:r>
          </a:p>
          <a:p>
            <a:endParaRPr lang="de-DE" sz="2400" dirty="0"/>
          </a:p>
          <a:p>
            <a:r>
              <a:rPr lang="de-DE" sz="2400" b="1" dirty="0">
                <a:effectLst/>
              </a:rPr>
              <a:t>Liberalisierung </a:t>
            </a:r>
            <a:r>
              <a:rPr lang="de-DE" sz="2400" dirty="0">
                <a:effectLst/>
              </a:rPr>
              <a:t>bedeutet, dass staatliche Verbote zunehmend aufgehoben werden.</a:t>
            </a:r>
          </a:p>
        </p:txBody>
      </p:sp>
    </p:spTree>
    <p:extLst>
      <p:ext uri="{BB962C8B-B14F-4D97-AF65-F5344CB8AC3E}">
        <p14:creationId xmlns:p14="http://schemas.microsoft.com/office/powerpoint/2010/main" val="3847219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0AE9032A-675A-F2F3-B6EE-7371AB0FF4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7707" y="1505921"/>
            <a:ext cx="8616293" cy="4142849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76379F7A-A13D-6844-FAE7-6ED31E462119}"/>
              </a:ext>
            </a:extLst>
          </p:cNvPr>
          <p:cNvSpPr txBox="1"/>
          <p:nvPr/>
        </p:nvSpPr>
        <p:spPr>
          <a:xfrm>
            <a:off x="1470765" y="273465"/>
            <a:ext cx="67301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/>
              <a:t>Vorteile des Globalisierungsprozesses</a:t>
            </a:r>
          </a:p>
        </p:txBody>
      </p:sp>
    </p:spTree>
    <p:extLst>
      <p:ext uri="{BB962C8B-B14F-4D97-AF65-F5344CB8AC3E}">
        <p14:creationId xmlns:p14="http://schemas.microsoft.com/office/powerpoint/2010/main" val="3676296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C439CC94-C76F-505E-A7FE-8E335E86F4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8562" y="1418601"/>
            <a:ext cx="8635438" cy="4101982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BA601113-E18B-D61C-1192-2CF344995057}"/>
              </a:ext>
            </a:extLst>
          </p:cNvPr>
          <p:cNvSpPr txBox="1"/>
          <p:nvPr/>
        </p:nvSpPr>
        <p:spPr>
          <a:xfrm>
            <a:off x="1296308" y="273465"/>
            <a:ext cx="70599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/>
              <a:t>Nachteile des Globalisierungsprozesses</a:t>
            </a:r>
          </a:p>
        </p:txBody>
      </p:sp>
    </p:spTree>
    <p:extLst>
      <p:ext uri="{BB962C8B-B14F-4D97-AF65-F5344CB8AC3E}">
        <p14:creationId xmlns:p14="http://schemas.microsoft.com/office/powerpoint/2010/main" val="1272857068"/>
      </p:ext>
    </p:extLst>
  </p:cSld>
  <p:clrMapOvr>
    <a:masterClrMapping/>
  </p:clrMapOvr>
</p:sld>
</file>

<file path=ppt/theme/theme1.xml><?xml version="1.0" encoding="utf-8"?>
<a:theme xmlns:a="http://schemas.openxmlformats.org/drawingml/2006/main" name="Ausschnitt">
  <a:themeElements>
    <a:clrScheme name="Ausschnitt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Ausschnitt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Ausschnitt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TM03090430[[fn=Gebändert]]</Template>
  <TotalTime>0</TotalTime>
  <Words>282</Words>
  <Application>Microsoft Office PowerPoint</Application>
  <PresentationFormat>Bildschirmpräsentation (4:3)</PresentationFormat>
  <Paragraphs>36</Paragraphs>
  <Slides>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9" baseType="lpstr">
      <vt:lpstr>Calibri</vt:lpstr>
      <vt:lpstr>Franklin Gothic Book</vt:lpstr>
      <vt:lpstr>Ausschnitt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Siegfried Schmidt</dc:creator>
  <cp:lastModifiedBy>Siegfried Schmidt</cp:lastModifiedBy>
  <cp:revision>3</cp:revision>
  <dcterms:created xsi:type="dcterms:W3CDTF">2023-03-19T09:55:07Z</dcterms:created>
  <dcterms:modified xsi:type="dcterms:W3CDTF">2025-05-23T09:48:34Z</dcterms:modified>
</cp:coreProperties>
</file>