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301" r:id="rId3"/>
    <p:sldId id="302" r:id="rId4"/>
    <p:sldId id="303" r:id="rId5"/>
    <p:sldId id="304" r:id="rId6"/>
    <p:sldId id="305" r:id="rId7"/>
    <p:sldId id="307" r:id="rId8"/>
    <p:sldId id="308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6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45235-84BF-47D2-A42C-6EE2462C3DB3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B17C5-CF2E-4CE1-AAB6-4D39F99A44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16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2A9FBF-06E0-452F-A921-6AF0EB5E66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FE4AD-1526-4969-B0A5-DD4EAF238FE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0E90C95A-8E9E-4A25-849E-C6467F61BE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76C6CDA2-8776-462A-BF05-E964BA46B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40411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D0C520-38CB-419F-BB1C-1528685D8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94F07-49D7-4389-9AB5-0C261CF2E85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EB9A46-0E74-46DC-A940-0734FA7D7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1B96835-6052-41C5-AC03-52CAC23F4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7146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D0C520-38CB-419F-BB1C-1528685D8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94F07-49D7-4389-9AB5-0C261CF2E85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EB9A46-0E74-46DC-A940-0734FA7D7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1B96835-6052-41C5-AC03-52CAC23F4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45691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D0C520-38CB-419F-BB1C-1528685D8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94F07-49D7-4389-9AB5-0C261CF2E85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EB9A46-0E74-46DC-A940-0734FA7D7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1B96835-6052-41C5-AC03-52CAC23F4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1854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D0C520-38CB-419F-BB1C-1528685D8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94F07-49D7-4389-9AB5-0C261CF2E85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EB9A46-0E74-46DC-A940-0734FA7D7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1B96835-6052-41C5-AC03-52CAC23F4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65270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D0C520-38CB-419F-BB1C-1528685D8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94F07-49D7-4389-9AB5-0C261CF2E85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EB9A46-0E74-46DC-A940-0734FA7D7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1B96835-6052-41C5-AC03-52CAC23F4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08088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D0C520-38CB-419F-BB1C-1528685D8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94F07-49D7-4389-9AB5-0C261CF2E85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EB9A46-0E74-46DC-A940-0734FA7D7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1B96835-6052-41C5-AC03-52CAC23F4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8842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D0C520-38CB-419F-BB1C-1528685D8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94F07-49D7-4389-9AB5-0C261CF2E85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EB9A46-0E74-46DC-A940-0734FA7D7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1B96835-6052-41C5-AC03-52CAC23F4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620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C6BC1-128A-4ADE-B917-B2032C673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F83478C-338D-41E2-9048-351CDAD0D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CDB277-6663-4FB1-B2C4-5CB1EBE30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048899-9221-4EC4-8BD8-4F5418D48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105C02-C2E2-495C-9C16-97E51AA0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7BF59-82F5-4B7F-A964-A863C84081D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9845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D213F-9375-41AA-B1C5-F1F327AF6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F755436-8C29-40F2-90CB-C2AB8BD47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C094EB-B990-4DD6-8B56-A41FD4FD9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678651-5967-4913-B808-FDE9E307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9613E5-112D-4D50-8BB2-C0B5655F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B756B-9775-426E-9899-4382A4D568A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6423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FF63E47-A8D1-4999-8F6D-F14B15A01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04C49A-338D-4EEA-BE9A-7501376A5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7A22AD-ABAA-4C6C-8B88-78AEDB20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B7506-231B-48F6-A13E-9D5A01FF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1EC6C7-A55A-44DB-ABED-E1F6B1332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6F0DA-FB9C-43E5-8BD0-E67E07B0806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18816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F59A1-FF5B-496B-8198-5E5A7FC3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388204-ECD4-4B07-84F4-8AA0D48B4F1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4CAE5A2-59DC-4125-91C6-8AC61A8CF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B0B8F9D-BC58-4DDA-8FBF-88726181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878AB5-8CC0-4D97-B73D-8B9AD0CF2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E9E2ED-E898-4AF0-85A9-F014793B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9996BF9-B0C3-4A20-878D-DD076F0E7F3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18745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ECC7E-08A2-408A-9418-6E83CE3B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33A1F6-A80D-43D4-B7A9-BC00BF67B6C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70E8BA-D0BD-43C9-9C07-635C128C0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FE4F71-EF3D-479E-AD17-2C0F2A49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33722F-1627-44B3-984C-331FC1D3C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F85A5C2-E2AC-408C-ABA4-5AF5F7C51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C264849-ADC5-413F-9949-935BB0A6665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435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731997-D77B-4FCC-ADAF-70359A5B2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85E327-EDA0-4A6B-8184-A4B9E803F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C96242-C68A-4DF8-AF9F-94309337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618CB2-E4EF-411A-8885-1FA7584A3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B03387-8795-4D0B-A204-CCA0D113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78AE4-8845-4521-ABDE-9BF6AD25C72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813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1EF1C9-1291-418D-A55A-FCAFF6FF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4FD48A-074F-44AD-8903-18B4DA4EF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2A0AF0-033D-49AF-B024-01DDA073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C6986D-B62E-4C15-89F4-41C2BBBF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AF6776-8AFD-4727-B78E-99702B6D7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19E1E-6003-4B46-A61C-DB391A69C8A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9049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D43F9-2E6D-486D-8BDC-C64C0C394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DDE4-E801-4B15-85A8-5EA239CD6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790BB72-09E4-4B25-B975-51F69B092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3DB13F-501C-4FD2-AFC1-78017679F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AFA0D58-FE9F-44C3-BAC0-450EA151F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DFAC2D-4534-4EA5-B622-52A291AFA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DA209-61EB-4245-8907-BB6CBF00FB3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86929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09FAC-FB6E-46C7-AFE9-364A8A72A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6D07E5-070F-45A9-B9DF-88000B263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B2C71B-019A-48EF-97C2-00FEE5337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5B1AD9-5291-43C6-8723-7B74315CB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E85556D-17DE-49E4-B405-BCA9CA85B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1FD156C-4B8A-461A-8C07-9D2B5CE0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0F3B1E-BFA3-45DF-944F-E475D34B9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D28B2B5-D395-4A5C-8198-7CD57B49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A2EAA-2015-4608-90A7-132628928B7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0145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CF1416-5D1C-4B64-9CED-1C806A53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BFD9B7-9F26-4CED-9162-DB5D1E475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23C1FA-42BD-466F-B5C9-08C1EC5C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C8CCBD-AD78-4491-8019-49A2DF74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88307-1843-4C9A-A417-A1AEFA70A06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292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4D05638-8635-4F2B-A354-35E18870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9E5136-EA73-4D92-AC84-8850644B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903990-D4F3-41F7-87A0-DA4BCCF5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95FBD-FE51-402F-A120-47A189E27D4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0009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B2755-176C-4EF3-A584-EDB6A337F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64F73A-83A1-4E00-8016-A9A786FB2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0CD000-C4B0-41BF-8882-B47D3799A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09C064-0BF5-4E3E-A542-9FEFDCCD0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EE82AA-6ABA-4DB6-84C6-5181F9608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F1B733-2E50-4BD4-8420-7892AB95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25B87-AB64-499C-8BA4-01E8D5DE88A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39238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4EDB06-DC46-4B8D-B01D-5C8C7BA01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4B17FFF-0589-4D14-851C-A37CD441F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A6FD99-A033-4AD9-BEEA-C25B39076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1460C2D-390D-4060-905E-66A938EC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08C1E0-5DE3-4335-B794-57CBDA87D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B784D7-5E10-4717-95DC-D34758AE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756D7F-546C-46A1-8699-FCD3BED1806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51339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813D89-2913-4F36-8D1A-327BD4B363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04E4C87-D7CB-4FFC-A56A-8B9A6F6A0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4EB97CD-C9BC-424C-9908-3631CBEA1B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887AD14-F548-48C1-977D-00C7014B3D2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626EF6D-CDB6-46B5-8839-E335C52E714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E5C8D09-ECFF-4A7F-B5E1-4FD4BD58E2D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7618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CDAECC1-E897-4DD0-BC99-637EA0B220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0133" y="1299581"/>
            <a:ext cx="6858000" cy="3942225"/>
          </a:xfrm>
        </p:spPr>
        <p:txBody>
          <a:bodyPr anchor="ctr"/>
          <a:lstStyle/>
          <a:p>
            <a:pPr>
              <a:spcAft>
                <a:spcPts val="0"/>
              </a:spcAft>
            </a:pPr>
            <a:r>
              <a:rPr lang="de-DE" altLang="de-DE" sz="6600" dirty="0">
                <a:solidFill>
                  <a:schemeClr val="bg1"/>
                </a:solidFill>
              </a:rPr>
              <a:t> Europa und das </a:t>
            </a:r>
            <a:r>
              <a:rPr lang="de-DE" sz="6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Eiszeitalter</a:t>
            </a:r>
            <a:br>
              <a:rPr lang="de-DE" sz="6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de-DE" sz="6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(Pleistozän)</a:t>
            </a:r>
            <a:br>
              <a:rPr lang="de-DE" sz="5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de-DE" altLang="de-DE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85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EACDB0F-3649-4F97-92CF-E959BCC4652C}"/>
              </a:ext>
            </a:extLst>
          </p:cNvPr>
          <p:cNvSpPr txBox="1"/>
          <p:nvPr/>
        </p:nvSpPr>
        <p:spPr>
          <a:xfrm>
            <a:off x="1791894" y="149197"/>
            <a:ext cx="3591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dirty="0">
                <a:solidFill>
                  <a:srgbClr val="000000"/>
                </a:solidFill>
                <a:latin typeface="Arial"/>
              </a:rPr>
              <a:t>Die Oberflächenformen</a:t>
            </a:r>
          </a:p>
          <a:p>
            <a:pPr defTabSz="457200"/>
            <a:r>
              <a:rPr lang="de-DE" sz="2400" dirty="0">
                <a:solidFill>
                  <a:srgbClr val="000000"/>
                </a:solidFill>
                <a:latin typeface="Arial"/>
              </a:rPr>
              <a:t>Europas und die Eiszeit! 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5316DF3-6147-4743-BABC-7E36F139EFB1}"/>
              </a:ext>
            </a:extLst>
          </p:cNvPr>
          <p:cNvGrpSpPr/>
          <p:nvPr/>
        </p:nvGrpSpPr>
        <p:grpSpPr>
          <a:xfrm>
            <a:off x="5530989" y="0"/>
            <a:ext cx="4097601" cy="6858000"/>
            <a:chOff x="0" y="797086"/>
            <a:chExt cx="3108960" cy="606247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94B48B0-96C7-4058-9B51-CF62C75CD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97086"/>
              <a:ext cx="3108960" cy="6062473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4BAC1F5C-3E7A-446A-B126-2E9538CA5CA9}"/>
                </a:ext>
              </a:extLst>
            </p:cNvPr>
            <p:cNvSpPr txBox="1"/>
            <p:nvPr/>
          </p:nvSpPr>
          <p:spPr>
            <a:xfrm>
              <a:off x="60960" y="797086"/>
              <a:ext cx="1127918" cy="326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de-DE" dirty="0">
                  <a:solidFill>
                    <a:srgbClr val="000000"/>
                  </a:solidFill>
                  <a:latin typeface="Arial"/>
                </a:rPr>
                <a:t>Erdzeitalter</a:t>
              </a:r>
            </a:p>
          </p:txBody>
        </p:sp>
        <p:sp>
          <p:nvSpPr>
            <p:cNvPr id="7" name="Stern: 5 Zacken 6">
              <a:extLst>
                <a:ext uri="{FF2B5EF4-FFF2-40B4-BE49-F238E27FC236}">
                  <a16:creationId xmlns:a16="http://schemas.microsoft.com/office/drawing/2014/main" id="{9C35BDE4-6198-4A46-A91E-000289167E75}"/>
                </a:ext>
              </a:extLst>
            </p:cNvPr>
            <p:cNvSpPr/>
            <p:nvPr/>
          </p:nvSpPr>
          <p:spPr>
            <a:xfrm>
              <a:off x="2143451" y="892098"/>
              <a:ext cx="583474" cy="54864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AEAADD2B-DCDC-437A-A948-5F678BFCBB8C}"/>
              </a:ext>
            </a:extLst>
          </p:cNvPr>
          <p:cNvSpPr txBox="1"/>
          <p:nvPr/>
        </p:nvSpPr>
        <p:spPr>
          <a:xfrm>
            <a:off x="3198911" y="6488668"/>
            <a:ext cx="225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000000"/>
                </a:solidFill>
                <a:latin typeface="Arial"/>
              </a:rPr>
              <a:t>Geologische Tabelle</a:t>
            </a:r>
          </a:p>
        </p:txBody>
      </p:sp>
      <p:pic>
        <p:nvPicPr>
          <p:cNvPr id="9" name="Grafik 8" descr="Ein Bild, das Karte, Erde, Welt, Planet enthält.&#10;&#10;KI-generierte Inhalte können fehlerhaft sein.">
            <a:extLst>
              <a:ext uri="{FF2B5EF4-FFF2-40B4-BE49-F238E27FC236}">
                <a16:creationId xmlns:a16="http://schemas.microsoft.com/office/drawing/2014/main" id="{296DD381-BEC6-B1BB-3BAD-EFAAFD8CF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" b="95625" l="4531" r="95625">
                        <a14:foregroundMark x1="69688" y1="38177" x2="69688" y2="38177"/>
                        <a14:foregroundMark x1="66042" y1="31042" x2="66042" y2="31042"/>
                        <a14:foregroundMark x1="64375" y1="20885" x2="64375" y2="20885"/>
                        <a14:foregroundMark x1="64688" y1="17813" x2="48125" y2="15052"/>
                        <a14:foregroundMark x1="48125" y1="15052" x2="28698" y2="29010"/>
                        <a14:foregroundMark x1="28698" y1="29010" x2="39531" y2="51979"/>
                        <a14:foregroundMark x1="39531" y1="51979" x2="79531" y2="53750"/>
                        <a14:foregroundMark x1="79531" y1="53750" x2="80469" y2="51406"/>
                        <a14:foregroundMark x1="78385" y1="43490" x2="78385" y2="43490"/>
                        <a14:foregroundMark x1="70417" y1="9896" x2="54844" y2="6719"/>
                        <a14:foregroundMark x1="54844" y1="6719" x2="34375" y2="8281"/>
                        <a14:foregroundMark x1="34375" y1="8281" x2="22396" y2="14063"/>
                        <a14:foregroundMark x1="22396" y1="14063" x2="10833" y2="41510"/>
                        <a14:foregroundMark x1="10833" y1="41510" x2="10052" y2="61510"/>
                        <a14:foregroundMark x1="10052" y1="61510" x2="17135" y2="76823"/>
                        <a14:foregroundMark x1="17135" y1="76823" x2="37656" y2="87031"/>
                        <a14:foregroundMark x1="37656" y1="87031" x2="58385" y2="91563"/>
                        <a14:foregroundMark x1="58385" y1="91563" x2="82917" y2="66302"/>
                        <a14:foregroundMark x1="82917" y1="66302" x2="83281" y2="20260"/>
                        <a14:foregroundMark x1="83281" y1="20260" x2="69010" y2="9479"/>
                        <a14:foregroundMark x1="70573" y1="22240" x2="70573" y2="22240"/>
                        <a14:foregroundMark x1="53698" y1="3958" x2="53698" y2="3958"/>
                        <a14:foregroundMark x1="35313" y1="12448" x2="35313" y2="12448"/>
                        <a14:foregroundMark x1="39948" y1="14948" x2="39948" y2="14948"/>
                        <a14:foregroundMark x1="66927" y1="14635" x2="66927" y2="14635"/>
                        <a14:foregroundMark x1="69531" y1="15521" x2="69531" y2="15521"/>
                        <a14:foregroundMark x1="69531" y1="8125" x2="69531" y2="8125"/>
                        <a14:foregroundMark x1="68802" y1="7292" x2="68802" y2="7292"/>
                        <a14:foregroundMark x1="68698" y1="7240" x2="57500" y2="5365"/>
                        <a14:foregroundMark x1="57500" y1="5365" x2="40521" y2="7396"/>
                        <a14:foregroundMark x1="81094" y1="14531" x2="95313" y2="49323"/>
                        <a14:foregroundMark x1="95625" y1="45885" x2="95625" y2="58750"/>
                        <a14:foregroundMark x1="95625" y1="58750" x2="91667" y2="71563"/>
                        <a14:foregroundMark x1="64688" y1="92813" x2="40938" y2="95677"/>
                        <a14:foregroundMark x1="16615" y1="18385" x2="8750" y2="30469"/>
                        <a14:foregroundMark x1="8750" y1="30469" x2="4531" y2="56771"/>
                        <a14:foregroundMark x1="4531" y1="56771" x2="4635" y2="56771"/>
                        <a14:foregroundMark x1="33802" y1="69115" x2="47760" y2="6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4" y="1432700"/>
            <a:ext cx="4262284" cy="426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8E0A7A3-75D3-42A7-B03E-2D6E64D3F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357" y="-72205"/>
            <a:ext cx="5882055" cy="69302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431EBAE-9462-4BBE-8A45-E9D529CBD152}"/>
              </a:ext>
            </a:extLst>
          </p:cNvPr>
          <p:cNvSpPr txBox="1"/>
          <p:nvPr/>
        </p:nvSpPr>
        <p:spPr>
          <a:xfrm>
            <a:off x="7863840" y="374469"/>
            <a:ext cx="230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000000"/>
                </a:solidFill>
                <a:latin typeface="Arial"/>
              </a:rPr>
              <a:t>Was ist eine Eiszeit?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A481D7A-A628-4D1D-8F87-CD43EA2DE118}"/>
              </a:ext>
            </a:extLst>
          </p:cNvPr>
          <p:cNvSpPr/>
          <p:nvPr/>
        </p:nvSpPr>
        <p:spPr>
          <a:xfrm>
            <a:off x="7559040" y="1010195"/>
            <a:ext cx="29347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de-DE" dirty="0">
                <a:solidFill>
                  <a:srgbClr val="000000"/>
                </a:solidFill>
                <a:latin typeface="Arial"/>
              </a:rPr>
              <a:t>Zeitraum der Erdgeschichte, für den ein Absinken der Temperaturen und eine Ausdehnung der Gletscherbildung und des Inlandeises charakteristisch sind.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B907ABC-41C0-4308-B774-D7DB0A70D881}"/>
              </a:ext>
            </a:extLst>
          </p:cNvPr>
          <p:cNvSpPr txBox="1"/>
          <p:nvPr/>
        </p:nvSpPr>
        <p:spPr>
          <a:xfrm>
            <a:off x="7448598" y="3584913"/>
            <a:ext cx="315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000000"/>
                </a:solidFill>
                <a:latin typeface="Arial"/>
              </a:rPr>
              <a:t>Wo entstehen die Gletscher?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3CFEC76-860F-4F40-B983-BB2B41FF9004}"/>
              </a:ext>
            </a:extLst>
          </p:cNvPr>
          <p:cNvSpPr/>
          <p:nvPr/>
        </p:nvSpPr>
        <p:spPr>
          <a:xfrm>
            <a:off x="7448599" y="4220639"/>
            <a:ext cx="33310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de-DE" b="1" dirty="0">
                <a:solidFill>
                  <a:srgbClr val="000000"/>
                </a:solidFill>
                <a:latin typeface="Arial"/>
              </a:rPr>
              <a:t>Gletscher entstehen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 in den Bergen ab einer Höhe von etwa 2600 Metern oder in Regionen, in denen es dauerhaft sehr kalt ist.</a:t>
            </a:r>
          </a:p>
        </p:txBody>
      </p:sp>
    </p:spTree>
    <p:extLst>
      <p:ext uri="{BB962C8B-B14F-4D97-AF65-F5344CB8AC3E}">
        <p14:creationId xmlns:p14="http://schemas.microsoft.com/office/powerpoint/2010/main" val="1226917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6C020C-F1CD-4A88-8482-37AAC7A56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64382"/>
            <a:ext cx="9144000" cy="609361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505CD35-0C32-4DF5-8651-BEF8B14EFEA0}"/>
              </a:ext>
            </a:extLst>
          </p:cNvPr>
          <p:cNvSpPr txBox="1"/>
          <p:nvPr/>
        </p:nvSpPr>
        <p:spPr>
          <a:xfrm>
            <a:off x="3145514" y="104503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dirty="0">
                <a:solidFill>
                  <a:srgbClr val="000000"/>
                </a:solidFill>
                <a:latin typeface="Arial"/>
              </a:rPr>
              <a:t>Die letzten zwei Eiszeiten in Europa!</a:t>
            </a:r>
          </a:p>
        </p:txBody>
      </p:sp>
    </p:spTree>
    <p:extLst>
      <p:ext uri="{BB962C8B-B14F-4D97-AF65-F5344CB8AC3E}">
        <p14:creationId xmlns:p14="http://schemas.microsoft.com/office/powerpoint/2010/main" val="1734282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A7D28D5-177F-4A35-A2F2-9076D2BF3F51}"/>
              </a:ext>
            </a:extLst>
          </p:cNvPr>
          <p:cNvSpPr txBox="1"/>
          <p:nvPr/>
        </p:nvSpPr>
        <p:spPr>
          <a:xfrm>
            <a:off x="2603864" y="627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7A2865D-5CCB-4C11-BCB9-1DFE1468A10F}"/>
              </a:ext>
            </a:extLst>
          </p:cNvPr>
          <p:cNvSpPr txBox="1"/>
          <p:nvPr/>
        </p:nvSpPr>
        <p:spPr>
          <a:xfrm>
            <a:off x="1760030" y="-1084"/>
            <a:ext cx="82509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000" dirty="0">
                <a:solidFill>
                  <a:srgbClr val="000000"/>
                </a:solidFill>
                <a:latin typeface="Arial"/>
              </a:rPr>
              <a:t>Aufgabe:</a:t>
            </a:r>
          </a:p>
          <a:p>
            <a:pPr defTabSz="457200"/>
            <a:r>
              <a:rPr lang="de-DE" sz="2000" dirty="0">
                <a:solidFill>
                  <a:srgbClr val="000000"/>
                </a:solidFill>
                <a:latin typeface="Arial"/>
              </a:rPr>
              <a:t>Lese den Lehrbuchtext S. 116 bis 117 (</a:t>
            </a:r>
            <a:r>
              <a:rPr lang="de-DE" sz="2000" dirty="0" err="1">
                <a:solidFill>
                  <a:srgbClr val="000000"/>
                </a:solidFill>
                <a:latin typeface="Arial"/>
              </a:rPr>
              <a:t>Dierke</a:t>
            </a:r>
            <a:r>
              <a:rPr lang="de-DE" sz="2000" dirty="0">
                <a:solidFill>
                  <a:srgbClr val="000000"/>
                </a:solidFill>
                <a:latin typeface="Arial"/>
              </a:rPr>
              <a:t> Geografie)</a:t>
            </a:r>
          </a:p>
          <a:p>
            <a:pPr defTabSz="457200"/>
            <a:r>
              <a:rPr lang="de-DE" sz="2000" dirty="0">
                <a:solidFill>
                  <a:srgbClr val="000000"/>
                </a:solidFill>
                <a:latin typeface="Arial"/>
              </a:rPr>
              <a:t>und erkläre nachfolgende Begriffe:</a:t>
            </a:r>
          </a:p>
          <a:p>
            <a:pPr defTabSz="457200"/>
            <a:r>
              <a:rPr lang="de-DE" sz="2000" dirty="0">
                <a:solidFill>
                  <a:srgbClr val="000000"/>
                </a:solidFill>
                <a:latin typeface="Arial"/>
              </a:rPr>
              <a:t>Nährgebiet, Zehrgebiet, Erosion, Detraktion und </a:t>
            </a:r>
            <a:r>
              <a:rPr lang="de-DE" sz="2000" dirty="0" err="1">
                <a:solidFill>
                  <a:srgbClr val="000000"/>
                </a:solidFill>
                <a:latin typeface="Arial"/>
              </a:rPr>
              <a:t>Detersion</a:t>
            </a:r>
            <a:r>
              <a:rPr lang="de-DE" sz="200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defTabSz="457200"/>
            <a:endParaRPr lang="de-DE" sz="2000" dirty="0">
              <a:solidFill>
                <a:srgbClr val="000000"/>
              </a:solidFill>
              <a:latin typeface="Arial"/>
            </a:endParaRPr>
          </a:p>
          <a:p>
            <a:pPr defTabSz="457200"/>
            <a:r>
              <a:rPr lang="de-DE" sz="2000" dirty="0">
                <a:solidFill>
                  <a:srgbClr val="000000"/>
                </a:solidFill>
                <a:latin typeface="Arial"/>
              </a:rPr>
              <a:t>Infolge der erodierenden Wirkung des Eises entstehen in Skandinavien</a:t>
            </a:r>
          </a:p>
          <a:p>
            <a:pPr defTabSz="457200"/>
            <a:r>
              <a:rPr lang="de-DE" sz="2000" dirty="0">
                <a:solidFill>
                  <a:srgbClr val="000000"/>
                </a:solidFill>
                <a:latin typeface="Arial"/>
              </a:rPr>
              <a:t>Oberflächenformen, die wir als Fjell, Fjord und Schären bezeichnen. </a:t>
            </a:r>
          </a:p>
          <a:p>
            <a:pPr defTabSz="457200"/>
            <a:r>
              <a:rPr lang="de-DE" sz="2000" dirty="0">
                <a:solidFill>
                  <a:srgbClr val="000000"/>
                </a:solidFill>
                <a:latin typeface="Arial"/>
              </a:rPr>
              <a:t>Erkläre die Entstehung dieser Formen!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E363DB-CEAA-4FAC-9453-BE15CE643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489117"/>
            <a:ext cx="3606248" cy="15841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1FCD6C3-4797-4FFC-9554-9B99505B9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209" y="3429001"/>
            <a:ext cx="3377203" cy="18996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6CAB40E-D599-4EF1-BE71-24637D266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798" y="4958324"/>
            <a:ext cx="3377202" cy="189967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1EA2316-EA4C-428A-855F-7A8495276F36}"/>
              </a:ext>
            </a:extLst>
          </p:cNvPr>
          <p:cNvSpPr txBox="1"/>
          <p:nvPr/>
        </p:nvSpPr>
        <p:spPr>
          <a:xfrm>
            <a:off x="1524001" y="404388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000000"/>
                </a:solidFill>
                <a:latin typeface="Arial"/>
              </a:rPr>
              <a:t>Fjell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1409D9-C630-47FD-9E9C-975DB58BA526}"/>
              </a:ext>
            </a:extLst>
          </p:cNvPr>
          <p:cNvSpPr txBox="1"/>
          <p:nvPr/>
        </p:nvSpPr>
        <p:spPr>
          <a:xfrm>
            <a:off x="4419798" y="539060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000000"/>
                </a:solidFill>
                <a:latin typeface="Arial"/>
              </a:rPr>
              <a:t>Fjord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F3041CB-A6AE-4186-8D02-A2473D24DB13}"/>
              </a:ext>
            </a:extLst>
          </p:cNvPr>
          <p:cNvSpPr txBox="1"/>
          <p:nvPr/>
        </p:nvSpPr>
        <p:spPr>
          <a:xfrm>
            <a:off x="6331131" y="645873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000000"/>
                </a:solidFill>
                <a:latin typeface="Arial"/>
              </a:rPr>
              <a:t>Schären</a:t>
            </a:r>
          </a:p>
        </p:txBody>
      </p:sp>
    </p:spTree>
    <p:extLst>
      <p:ext uri="{BB962C8B-B14F-4D97-AF65-F5344CB8AC3E}">
        <p14:creationId xmlns:p14="http://schemas.microsoft.com/office/powerpoint/2010/main" val="373474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C94E9F9-955B-4E91-859C-6DAA41C3EF65}"/>
              </a:ext>
            </a:extLst>
          </p:cNvPr>
          <p:cNvSpPr txBox="1"/>
          <p:nvPr/>
        </p:nvSpPr>
        <p:spPr>
          <a:xfrm>
            <a:off x="2747709" y="99255"/>
            <a:ext cx="6557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dirty="0">
                <a:solidFill>
                  <a:srgbClr val="000000"/>
                </a:solidFill>
                <a:latin typeface="Arial"/>
              </a:rPr>
              <a:t>Die Nordeuropäische Vereisung – Nährgebiet, </a:t>
            </a:r>
          </a:p>
          <a:p>
            <a:pPr defTabSz="457200"/>
            <a:r>
              <a:rPr lang="de-DE" sz="2400" dirty="0">
                <a:solidFill>
                  <a:srgbClr val="000000"/>
                </a:solidFill>
                <a:latin typeface="Arial"/>
              </a:rPr>
              <a:t>Zehrgebiet  und Ablagerungsgebiete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606CF55-F3C8-4B32-A9D7-974933C08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13" b="4859"/>
          <a:stretch/>
        </p:blipFill>
        <p:spPr>
          <a:xfrm>
            <a:off x="1524000" y="1153886"/>
            <a:ext cx="9144000" cy="55125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F31D4EE-16DA-4D6B-B9A9-F8BB1D8DB45E}"/>
              </a:ext>
            </a:extLst>
          </p:cNvPr>
          <p:cNvSpPr txBox="1"/>
          <p:nvPr/>
        </p:nvSpPr>
        <p:spPr>
          <a:xfrm>
            <a:off x="6026331" y="1153887"/>
            <a:ext cx="3762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000000"/>
                </a:solidFill>
                <a:latin typeface="Arial"/>
              </a:rPr>
              <a:t>Nährgebiet:</a:t>
            </a:r>
          </a:p>
          <a:p>
            <a:pPr defTabSz="457200"/>
            <a:r>
              <a:rPr lang="de-DE" dirty="0">
                <a:solidFill>
                  <a:srgbClr val="000000"/>
                </a:solidFill>
                <a:latin typeface="Arial"/>
              </a:rPr>
              <a:t>Entstehungsort des Gletschereises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3E400A-EC4F-4B0E-8A92-EB05ABCF6AAB}"/>
              </a:ext>
            </a:extLst>
          </p:cNvPr>
          <p:cNvSpPr txBox="1"/>
          <p:nvPr/>
        </p:nvSpPr>
        <p:spPr>
          <a:xfrm>
            <a:off x="1652315" y="5380948"/>
            <a:ext cx="4044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000000"/>
                </a:solidFill>
                <a:latin typeface="Arial"/>
              </a:rPr>
              <a:t>Zehrgebiet:</a:t>
            </a:r>
          </a:p>
          <a:p>
            <a:pPr defTabSz="457200"/>
            <a:r>
              <a:rPr lang="de-DE" dirty="0">
                <a:solidFill>
                  <a:srgbClr val="000000"/>
                </a:solidFill>
                <a:latin typeface="Arial"/>
              </a:rPr>
              <a:t>Orte, wo ein Verlust von Gletschereis </a:t>
            </a:r>
          </a:p>
          <a:p>
            <a:pPr defTabSz="457200"/>
            <a:r>
              <a:rPr lang="de-DE" dirty="0">
                <a:solidFill>
                  <a:srgbClr val="000000"/>
                </a:solidFill>
                <a:latin typeface="Arial"/>
              </a:rPr>
              <a:t>Stattfindet.</a:t>
            </a:r>
          </a:p>
        </p:txBody>
      </p:sp>
    </p:spTree>
    <p:extLst>
      <p:ext uri="{BB962C8B-B14F-4D97-AF65-F5344CB8AC3E}">
        <p14:creationId xmlns:p14="http://schemas.microsoft.com/office/powerpoint/2010/main" val="1381125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03996D-0BAA-4C19-A8ED-635BA5C19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988" y="1572714"/>
            <a:ext cx="9152012" cy="528528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6DDF1DF-9A9F-4EDE-A0D1-708C6E59E3B1}"/>
              </a:ext>
            </a:extLst>
          </p:cNvPr>
          <p:cNvSpPr txBox="1"/>
          <p:nvPr/>
        </p:nvSpPr>
        <p:spPr>
          <a:xfrm>
            <a:off x="2487724" y="1"/>
            <a:ext cx="70866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dirty="0">
                <a:solidFill>
                  <a:srgbClr val="000000"/>
                </a:solidFill>
                <a:latin typeface="Arial"/>
              </a:rPr>
              <a:t>Die glaziale Serie im europäischen Tiefland</a:t>
            </a:r>
          </a:p>
          <a:p>
            <a:pPr algn="ctr" defTabSz="457200"/>
            <a:r>
              <a:rPr lang="de-DE" sz="2800" dirty="0">
                <a:solidFill>
                  <a:srgbClr val="000000"/>
                </a:solidFill>
                <a:latin typeface="Arial"/>
              </a:rPr>
              <a:t>(Die Überformung Norddeutschlands)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9E32D76-4EA9-45AD-B832-7681F04CB4D8}"/>
              </a:ext>
            </a:extLst>
          </p:cNvPr>
          <p:cNvSpPr txBox="1"/>
          <p:nvPr/>
        </p:nvSpPr>
        <p:spPr>
          <a:xfrm>
            <a:off x="1515988" y="1164804"/>
            <a:ext cx="6746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000" dirty="0">
                <a:solidFill>
                  <a:srgbClr val="000000"/>
                </a:solidFill>
                <a:latin typeface="Arial"/>
              </a:rPr>
              <a:t>Aufgabe: Löse die Aufgabe 2a und 2b im Lehrbuch S.119 </a:t>
            </a:r>
          </a:p>
        </p:txBody>
      </p:sp>
    </p:spTree>
    <p:extLst>
      <p:ext uri="{BB962C8B-B14F-4D97-AF65-F5344CB8AC3E}">
        <p14:creationId xmlns:p14="http://schemas.microsoft.com/office/powerpoint/2010/main" val="3910028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B9E0D083-0A53-44C9-97C6-343E306B3ED5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308428"/>
          <a:ext cx="9144000" cy="11125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77652946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63279409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73315992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4972485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de-DE" dirty="0"/>
                        <a:t>Elemente der glaziale  Serie (Merkmale)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779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Grundmoräne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Endmoräne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Sander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Urstromtal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701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518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4664705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</Words>
  <Application>Microsoft Office PowerPoint</Application>
  <PresentationFormat>Breitbild</PresentationFormat>
  <Paragraphs>44</Paragraphs>
  <Slides>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Aptos</vt:lpstr>
      <vt:lpstr>Arial</vt:lpstr>
      <vt:lpstr>Times New Roman</vt:lpstr>
      <vt:lpstr>Standarddesign</vt:lpstr>
      <vt:lpstr> Europa und das  Eiszeitalter (Pleistozän)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Siegfried Schmidt</dc:creator>
  <cp:lastModifiedBy>Siegfried Schmidt</cp:lastModifiedBy>
  <cp:revision>1</cp:revision>
  <dcterms:created xsi:type="dcterms:W3CDTF">2025-05-23T16:03:05Z</dcterms:created>
  <dcterms:modified xsi:type="dcterms:W3CDTF">2025-05-23T16:10:53Z</dcterms:modified>
</cp:coreProperties>
</file>