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98" r:id="rId4"/>
    <p:sldId id="276" r:id="rId5"/>
    <p:sldId id="258" r:id="rId6"/>
    <p:sldId id="260" r:id="rId7"/>
    <p:sldId id="262" r:id="rId8"/>
    <p:sldId id="261" r:id="rId9"/>
    <p:sldId id="263" r:id="rId10"/>
    <p:sldId id="264" r:id="rId11"/>
    <p:sldId id="259" r:id="rId12"/>
    <p:sldId id="265" r:id="rId13"/>
    <p:sldId id="266" r:id="rId14"/>
    <p:sldId id="267" r:id="rId15"/>
    <p:sldId id="268" r:id="rId16"/>
    <p:sldId id="269" r:id="rId17"/>
    <p:sldId id="270" r:id="rId18"/>
    <p:sldId id="274" r:id="rId19"/>
    <p:sldId id="272" r:id="rId20"/>
    <p:sldId id="275" r:id="rId21"/>
    <p:sldId id="271" r:id="rId22"/>
    <p:sldId id="273" r:id="rId23"/>
    <p:sldId id="277" r:id="rId24"/>
    <p:sldId id="280" r:id="rId25"/>
    <p:sldId id="284" r:id="rId26"/>
    <p:sldId id="278" r:id="rId27"/>
    <p:sldId id="279" r:id="rId28"/>
    <p:sldId id="285" r:id="rId29"/>
    <p:sldId id="286" r:id="rId30"/>
    <p:sldId id="287" r:id="rId31"/>
    <p:sldId id="288" r:id="rId32"/>
    <p:sldId id="289" r:id="rId33"/>
    <p:sldId id="294" r:id="rId34"/>
    <p:sldId id="281" r:id="rId35"/>
    <p:sldId id="282" r:id="rId36"/>
    <p:sldId id="297" r:id="rId37"/>
    <p:sldId id="291" r:id="rId38"/>
    <p:sldId id="290" r:id="rId39"/>
    <p:sldId id="283" r:id="rId40"/>
    <p:sldId id="292" r:id="rId41"/>
    <p:sldId id="293" r:id="rId42"/>
    <p:sldId id="295" r:id="rId43"/>
    <p:sldId id="296" r:id="rId4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AFA"/>
    <a:srgbClr val="3D6CF1"/>
    <a:srgbClr val="546EDA"/>
    <a:srgbClr val="6695C8"/>
    <a:srgbClr val="4F67DF"/>
    <a:srgbClr val="5D9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3" autoAdjust="0"/>
    <p:restoredTop sz="98173" autoAdjust="0"/>
  </p:normalViewPr>
  <p:slideViewPr>
    <p:cSldViewPr>
      <p:cViewPr varScale="1">
        <p:scale>
          <a:sx n="155" d="100"/>
          <a:sy n="155" d="100"/>
        </p:scale>
        <p:origin x="2232" y="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18330198586853"/>
          <c:y val="8.8405190905190903E-2"/>
          <c:w val="0.70103181005332171"/>
          <c:h val="0.87976539589442815"/>
        </c:manualLayout>
      </c:layout>
      <c:barChart>
        <c:barDir val="col"/>
        <c:grouping val="stacked"/>
        <c:varyColors val="0"/>
        <c:ser>
          <c:idx val="0"/>
          <c:order val="1"/>
          <c:tx>
            <c:strRef>
              <c:f>Tabelle1!$C$3</c:f>
              <c:strCache>
                <c:ptCount val="1"/>
                <c:pt idx="0">
                  <c:v>N in mm</c:v>
                </c:pt>
              </c:strCache>
            </c:strRef>
          </c:tx>
          <c:spPr>
            <a:solidFill>
              <a:srgbClr val="345AFA"/>
            </a:solidFill>
            <a:ln w="12700">
              <a:solidFill>
                <a:srgbClr val="0000FF"/>
              </a:solidFill>
              <a:prstDash val="solid"/>
            </a:ln>
          </c:spPr>
          <c:invertIfNegative val="0"/>
          <c:cat>
            <c:strRef>
              <c:f>Tabelle1!$D$4:$D$15</c:f>
              <c:strCache>
                <c:ptCount val="12"/>
                <c:pt idx="4">
                  <c:v> 246m</c:v>
                </c:pt>
                <c:pt idx="5">
                  <c:v> </c:v>
                </c:pt>
                <c:pt idx="7">
                  <c:v>8,4</c:v>
                </c:pt>
                <c:pt idx="8">
                  <c:v> °C</c:v>
                </c:pt>
                <c:pt idx="9">
                  <c:v> </c:v>
                </c:pt>
                <c:pt idx="10">
                  <c:v>648</c:v>
                </c:pt>
                <c:pt idx="11">
                  <c:v>  mm</c:v>
                </c:pt>
              </c:strCache>
            </c:strRef>
          </c:cat>
          <c:val>
            <c:numRef>
              <c:f>Tabelle1!$C$4:$C$15</c:f>
              <c:numCache>
                <c:formatCode>General</c:formatCode>
                <c:ptCount val="12"/>
                <c:pt idx="0">
                  <c:v>38</c:v>
                </c:pt>
                <c:pt idx="1">
                  <c:v>36</c:v>
                </c:pt>
                <c:pt idx="2">
                  <c:v>37</c:v>
                </c:pt>
                <c:pt idx="3">
                  <c:v>46</c:v>
                </c:pt>
                <c:pt idx="4">
                  <c:v>63</c:v>
                </c:pt>
                <c:pt idx="5">
                  <c:v>68</c:v>
                </c:pt>
                <c:pt idx="6">
                  <c:v>109</c:v>
                </c:pt>
                <c:pt idx="7">
                  <c:v>72</c:v>
                </c:pt>
                <c:pt idx="8">
                  <c:v>48</c:v>
                </c:pt>
                <c:pt idx="9">
                  <c:v>52</c:v>
                </c:pt>
                <c:pt idx="10">
                  <c:v>42</c:v>
                </c:pt>
                <c:pt idx="11">
                  <c:v>37</c:v>
                </c:pt>
              </c:numCache>
            </c:numRef>
          </c:val>
          <c:extLst>
            <c:ext xmlns:c16="http://schemas.microsoft.com/office/drawing/2014/chart" uri="{C3380CC4-5D6E-409C-BE32-E72D297353CC}">
              <c16:uniqueId val="{00000000-6B8C-44B7-BC35-5C76FF08D5D2}"/>
            </c:ext>
          </c:extLst>
        </c:ser>
        <c:dLbls>
          <c:showLegendKey val="0"/>
          <c:showVal val="0"/>
          <c:showCatName val="0"/>
          <c:showSerName val="0"/>
          <c:showPercent val="0"/>
          <c:showBubbleSize val="0"/>
        </c:dLbls>
        <c:gapWidth val="150"/>
        <c:overlap val="100"/>
        <c:axId val="43700608"/>
        <c:axId val="43702144"/>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-1</c:v>
                </c:pt>
                <c:pt idx="1">
                  <c:v>-1</c:v>
                </c:pt>
                <c:pt idx="2">
                  <c:v>3</c:v>
                </c:pt>
                <c:pt idx="3">
                  <c:v>8</c:v>
                </c:pt>
                <c:pt idx="4">
                  <c:v>13</c:v>
                </c:pt>
                <c:pt idx="5">
                  <c:v>16</c:v>
                </c:pt>
                <c:pt idx="6">
                  <c:v>18</c:v>
                </c:pt>
                <c:pt idx="7">
                  <c:v>18</c:v>
                </c:pt>
                <c:pt idx="8">
                  <c:v>14</c:v>
                </c:pt>
                <c:pt idx="9">
                  <c:v>9</c:v>
                </c:pt>
                <c:pt idx="10">
                  <c:v>4</c:v>
                </c:pt>
                <c:pt idx="11">
                  <c:v>0</c:v>
                </c:pt>
              </c:numCache>
            </c:numRef>
          </c:val>
          <c:smooth val="1"/>
          <c:extLst>
            <c:ext xmlns:c16="http://schemas.microsoft.com/office/drawing/2014/chart" uri="{C3380CC4-5D6E-409C-BE32-E72D297353CC}">
              <c16:uniqueId val="{00000001-6B8C-44B7-BC35-5C76FF08D5D2}"/>
            </c:ext>
          </c:extLst>
        </c:ser>
        <c:dLbls>
          <c:showLegendKey val="0"/>
          <c:showVal val="0"/>
          <c:showCatName val="0"/>
          <c:showSerName val="0"/>
          <c:showPercent val="0"/>
          <c:showBubbleSize val="0"/>
        </c:dLbls>
        <c:marker val="1"/>
        <c:smooth val="0"/>
        <c:axId val="43696512"/>
        <c:axId val="43698432"/>
      </c:lineChart>
      <c:catAx>
        <c:axId val="43696512"/>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3698432"/>
        <c:crossesAt val="0"/>
        <c:auto val="0"/>
        <c:lblAlgn val="ctr"/>
        <c:lblOffset val="0"/>
        <c:tickLblSkip val="1"/>
        <c:tickMarkSkip val="1"/>
        <c:noMultiLvlLbl val="0"/>
      </c:catAx>
      <c:valAx>
        <c:axId val="43698432"/>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4068954248366029E-2"/>
              <c:y val="0.13462393162393163"/>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3696512"/>
        <c:crosses val="autoZero"/>
        <c:crossBetween val="between"/>
        <c:majorUnit val="10"/>
        <c:minorUnit val="1"/>
      </c:valAx>
      <c:catAx>
        <c:axId val="43700608"/>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43702144"/>
        <c:crossesAt val="200"/>
        <c:auto val="0"/>
        <c:lblAlgn val="l"/>
        <c:lblOffset val="20"/>
        <c:tickLblSkip val="1"/>
        <c:tickMarkSkip val="1"/>
        <c:noMultiLvlLbl val="0"/>
      </c:catAx>
      <c:valAx>
        <c:axId val="43702144"/>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3700608"/>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18087281218345"/>
          <c:y val="7.6246318883342198E-2"/>
          <c:w val="0.70103181005332171"/>
          <c:h val="0.87976539589442815"/>
        </c:manualLayout>
      </c:layout>
      <c:barChart>
        <c:barDir val="col"/>
        <c:grouping val="stacked"/>
        <c:varyColors val="0"/>
        <c:ser>
          <c:idx val="0"/>
          <c:order val="1"/>
          <c:tx>
            <c:strRef>
              <c:f>Tabelle1!$C$3</c:f>
              <c:strCache>
                <c:ptCount val="1"/>
                <c:pt idx="0">
                  <c:v>N in mm</c:v>
                </c:pt>
              </c:strCache>
            </c:strRef>
          </c:tx>
          <c:spPr>
            <a:ln w="12700">
              <a:solidFill>
                <a:srgbClr val="0000FF"/>
              </a:solidFill>
              <a:prstDash val="solid"/>
            </a:ln>
          </c:spPr>
          <c:invertIfNegative val="0"/>
          <c:cat>
            <c:strRef>
              <c:f>Tabelle1!$D$4:$D$15</c:f>
              <c:strCache>
                <c:ptCount val="12"/>
                <c:pt idx="4">
                  <c:v> 156m</c:v>
                </c:pt>
                <c:pt idx="5">
                  <c:v> </c:v>
                </c:pt>
                <c:pt idx="7">
                  <c:v>4,4</c:v>
                </c:pt>
                <c:pt idx="8">
                  <c:v> °C</c:v>
                </c:pt>
                <c:pt idx="9">
                  <c:v> </c:v>
                </c:pt>
                <c:pt idx="10">
                  <c:v>535</c:v>
                </c:pt>
                <c:pt idx="11">
                  <c:v>  mm</c:v>
                </c:pt>
              </c:strCache>
            </c:strRef>
          </c:cat>
          <c:val>
            <c:numRef>
              <c:f>Tabelle1!$C$4:$C$15</c:f>
              <c:numCache>
                <c:formatCode>General</c:formatCode>
                <c:ptCount val="12"/>
                <c:pt idx="0">
                  <c:v>28</c:v>
                </c:pt>
                <c:pt idx="1">
                  <c:v>23</c:v>
                </c:pt>
                <c:pt idx="2">
                  <c:v>31</c:v>
                </c:pt>
                <c:pt idx="3">
                  <c:v>38</c:v>
                </c:pt>
                <c:pt idx="4">
                  <c:v>48</c:v>
                </c:pt>
                <c:pt idx="5">
                  <c:v>51</c:v>
                </c:pt>
                <c:pt idx="6">
                  <c:v>71</c:v>
                </c:pt>
                <c:pt idx="7">
                  <c:v>74</c:v>
                </c:pt>
                <c:pt idx="8">
                  <c:v>56</c:v>
                </c:pt>
                <c:pt idx="9">
                  <c:v>36</c:v>
                </c:pt>
                <c:pt idx="10">
                  <c:v>41</c:v>
                </c:pt>
                <c:pt idx="11">
                  <c:v>38</c:v>
                </c:pt>
              </c:numCache>
            </c:numRef>
          </c:val>
          <c:extLst>
            <c:ext xmlns:c16="http://schemas.microsoft.com/office/drawing/2014/chart" uri="{C3380CC4-5D6E-409C-BE32-E72D297353CC}">
              <c16:uniqueId val="{00000000-EE14-4EF7-A738-CECEB229318E}"/>
            </c:ext>
          </c:extLst>
        </c:ser>
        <c:dLbls>
          <c:showLegendKey val="0"/>
          <c:showVal val="0"/>
          <c:showCatName val="0"/>
          <c:showSerName val="0"/>
          <c:showPercent val="0"/>
          <c:showBubbleSize val="0"/>
        </c:dLbls>
        <c:gapWidth val="150"/>
        <c:overlap val="100"/>
        <c:axId val="44368256"/>
        <c:axId val="44369792"/>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-10</c:v>
                </c:pt>
                <c:pt idx="1">
                  <c:v>-8</c:v>
                </c:pt>
                <c:pt idx="2">
                  <c:v>-4</c:v>
                </c:pt>
                <c:pt idx="3">
                  <c:v>4</c:v>
                </c:pt>
                <c:pt idx="4">
                  <c:v>13</c:v>
                </c:pt>
                <c:pt idx="5">
                  <c:v>16</c:v>
                </c:pt>
                <c:pt idx="6">
                  <c:v>19</c:v>
                </c:pt>
                <c:pt idx="7">
                  <c:v>17</c:v>
                </c:pt>
                <c:pt idx="8">
                  <c:v>11</c:v>
                </c:pt>
                <c:pt idx="9">
                  <c:v>4</c:v>
                </c:pt>
                <c:pt idx="10">
                  <c:v>-2</c:v>
                </c:pt>
                <c:pt idx="11">
                  <c:v>-7</c:v>
                </c:pt>
              </c:numCache>
            </c:numRef>
          </c:val>
          <c:smooth val="1"/>
          <c:extLst>
            <c:ext xmlns:c16="http://schemas.microsoft.com/office/drawing/2014/chart" uri="{C3380CC4-5D6E-409C-BE32-E72D297353CC}">
              <c16:uniqueId val="{00000001-EE14-4EF7-A738-CECEB229318E}"/>
            </c:ext>
          </c:extLst>
        </c:ser>
        <c:dLbls>
          <c:showLegendKey val="0"/>
          <c:showVal val="0"/>
          <c:showCatName val="0"/>
          <c:showSerName val="0"/>
          <c:showPercent val="0"/>
          <c:showBubbleSize val="0"/>
        </c:dLbls>
        <c:marker val="1"/>
        <c:smooth val="0"/>
        <c:axId val="43762048"/>
        <c:axId val="43763968"/>
      </c:lineChart>
      <c:catAx>
        <c:axId val="43762048"/>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3763968"/>
        <c:crossesAt val="0"/>
        <c:auto val="0"/>
        <c:lblAlgn val="ctr"/>
        <c:lblOffset val="0"/>
        <c:tickLblSkip val="1"/>
        <c:tickMarkSkip val="1"/>
        <c:noMultiLvlLbl val="0"/>
      </c:catAx>
      <c:valAx>
        <c:axId val="43763968"/>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4068954248366038E-2"/>
              <c:y val="0.14366951566951552"/>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3762048"/>
        <c:crosses val="autoZero"/>
        <c:crossBetween val="between"/>
        <c:majorUnit val="10"/>
        <c:minorUnit val="1"/>
      </c:valAx>
      <c:catAx>
        <c:axId val="44368256"/>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44369792"/>
        <c:crossesAt val="200"/>
        <c:auto val="0"/>
        <c:lblAlgn val="l"/>
        <c:lblOffset val="20"/>
        <c:tickLblSkip val="1"/>
        <c:tickMarkSkip val="1"/>
        <c:noMultiLvlLbl val="0"/>
      </c:catAx>
      <c:valAx>
        <c:axId val="44369792"/>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368256"/>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18087281218345"/>
          <c:y val="7.6246318883342198E-2"/>
          <c:w val="0.70103181005332171"/>
          <c:h val="0.87976539589442815"/>
        </c:manualLayout>
      </c:layout>
      <c:barChart>
        <c:barDir val="col"/>
        <c:grouping val="stacked"/>
        <c:varyColors val="0"/>
        <c:ser>
          <c:idx val="0"/>
          <c:order val="1"/>
          <c:tx>
            <c:strRef>
              <c:f>Tabelle1!$C$3</c:f>
              <c:strCache>
                <c:ptCount val="1"/>
                <c:pt idx="0">
                  <c:v>N in mm</c:v>
                </c:pt>
              </c:strCache>
            </c:strRef>
          </c:tx>
          <c:spPr>
            <a:ln w="12700">
              <a:solidFill>
                <a:srgbClr val="0000FF"/>
              </a:solidFill>
              <a:prstDash val="solid"/>
            </a:ln>
          </c:spPr>
          <c:invertIfNegative val="0"/>
          <c:cat>
            <c:strRef>
              <c:f>Tabelle1!$D$4:$D$15</c:f>
              <c:strCache>
                <c:ptCount val="12"/>
                <c:pt idx="3">
                  <c:v>46m</c:v>
                </c:pt>
                <c:pt idx="6">
                  <c:v>16,3</c:v>
                </c:pt>
                <c:pt idx="7">
                  <c:v>   °C</c:v>
                </c:pt>
                <c:pt idx="10">
                  <c:v>828</c:v>
                </c:pt>
                <c:pt idx="11">
                  <c:v>  mm</c:v>
                </c:pt>
              </c:strCache>
            </c:strRef>
          </c:cat>
          <c:val>
            <c:numRef>
              <c:f>Tabelle1!$C$4:$C$15</c:f>
              <c:numCache>
                <c:formatCode>General</c:formatCode>
                <c:ptCount val="12"/>
                <c:pt idx="0">
                  <c:v>74</c:v>
                </c:pt>
                <c:pt idx="1">
                  <c:v>87</c:v>
                </c:pt>
                <c:pt idx="2">
                  <c:v>79</c:v>
                </c:pt>
                <c:pt idx="3">
                  <c:v>62</c:v>
                </c:pt>
                <c:pt idx="4">
                  <c:v>57</c:v>
                </c:pt>
                <c:pt idx="5">
                  <c:v>38</c:v>
                </c:pt>
                <c:pt idx="6">
                  <c:v>6</c:v>
                </c:pt>
                <c:pt idx="7">
                  <c:v>23</c:v>
                </c:pt>
                <c:pt idx="8">
                  <c:v>66</c:v>
                </c:pt>
                <c:pt idx="9">
                  <c:v>123</c:v>
                </c:pt>
                <c:pt idx="10">
                  <c:v>121</c:v>
                </c:pt>
                <c:pt idx="11">
                  <c:v>92</c:v>
                </c:pt>
              </c:numCache>
            </c:numRef>
          </c:val>
          <c:extLst>
            <c:ext xmlns:c16="http://schemas.microsoft.com/office/drawing/2014/chart" uri="{C3380CC4-5D6E-409C-BE32-E72D297353CC}">
              <c16:uniqueId val="{00000000-EEBA-4193-8167-FA0D56BD983F}"/>
            </c:ext>
          </c:extLst>
        </c:ser>
        <c:dLbls>
          <c:showLegendKey val="0"/>
          <c:showVal val="0"/>
          <c:showCatName val="0"/>
          <c:showSerName val="0"/>
          <c:showPercent val="0"/>
          <c:showBubbleSize val="0"/>
        </c:dLbls>
        <c:gapWidth val="150"/>
        <c:overlap val="100"/>
        <c:axId val="44837888"/>
        <c:axId val="44843776"/>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7</c:v>
                </c:pt>
                <c:pt idx="1">
                  <c:v>8</c:v>
                </c:pt>
                <c:pt idx="2">
                  <c:v>12</c:v>
                </c:pt>
                <c:pt idx="3">
                  <c:v>14</c:v>
                </c:pt>
                <c:pt idx="4">
                  <c:v>18</c:v>
                </c:pt>
                <c:pt idx="5">
                  <c:v>23</c:v>
                </c:pt>
                <c:pt idx="6">
                  <c:v>26</c:v>
                </c:pt>
                <c:pt idx="7">
                  <c:v>26</c:v>
                </c:pt>
                <c:pt idx="8">
                  <c:v>22</c:v>
                </c:pt>
                <c:pt idx="9">
                  <c:v>18</c:v>
                </c:pt>
                <c:pt idx="10">
                  <c:v>13</c:v>
                </c:pt>
                <c:pt idx="11">
                  <c:v>9</c:v>
                </c:pt>
              </c:numCache>
            </c:numRef>
          </c:val>
          <c:smooth val="1"/>
          <c:extLst>
            <c:ext xmlns:c16="http://schemas.microsoft.com/office/drawing/2014/chart" uri="{C3380CC4-5D6E-409C-BE32-E72D297353CC}">
              <c16:uniqueId val="{00000001-EEBA-4193-8167-FA0D56BD983F}"/>
            </c:ext>
          </c:extLst>
        </c:ser>
        <c:dLbls>
          <c:showLegendKey val="0"/>
          <c:showVal val="0"/>
          <c:showCatName val="0"/>
          <c:showSerName val="0"/>
          <c:showPercent val="0"/>
          <c:showBubbleSize val="0"/>
        </c:dLbls>
        <c:marker val="1"/>
        <c:smooth val="0"/>
        <c:axId val="44428288"/>
        <c:axId val="44835968"/>
      </c:lineChart>
      <c:catAx>
        <c:axId val="44428288"/>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835968"/>
        <c:crossesAt val="0"/>
        <c:auto val="0"/>
        <c:lblAlgn val="ctr"/>
        <c:lblOffset val="0"/>
        <c:tickLblSkip val="1"/>
        <c:tickMarkSkip val="1"/>
        <c:noMultiLvlLbl val="0"/>
      </c:catAx>
      <c:valAx>
        <c:axId val="44835968"/>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4068954248366029E-2"/>
              <c:y val="0.14366951566951552"/>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428288"/>
        <c:crosses val="autoZero"/>
        <c:crossBetween val="between"/>
        <c:majorUnit val="10"/>
        <c:minorUnit val="1"/>
      </c:valAx>
      <c:catAx>
        <c:axId val="44837888"/>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44843776"/>
        <c:crossesAt val="200"/>
        <c:auto val="0"/>
        <c:lblAlgn val="l"/>
        <c:lblOffset val="20"/>
        <c:tickLblSkip val="1"/>
        <c:tickMarkSkip val="1"/>
        <c:noMultiLvlLbl val="0"/>
      </c:catAx>
      <c:valAx>
        <c:axId val="44843776"/>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837888"/>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18087281218345"/>
          <c:y val="7.6246318883342198E-2"/>
          <c:w val="0.70103181005332171"/>
          <c:h val="0.87976539589442815"/>
        </c:manualLayout>
      </c:layout>
      <c:barChart>
        <c:barDir val="col"/>
        <c:grouping val="stacked"/>
        <c:varyColors val="0"/>
        <c:ser>
          <c:idx val="0"/>
          <c:order val="1"/>
          <c:tx>
            <c:strRef>
              <c:f>Tabelle1!$C$3</c:f>
              <c:strCache>
                <c:ptCount val="1"/>
                <c:pt idx="0">
                  <c:v>N in mm</c:v>
                </c:pt>
              </c:strCache>
            </c:strRef>
          </c:tx>
          <c:spPr>
            <a:ln w="12700">
              <a:solidFill>
                <a:srgbClr val="0000FF"/>
              </a:solidFill>
              <a:prstDash val="solid"/>
            </a:ln>
          </c:spPr>
          <c:invertIfNegative val="0"/>
          <c:cat>
            <c:strRef>
              <c:f>Tabelle1!$D$4:$D$15</c:f>
              <c:strCache>
                <c:ptCount val="12"/>
                <c:pt idx="3">
                  <c:v>48m</c:v>
                </c:pt>
                <c:pt idx="5">
                  <c:v> </c:v>
                </c:pt>
                <c:pt idx="6">
                  <c:v>10,2</c:v>
                </c:pt>
                <c:pt idx="7">
                  <c:v>   °C</c:v>
                </c:pt>
                <c:pt idx="10">
                  <c:v>552</c:v>
                </c:pt>
                <c:pt idx="11">
                  <c:v>  mm</c:v>
                </c:pt>
              </c:strCache>
            </c:strRef>
          </c:cat>
          <c:val>
            <c:numRef>
              <c:f>Tabelle1!$C$4:$C$15</c:f>
              <c:numCache>
                <c:formatCode>General</c:formatCode>
                <c:ptCount val="12"/>
                <c:pt idx="0">
                  <c:v>35</c:v>
                </c:pt>
                <c:pt idx="1">
                  <c:v>36</c:v>
                </c:pt>
                <c:pt idx="2">
                  <c:v>39</c:v>
                </c:pt>
                <c:pt idx="3">
                  <c:v>41</c:v>
                </c:pt>
                <c:pt idx="4">
                  <c:v>49</c:v>
                </c:pt>
                <c:pt idx="5">
                  <c:v>56</c:v>
                </c:pt>
                <c:pt idx="6">
                  <c:v>50</c:v>
                </c:pt>
                <c:pt idx="7">
                  <c:v>48</c:v>
                </c:pt>
                <c:pt idx="8">
                  <c:v>49</c:v>
                </c:pt>
                <c:pt idx="9">
                  <c:v>58</c:v>
                </c:pt>
                <c:pt idx="10">
                  <c:v>47</c:v>
                </c:pt>
                <c:pt idx="11">
                  <c:v>44</c:v>
                </c:pt>
              </c:numCache>
            </c:numRef>
          </c:val>
          <c:extLst>
            <c:ext xmlns:c16="http://schemas.microsoft.com/office/drawing/2014/chart" uri="{C3380CC4-5D6E-409C-BE32-E72D297353CC}">
              <c16:uniqueId val="{00000000-23F6-4818-B5BB-3B40BF582E1C}"/>
            </c:ext>
          </c:extLst>
        </c:ser>
        <c:dLbls>
          <c:showLegendKey val="0"/>
          <c:showVal val="0"/>
          <c:showCatName val="0"/>
          <c:showSerName val="0"/>
          <c:showPercent val="0"/>
          <c:showBubbleSize val="0"/>
        </c:dLbls>
        <c:gapWidth val="150"/>
        <c:overlap val="100"/>
        <c:axId val="44922752"/>
        <c:axId val="44924288"/>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2</c:v>
                </c:pt>
                <c:pt idx="1">
                  <c:v>4</c:v>
                </c:pt>
                <c:pt idx="2">
                  <c:v>6</c:v>
                </c:pt>
                <c:pt idx="3">
                  <c:v>10</c:v>
                </c:pt>
                <c:pt idx="4">
                  <c:v>13</c:v>
                </c:pt>
                <c:pt idx="5">
                  <c:v>17</c:v>
                </c:pt>
                <c:pt idx="6">
                  <c:v>18</c:v>
                </c:pt>
                <c:pt idx="7">
                  <c:v>18</c:v>
                </c:pt>
                <c:pt idx="8">
                  <c:v>15</c:v>
                </c:pt>
                <c:pt idx="9">
                  <c:v>10</c:v>
                </c:pt>
                <c:pt idx="10">
                  <c:v>6</c:v>
                </c:pt>
                <c:pt idx="11">
                  <c:v>3</c:v>
                </c:pt>
              </c:numCache>
            </c:numRef>
          </c:val>
          <c:smooth val="1"/>
          <c:extLst>
            <c:ext xmlns:c16="http://schemas.microsoft.com/office/drawing/2014/chart" uri="{C3380CC4-5D6E-409C-BE32-E72D297353CC}">
              <c16:uniqueId val="{00000001-23F6-4818-B5BB-3B40BF582E1C}"/>
            </c:ext>
          </c:extLst>
        </c:ser>
        <c:dLbls>
          <c:showLegendKey val="0"/>
          <c:showVal val="0"/>
          <c:showCatName val="0"/>
          <c:showSerName val="0"/>
          <c:showPercent val="0"/>
          <c:showBubbleSize val="0"/>
        </c:dLbls>
        <c:marker val="1"/>
        <c:smooth val="0"/>
        <c:axId val="44918656"/>
        <c:axId val="44920832"/>
      </c:lineChart>
      <c:catAx>
        <c:axId val="44918656"/>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920832"/>
        <c:crossesAt val="0"/>
        <c:auto val="0"/>
        <c:lblAlgn val="ctr"/>
        <c:lblOffset val="0"/>
        <c:tickLblSkip val="1"/>
        <c:tickMarkSkip val="1"/>
        <c:noMultiLvlLbl val="0"/>
      </c:catAx>
      <c:valAx>
        <c:axId val="44920832"/>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6179738562091515E-3"/>
              <c:y val="0.12105555555555562"/>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918656"/>
        <c:crosses val="autoZero"/>
        <c:crossBetween val="between"/>
        <c:majorUnit val="10"/>
        <c:minorUnit val="1"/>
      </c:valAx>
      <c:catAx>
        <c:axId val="44922752"/>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44924288"/>
        <c:crossesAt val="200"/>
        <c:auto val="0"/>
        <c:lblAlgn val="l"/>
        <c:lblOffset val="20"/>
        <c:tickLblSkip val="1"/>
        <c:tickMarkSkip val="1"/>
        <c:noMultiLvlLbl val="0"/>
      </c:catAx>
      <c:valAx>
        <c:axId val="44924288"/>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922752"/>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18087281218345"/>
          <c:y val="7.6246318883342198E-2"/>
          <c:w val="0.70103181005332171"/>
          <c:h val="0.87976539589442815"/>
        </c:manualLayout>
      </c:layout>
      <c:barChart>
        <c:barDir val="col"/>
        <c:grouping val="stacked"/>
        <c:varyColors val="0"/>
        <c:ser>
          <c:idx val="0"/>
          <c:order val="1"/>
          <c:tx>
            <c:strRef>
              <c:f>Tabelle1!$C$3</c:f>
              <c:strCache>
                <c:ptCount val="1"/>
                <c:pt idx="0">
                  <c:v>N in mm</c:v>
                </c:pt>
              </c:strCache>
            </c:strRef>
          </c:tx>
          <c:spPr>
            <a:ln w="12700">
              <a:solidFill>
                <a:srgbClr val="0000FF"/>
              </a:solidFill>
              <a:prstDash val="solid"/>
            </a:ln>
          </c:spPr>
          <c:invertIfNegative val="0"/>
          <c:cat>
            <c:strRef>
              <c:f>Tabelle1!$D$4:$D$15</c:f>
              <c:strCache>
                <c:ptCount val="12"/>
                <c:pt idx="4">
                  <c:v>46m</c:v>
                </c:pt>
                <c:pt idx="5">
                  <c:v> </c:v>
                </c:pt>
                <c:pt idx="7">
                  <c:v>0,1</c:v>
                </c:pt>
                <c:pt idx="8">
                  <c:v> °C</c:v>
                </c:pt>
                <c:pt idx="9">
                  <c:v> </c:v>
                </c:pt>
                <c:pt idx="10">
                  <c:v>376</c:v>
                </c:pt>
                <c:pt idx="11">
                  <c:v>  mm</c:v>
                </c:pt>
              </c:strCache>
            </c:strRef>
          </c:cat>
          <c:val>
            <c:numRef>
              <c:f>Tabelle1!$C$4:$C$15</c:f>
              <c:numCache>
                <c:formatCode>General</c:formatCode>
                <c:ptCount val="12"/>
                <c:pt idx="0">
                  <c:v>19</c:v>
                </c:pt>
                <c:pt idx="1">
                  <c:v>16</c:v>
                </c:pt>
                <c:pt idx="2">
                  <c:v>18</c:v>
                </c:pt>
                <c:pt idx="3">
                  <c:v>19</c:v>
                </c:pt>
                <c:pt idx="4">
                  <c:v>25</c:v>
                </c:pt>
                <c:pt idx="5">
                  <c:v>40</c:v>
                </c:pt>
                <c:pt idx="6">
                  <c:v>54</c:v>
                </c:pt>
                <c:pt idx="7">
                  <c:v>60</c:v>
                </c:pt>
                <c:pt idx="8">
                  <c:v>44</c:v>
                </c:pt>
                <c:pt idx="9">
                  <c:v>30</c:v>
                </c:pt>
                <c:pt idx="10">
                  <c:v>28</c:v>
                </c:pt>
                <c:pt idx="11">
                  <c:v>23</c:v>
                </c:pt>
              </c:numCache>
            </c:numRef>
          </c:val>
          <c:extLst>
            <c:ext xmlns:c16="http://schemas.microsoft.com/office/drawing/2014/chart" uri="{C3380CC4-5D6E-409C-BE32-E72D297353CC}">
              <c16:uniqueId val="{00000000-94CF-44A0-B458-0185C9FA0AB9}"/>
            </c:ext>
          </c:extLst>
        </c:ser>
        <c:dLbls>
          <c:showLegendKey val="0"/>
          <c:showVal val="0"/>
          <c:showCatName val="0"/>
          <c:showSerName val="0"/>
          <c:showPercent val="0"/>
          <c:showBubbleSize val="0"/>
        </c:dLbls>
        <c:gapWidth val="150"/>
        <c:overlap val="100"/>
        <c:axId val="44782336"/>
        <c:axId val="44783872"/>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-10</c:v>
                </c:pt>
                <c:pt idx="1">
                  <c:v>-9</c:v>
                </c:pt>
                <c:pt idx="2">
                  <c:v>-7</c:v>
                </c:pt>
                <c:pt idx="3">
                  <c:v>-1</c:v>
                </c:pt>
                <c:pt idx="4">
                  <c:v>3</c:v>
                </c:pt>
                <c:pt idx="5">
                  <c:v>9</c:v>
                </c:pt>
                <c:pt idx="6">
                  <c:v>13</c:v>
                </c:pt>
                <c:pt idx="7">
                  <c:v>11</c:v>
                </c:pt>
                <c:pt idx="8">
                  <c:v>6</c:v>
                </c:pt>
                <c:pt idx="9">
                  <c:v>0</c:v>
                </c:pt>
                <c:pt idx="10">
                  <c:v>-5</c:v>
                </c:pt>
                <c:pt idx="11">
                  <c:v>-9</c:v>
                </c:pt>
              </c:numCache>
            </c:numRef>
          </c:val>
          <c:smooth val="1"/>
          <c:extLst>
            <c:ext xmlns:c16="http://schemas.microsoft.com/office/drawing/2014/chart" uri="{C3380CC4-5D6E-409C-BE32-E72D297353CC}">
              <c16:uniqueId val="{00000001-94CF-44A0-B458-0185C9FA0AB9}"/>
            </c:ext>
          </c:extLst>
        </c:ser>
        <c:dLbls>
          <c:showLegendKey val="0"/>
          <c:showVal val="0"/>
          <c:showCatName val="0"/>
          <c:showSerName val="0"/>
          <c:showPercent val="0"/>
          <c:showBubbleSize val="0"/>
        </c:dLbls>
        <c:marker val="1"/>
        <c:smooth val="0"/>
        <c:axId val="44774144"/>
        <c:axId val="44776064"/>
      </c:lineChart>
      <c:catAx>
        <c:axId val="44774144"/>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776064"/>
        <c:crossesAt val="0"/>
        <c:auto val="0"/>
        <c:lblAlgn val="ctr"/>
        <c:lblOffset val="0"/>
        <c:tickLblSkip val="1"/>
        <c:tickMarkSkip val="1"/>
        <c:noMultiLvlLbl val="0"/>
      </c:catAx>
      <c:valAx>
        <c:axId val="44776064"/>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6179738562091515E-3"/>
              <c:y val="0.14366951566951552"/>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774144"/>
        <c:crosses val="autoZero"/>
        <c:crossBetween val="between"/>
        <c:majorUnit val="10"/>
        <c:minorUnit val="1"/>
      </c:valAx>
      <c:catAx>
        <c:axId val="44782336"/>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44783872"/>
        <c:crossesAt val="200"/>
        <c:auto val="0"/>
        <c:lblAlgn val="l"/>
        <c:lblOffset val="20"/>
        <c:tickLblSkip val="1"/>
        <c:tickMarkSkip val="1"/>
        <c:noMultiLvlLbl val="0"/>
      </c:catAx>
      <c:valAx>
        <c:axId val="44783872"/>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4782336"/>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18087281218345"/>
          <c:y val="7.6246318883342198E-2"/>
          <c:w val="0.70103181005332171"/>
          <c:h val="0.87976539589442815"/>
        </c:manualLayout>
      </c:layout>
      <c:barChart>
        <c:barDir val="col"/>
        <c:grouping val="stacked"/>
        <c:varyColors val="0"/>
        <c:ser>
          <c:idx val="0"/>
          <c:order val="1"/>
          <c:tx>
            <c:strRef>
              <c:f>Tabelle1!$C$3</c:f>
              <c:strCache>
                <c:ptCount val="1"/>
                <c:pt idx="0">
                  <c:v>N in mm</c:v>
                </c:pt>
              </c:strCache>
            </c:strRef>
          </c:tx>
          <c:spPr>
            <a:ln w="12700">
              <a:solidFill>
                <a:srgbClr val="0000FF"/>
              </a:solidFill>
              <a:prstDash val="solid"/>
            </a:ln>
          </c:spPr>
          <c:invertIfNegative val="0"/>
          <c:cat>
            <c:strRef>
              <c:f>Tabelle1!$D$4:$D$14</c:f>
              <c:strCache>
                <c:ptCount val="11"/>
                <c:pt idx="3">
                  <c:v>2962m</c:v>
                </c:pt>
                <c:pt idx="6">
                  <c:v>-4,9</c:v>
                </c:pt>
                <c:pt idx="7">
                  <c:v>  °C</c:v>
                </c:pt>
                <c:pt idx="9">
                  <c:v>2390</c:v>
                </c:pt>
                <c:pt idx="10">
                  <c:v>    mm</c:v>
                </c:pt>
              </c:strCache>
            </c:strRef>
          </c:cat>
          <c:val>
            <c:numRef>
              <c:f>Tabelle1!$C$4:$C$15</c:f>
              <c:numCache>
                <c:formatCode>General</c:formatCode>
                <c:ptCount val="12"/>
                <c:pt idx="0">
                  <c:v>115</c:v>
                </c:pt>
                <c:pt idx="1">
                  <c:v>112</c:v>
                </c:pt>
                <c:pt idx="2">
                  <c:v>136</c:v>
                </c:pt>
                <c:pt idx="3">
                  <c:v>195</c:v>
                </c:pt>
                <c:pt idx="4">
                  <c:v>234</c:v>
                </c:pt>
                <c:pt idx="5">
                  <c:v>317</c:v>
                </c:pt>
                <c:pt idx="6">
                  <c:v>344</c:v>
                </c:pt>
                <c:pt idx="7">
                  <c:v>310</c:v>
                </c:pt>
                <c:pt idx="8">
                  <c:v>242</c:v>
                </c:pt>
                <c:pt idx="9">
                  <c:v>135</c:v>
                </c:pt>
                <c:pt idx="10">
                  <c:v>111</c:v>
                </c:pt>
                <c:pt idx="11">
                  <c:v>139</c:v>
                </c:pt>
              </c:numCache>
            </c:numRef>
          </c:val>
          <c:extLst>
            <c:ext xmlns:c16="http://schemas.microsoft.com/office/drawing/2014/chart" uri="{C3380CC4-5D6E-409C-BE32-E72D297353CC}">
              <c16:uniqueId val="{00000000-6CB2-4A6D-B7E8-D2E5BE45B39F}"/>
            </c:ext>
          </c:extLst>
        </c:ser>
        <c:dLbls>
          <c:showLegendKey val="0"/>
          <c:showVal val="0"/>
          <c:showCatName val="0"/>
          <c:showSerName val="0"/>
          <c:showPercent val="0"/>
          <c:showBubbleSize val="0"/>
        </c:dLbls>
        <c:gapWidth val="150"/>
        <c:overlap val="100"/>
        <c:axId val="73031040"/>
        <c:axId val="73045120"/>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-11</c:v>
                </c:pt>
                <c:pt idx="1">
                  <c:v>-11</c:v>
                </c:pt>
                <c:pt idx="2">
                  <c:v>-10</c:v>
                </c:pt>
                <c:pt idx="3">
                  <c:v>-7</c:v>
                </c:pt>
                <c:pt idx="4">
                  <c:v>-3</c:v>
                </c:pt>
                <c:pt idx="5">
                  <c:v>0</c:v>
                </c:pt>
                <c:pt idx="6">
                  <c:v>2</c:v>
                </c:pt>
                <c:pt idx="7">
                  <c:v>2</c:v>
                </c:pt>
                <c:pt idx="8">
                  <c:v>0</c:v>
                </c:pt>
                <c:pt idx="9">
                  <c:v>-4</c:v>
                </c:pt>
                <c:pt idx="10">
                  <c:v>-7</c:v>
                </c:pt>
                <c:pt idx="11">
                  <c:v>-10</c:v>
                </c:pt>
              </c:numCache>
            </c:numRef>
          </c:val>
          <c:smooth val="1"/>
          <c:extLst>
            <c:ext xmlns:c16="http://schemas.microsoft.com/office/drawing/2014/chart" uri="{C3380CC4-5D6E-409C-BE32-E72D297353CC}">
              <c16:uniqueId val="{00000001-6CB2-4A6D-B7E8-D2E5BE45B39F}"/>
            </c:ext>
          </c:extLst>
        </c:ser>
        <c:dLbls>
          <c:showLegendKey val="0"/>
          <c:showVal val="0"/>
          <c:showCatName val="0"/>
          <c:showSerName val="0"/>
          <c:showPercent val="0"/>
          <c:showBubbleSize val="0"/>
        </c:dLbls>
        <c:marker val="1"/>
        <c:smooth val="0"/>
        <c:axId val="73022848"/>
        <c:axId val="73029120"/>
      </c:lineChart>
      <c:catAx>
        <c:axId val="73022848"/>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73029120"/>
        <c:crossesAt val="0"/>
        <c:auto val="0"/>
        <c:lblAlgn val="ctr"/>
        <c:lblOffset val="0"/>
        <c:tickLblSkip val="1"/>
        <c:tickMarkSkip val="1"/>
        <c:noMultiLvlLbl val="0"/>
      </c:catAx>
      <c:valAx>
        <c:axId val="73029120"/>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6179738562091517E-3"/>
              <c:y val="0.14366951566951552"/>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73022848"/>
        <c:crosses val="autoZero"/>
        <c:crossBetween val="between"/>
        <c:majorUnit val="10"/>
        <c:minorUnit val="1"/>
      </c:valAx>
      <c:catAx>
        <c:axId val="73031040"/>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73045120"/>
        <c:crossesAt val="200"/>
        <c:auto val="0"/>
        <c:lblAlgn val="l"/>
        <c:lblOffset val="20"/>
        <c:tickLblSkip val="1"/>
        <c:tickMarkSkip val="1"/>
        <c:noMultiLvlLbl val="0"/>
      </c:catAx>
      <c:valAx>
        <c:axId val="73045120"/>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73031040"/>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18087281218345"/>
          <c:y val="7.6246318883342198E-2"/>
          <c:w val="0.70103181005332171"/>
          <c:h val="0.87976539589442815"/>
        </c:manualLayout>
      </c:layout>
      <c:barChart>
        <c:barDir val="col"/>
        <c:grouping val="stacked"/>
        <c:varyColors val="0"/>
        <c:ser>
          <c:idx val="0"/>
          <c:order val="1"/>
          <c:tx>
            <c:strRef>
              <c:f>Tabelle1!$C$3</c:f>
              <c:strCache>
                <c:ptCount val="1"/>
                <c:pt idx="0">
                  <c:v>N in mm</c:v>
                </c:pt>
              </c:strCache>
            </c:strRef>
          </c:tx>
          <c:spPr>
            <a:solidFill>
              <a:srgbClr val="345AFA"/>
            </a:solidFill>
            <a:ln w="12700">
              <a:solidFill>
                <a:srgbClr val="0000FF"/>
              </a:solidFill>
              <a:prstDash val="solid"/>
            </a:ln>
          </c:spPr>
          <c:invertIfNegative val="0"/>
          <c:cat>
            <c:strRef>
              <c:f>Tabelle1!$D$4:$D$15</c:f>
              <c:strCache>
                <c:ptCount val="12"/>
                <c:pt idx="4">
                  <c:v> 246m</c:v>
                </c:pt>
                <c:pt idx="5">
                  <c:v> </c:v>
                </c:pt>
                <c:pt idx="7">
                  <c:v>8,4</c:v>
                </c:pt>
                <c:pt idx="8">
                  <c:v> °C</c:v>
                </c:pt>
                <c:pt idx="9">
                  <c:v> </c:v>
                </c:pt>
                <c:pt idx="10">
                  <c:v>648</c:v>
                </c:pt>
                <c:pt idx="11">
                  <c:v>  mm</c:v>
                </c:pt>
              </c:strCache>
            </c:strRef>
          </c:cat>
          <c:val>
            <c:numRef>
              <c:f>Tabelle1!$C$4:$C$15</c:f>
              <c:numCache>
                <c:formatCode>General</c:formatCode>
                <c:ptCount val="12"/>
                <c:pt idx="0">
                  <c:v>38</c:v>
                </c:pt>
                <c:pt idx="1">
                  <c:v>36</c:v>
                </c:pt>
                <c:pt idx="2">
                  <c:v>37</c:v>
                </c:pt>
                <c:pt idx="3">
                  <c:v>46</c:v>
                </c:pt>
                <c:pt idx="4">
                  <c:v>63</c:v>
                </c:pt>
                <c:pt idx="5">
                  <c:v>68</c:v>
                </c:pt>
                <c:pt idx="6">
                  <c:v>109</c:v>
                </c:pt>
                <c:pt idx="7">
                  <c:v>72</c:v>
                </c:pt>
                <c:pt idx="8">
                  <c:v>48</c:v>
                </c:pt>
                <c:pt idx="9">
                  <c:v>52</c:v>
                </c:pt>
                <c:pt idx="10">
                  <c:v>42</c:v>
                </c:pt>
                <c:pt idx="11">
                  <c:v>37</c:v>
                </c:pt>
              </c:numCache>
            </c:numRef>
          </c:val>
          <c:extLst>
            <c:ext xmlns:c16="http://schemas.microsoft.com/office/drawing/2014/chart" uri="{C3380CC4-5D6E-409C-BE32-E72D297353CC}">
              <c16:uniqueId val="{00000000-EDB8-438B-B513-5F702B79BA3E}"/>
            </c:ext>
          </c:extLst>
        </c:ser>
        <c:dLbls>
          <c:showLegendKey val="0"/>
          <c:showVal val="0"/>
          <c:showCatName val="0"/>
          <c:showSerName val="0"/>
          <c:showPercent val="0"/>
          <c:showBubbleSize val="0"/>
        </c:dLbls>
        <c:gapWidth val="150"/>
        <c:overlap val="100"/>
        <c:axId val="45013248"/>
        <c:axId val="177082368"/>
      </c:barChart>
      <c:lineChart>
        <c:grouping val="standard"/>
        <c:varyColors val="0"/>
        <c:ser>
          <c:idx val="1"/>
          <c:order val="0"/>
          <c:tx>
            <c:strRef>
              <c:f>Tabelle1!$B$3</c:f>
              <c:strCache>
                <c:ptCount val="1"/>
                <c:pt idx="0">
                  <c:v>T in °C</c:v>
                </c:pt>
              </c:strCache>
            </c:strRef>
          </c:tx>
          <c:spPr>
            <a:ln w="12700">
              <a:solidFill>
                <a:srgbClr val="FF0000"/>
              </a:solidFill>
              <a:prstDash val="solid"/>
            </a:ln>
          </c:spPr>
          <c:marker>
            <c:symbol val="plus"/>
            <c:size val="5"/>
            <c:spPr>
              <a:noFill/>
              <a:ln>
                <a:solidFill>
                  <a:srgbClr val="FF0000"/>
                </a:solidFill>
                <a:prstDash val="solid"/>
              </a:ln>
            </c:spPr>
          </c:marker>
          <c:cat>
            <c:strRef>
              <c:f>Tabelle1!$A$4:$A$15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Tabelle1!$B$4:$B$15</c:f>
              <c:numCache>
                <c:formatCode>General</c:formatCode>
                <c:ptCount val="12"/>
                <c:pt idx="0">
                  <c:v>-1</c:v>
                </c:pt>
                <c:pt idx="1">
                  <c:v>-1</c:v>
                </c:pt>
                <c:pt idx="2">
                  <c:v>3</c:v>
                </c:pt>
                <c:pt idx="3">
                  <c:v>8</c:v>
                </c:pt>
                <c:pt idx="4">
                  <c:v>13</c:v>
                </c:pt>
                <c:pt idx="5">
                  <c:v>16</c:v>
                </c:pt>
                <c:pt idx="6">
                  <c:v>18</c:v>
                </c:pt>
                <c:pt idx="7">
                  <c:v>18</c:v>
                </c:pt>
                <c:pt idx="8">
                  <c:v>14</c:v>
                </c:pt>
                <c:pt idx="9">
                  <c:v>9</c:v>
                </c:pt>
                <c:pt idx="10">
                  <c:v>4</c:v>
                </c:pt>
                <c:pt idx="11">
                  <c:v>0</c:v>
                </c:pt>
              </c:numCache>
            </c:numRef>
          </c:val>
          <c:smooth val="1"/>
          <c:extLst>
            <c:ext xmlns:c16="http://schemas.microsoft.com/office/drawing/2014/chart" uri="{C3380CC4-5D6E-409C-BE32-E72D297353CC}">
              <c16:uniqueId val="{00000001-EDB8-438B-B513-5F702B79BA3E}"/>
            </c:ext>
          </c:extLst>
        </c:ser>
        <c:dLbls>
          <c:showLegendKey val="0"/>
          <c:showVal val="0"/>
          <c:showCatName val="0"/>
          <c:showSerName val="0"/>
          <c:showPercent val="0"/>
          <c:showBubbleSize val="0"/>
        </c:dLbls>
        <c:marker val="1"/>
        <c:smooth val="0"/>
        <c:axId val="45005056"/>
        <c:axId val="45011328"/>
      </c:lineChart>
      <c:catAx>
        <c:axId val="45005056"/>
        <c:scaling>
          <c:orientation val="minMax"/>
        </c:scaling>
        <c:delete val="0"/>
        <c:axPos val="b"/>
        <c:majorGridlines>
          <c:spPr>
            <a:ln w="3175">
              <a:solidFill>
                <a:srgbClr val="C0C0C0"/>
              </a:solidFill>
              <a:prstDash val="solid"/>
            </a:ln>
          </c:spPr>
        </c:majorGridlines>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5011328"/>
        <c:crossesAt val="0"/>
        <c:auto val="0"/>
        <c:lblAlgn val="ctr"/>
        <c:lblOffset val="0"/>
        <c:tickLblSkip val="1"/>
        <c:tickMarkSkip val="1"/>
        <c:noMultiLvlLbl val="0"/>
      </c:catAx>
      <c:valAx>
        <c:axId val="45011328"/>
        <c:scaling>
          <c:orientation val="minMax"/>
          <c:max val="100"/>
          <c:min val="-50"/>
        </c:scaling>
        <c:delete val="0"/>
        <c:axPos val="l"/>
        <c:majorGridlines>
          <c:spPr>
            <a:ln w="3175">
              <a:solidFill>
                <a:srgbClr val="969696"/>
              </a:solidFill>
              <a:prstDash val="solid"/>
            </a:ln>
          </c:spPr>
        </c:majorGridlines>
        <c:title>
          <c:tx>
            <c:rich>
              <a:bodyPr/>
              <a:lstStyle/>
              <a:p>
                <a:pPr>
                  <a:defRPr sz="975" b="1" i="0" u="none" strike="noStrike" baseline="0">
                    <a:solidFill>
                      <a:srgbClr val="000000"/>
                    </a:solidFill>
                    <a:latin typeface="Arial"/>
                    <a:ea typeface="Arial"/>
                    <a:cs typeface="Arial"/>
                  </a:defRPr>
                </a:pPr>
                <a:r>
                  <a:rPr lang="de-DE" dirty="0"/>
                  <a:t>T in °C</a:t>
                </a:r>
              </a:p>
            </c:rich>
          </c:tx>
          <c:layout>
            <c:manualLayout>
              <c:xMode val="edge"/>
              <c:yMode val="edge"/>
              <c:x val="1.4068954248366029E-2"/>
              <c:y val="0.13462393162393163"/>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5005056"/>
        <c:crosses val="autoZero"/>
        <c:crossBetween val="between"/>
        <c:majorUnit val="10"/>
        <c:minorUnit val="1"/>
      </c:valAx>
      <c:catAx>
        <c:axId val="45013248"/>
        <c:scaling>
          <c:orientation val="minMax"/>
        </c:scaling>
        <c:delete val="0"/>
        <c:axPos val="b"/>
        <c:numFmt formatCode="General" sourceLinked="1"/>
        <c:majorTickMark val="cross"/>
        <c:minorTickMark val="none"/>
        <c:tickLblPos val="high"/>
        <c:spPr>
          <a:ln w="9525">
            <a:noFill/>
          </a:ln>
        </c:spPr>
        <c:txPr>
          <a:bodyPr rot="0" vert="horz"/>
          <a:lstStyle/>
          <a:p>
            <a:pPr>
              <a:defRPr sz="1200" b="1" i="0" u="none" strike="noStrike" baseline="0">
                <a:solidFill>
                  <a:srgbClr val="000000"/>
                </a:solidFill>
                <a:latin typeface="Arial"/>
                <a:ea typeface="Arial"/>
                <a:cs typeface="Arial"/>
              </a:defRPr>
            </a:pPr>
            <a:endParaRPr lang="de-DE"/>
          </a:p>
        </c:txPr>
        <c:crossAx val="177082368"/>
        <c:crossesAt val="200"/>
        <c:auto val="0"/>
        <c:lblAlgn val="l"/>
        <c:lblOffset val="20"/>
        <c:tickLblSkip val="1"/>
        <c:tickMarkSkip val="1"/>
        <c:noMultiLvlLbl val="0"/>
      </c:catAx>
      <c:valAx>
        <c:axId val="177082368"/>
        <c:scaling>
          <c:orientation val="minMax"/>
          <c:max val="200"/>
          <c:min val="-100"/>
        </c:scaling>
        <c:delete val="0"/>
        <c:axPos val="r"/>
        <c:title>
          <c:tx>
            <c:rich>
              <a:bodyPr/>
              <a:lstStyle/>
              <a:p>
                <a:pPr>
                  <a:defRPr sz="975" b="1" i="0" u="none" strike="noStrike" baseline="0">
                    <a:solidFill>
                      <a:srgbClr val="000000"/>
                    </a:solidFill>
                    <a:latin typeface="Arial"/>
                    <a:ea typeface="Arial"/>
                    <a:cs typeface="Arial"/>
                  </a:defRPr>
                </a:pPr>
                <a:r>
                  <a:rPr lang="de-DE" dirty="0"/>
                  <a:t>N in mm</a:t>
                </a:r>
              </a:p>
            </c:rich>
          </c:tx>
          <c:layout>
            <c:manualLayout>
              <c:xMode val="edge"/>
              <c:yMode val="edge"/>
              <c:x val="0.92783902012248531"/>
              <c:y val="0.12322462960103857"/>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de-DE"/>
          </a:p>
        </c:txPr>
        <c:crossAx val="45013248"/>
        <c:crosses val="max"/>
        <c:crossBetween val="between"/>
        <c:majorUnit val="20"/>
        <c:minorUnit val="1"/>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278BA6-A1C1-41AC-B5D2-20E15C2FD28F}" type="datetimeFigureOut">
              <a:rPr lang="de-DE" smtClean="0"/>
              <a:pPr/>
              <a:t>24.05.2025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BD767C-BE58-4A18-8D11-0ECD352720FD}" type="slidenum">
              <a:rPr lang="de-DE" smtClean="0"/>
              <a:pPr/>
              <a:t>‹Nr.›</a:t>
            </a:fld>
            <a:endParaRPr lang="de-DE" dirty="0"/>
          </a:p>
        </p:txBody>
      </p:sp>
    </p:spTree>
    <p:extLst>
      <p:ext uri="{BB962C8B-B14F-4D97-AF65-F5344CB8AC3E}">
        <p14:creationId xmlns:p14="http://schemas.microsoft.com/office/powerpoint/2010/main" val="83941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Gliederung überarbeiten</a:t>
            </a:r>
          </a:p>
        </p:txBody>
      </p:sp>
      <p:sp>
        <p:nvSpPr>
          <p:cNvPr id="4" name="Foliennummernplatzhalter 3"/>
          <p:cNvSpPr>
            <a:spLocks noGrp="1"/>
          </p:cNvSpPr>
          <p:nvPr>
            <p:ph type="sldNum" sz="quarter" idx="10"/>
          </p:nvPr>
        </p:nvSpPr>
        <p:spPr/>
        <p:txBody>
          <a:bodyPr/>
          <a:lstStyle/>
          <a:p>
            <a:fld id="{2DBD767C-BE58-4A18-8D11-0ECD352720FD}" type="slidenum">
              <a:rPr lang="de-DE" smtClean="0"/>
              <a:pPr/>
              <a:t>1</a:t>
            </a:fld>
            <a:endParaRPr lang="de-DE" dirty="0"/>
          </a:p>
        </p:txBody>
      </p:sp>
    </p:spTree>
    <p:extLst>
      <p:ext uri="{BB962C8B-B14F-4D97-AF65-F5344CB8AC3E}">
        <p14:creationId xmlns:p14="http://schemas.microsoft.com/office/powerpoint/2010/main" val="3172080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79F134A-13EA-41ED-95C3-1C1F62F981CB}" type="slidenum">
              <a:rPr lang="de-DE" smtClean="0"/>
              <a:pPr/>
              <a:t>‹Nr.›</a:t>
            </a:fld>
            <a:endParaRPr lang="de-DE"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de-DE"/>
              <a:t>Titelmasterformat durch Klicken bearbeiten</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a:t>Titelmasterformat durch Klicken bearbeiten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95" name="Title 94"/>
          <p:cNvSpPr>
            <a:spLocks noGrp="1"/>
          </p:cNvSpPr>
          <p:nvPr>
            <p:ph type="title"/>
          </p:nvPr>
        </p:nvSpPr>
        <p:spPr>
          <a:xfrm>
            <a:off x="457200" y="4463568"/>
            <a:ext cx="8305800" cy="1143000"/>
          </a:xfrm>
        </p:spPr>
        <p:txBody>
          <a:bodyPr/>
          <a:lstStyle/>
          <a:p>
            <a:r>
              <a:rPr lang="de-DE"/>
              <a:t>Titelmasterformat durch Klicken bearbeiten</a:t>
            </a:r>
            <a:endParaRPr lang="en-US"/>
          </a:p>
        </p:txBody>
      </p:sp>
      <p:sp>
        <p:nvSpPr>
          <p:cNvPr id="2" name="Date Placeholder 1"/>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91" name="Footer Placeholder 90"/>
          <p:cNvSpPr>
            <a:spLocks noGrp="1"/>
          </p:cNvSpPr>
          <p:nvPr>
            <p:ph type="ftr" sz="quarter" idx="11"/>
          </p:nvPr>
        </p:nvSpPr>
        <p:spPr/>
        <p:txBody>
          <a:bodyPr/>
          <a:lstStyle/>
          <a:p>
            <a:endParaRPr lang="de-DE" dirty="0"/>
          </a:p>
        </p:txBody>
      </p:sp>
      <p:sp>
        <p:nvSpPr>
          <p:cNvPr id="92" name="Slide Number Placeholder 91"/>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B79F134A-13EA-41ED-95C3-1C1F62F981CB}" type="slidenum">
              <a:rPr lang="de-DE" smtClean="0"/>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79F134A-13EA-41ED-95C3-1C1F62F981CB}" type="slidenum">
              <a:rPr lang="de-DE" smtClean="0"/>
              <a:pPr/>
              <a:t>‹Nr.›</a:t>
            </a:fld>
            <a:endParaRPr lang="de-DE"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de-DE"/>
              <a:t>Titelmasterformat durch Klicken bearbeiten</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5" name="Date Placeholder 4"/>
          <p:cNvSpPr>
            <a:spLocks noGrp="1"/>
          </p:cNvSpPr>
          <p:nvPr>
            <p:ph type="dt" sz="half" idx="10"/>
          </p:nvPr>
        </p:nvSpPr>
        <p:spPr/>
        <p:txBody>
          <a:bodyPr/>
          <a:lstStyle/>
          <a:p>
            <a:fld id="{F8705E71-76A9-4AD1-ADC7-E9296220655A}" type="datetimeFigureOut">
              <a:rPr lang="de-DE" smtClean="0"/>
              <a:pPr/>
              <a:t>24.05.2025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79F134A-13EA-41ED-95C3-1C1F62F981CB}" type="slidenum">
              <a:rPr lang="de-DE" smtClean="0"/>
              <a:pPr/>
              <a:t>‹Nr.›</a:t>
            </a:fld>
            <a:endParaRPr lang="de-DE"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de-DE"/>
              <a:t>Titelmasterformat durch Klicken bearbeiten</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F8705E71-76A9-4AD1-ADC7-E9296220655A}" type="datetimeFigureOut">
              <a:rPr lang="de-DE" smtClean="0"/>
              <a:pPr/>
              <a:t>24.05.2025</a:t>
            </a:fld>
            <a:endParaRPr lang="de-DE"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de-DE"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79F134A-13EA-41ED-95C3-1C1F62F981CB}" type="slidenum">
              <a:rPr lang="de-DE" smtClean="0"/>
              <a:pPr/>
              <a:t>‹Nr.›</a:t>
            </a:fld>
            <a:endParaRPr lang="de-DE"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upload.wikimedia.org/wikipedia/commons/b/bc/Kap_Tripiti.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upload.wikimedia.org/wikipedia/commons/0/04/Extreme_points_of_Europe.png" TargetMode="Externa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upload.wikimedia.org/wikipedia/commons/1/1c/Lithuania_Centre_of_Europe.jpg" TargetMode="Externa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upload.wikimedia.org/wikipedia/commons/e/e2/LocationEurasia.png"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10.wdp"/><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8/82/Laurasia-Gondwana.svg"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25096" y="179929"/>
            <a:ext cx="8293809" cy="584775"/>
          </a:xfrm>
          <a:prstGeom prst="rect">
            <a:avLst/>
          </a:prstGeom>
          <a:noFill/>
        </p:spPr>
        <p:txBody>
          <a:bodyPr wrap="none" rtlCol="0">
            <a:spAutoFit/>
          </a:bodyPr>
          <a:lstStyle/>
          <a:p>
            <a:r>
              <a:rPr lang="de-DE" sz="3200" dirty="0">
                <a:solidFill>
                  <a:srgbClr val="FF0000"/>
                </a:solidFill>
              </a:rPr>
              <a:t>Europa – geografische und politische Grundlagen</a:t>
            </a:r>
          </a:p>
        </p:txBody>
      </p:sp>
      <p:sp>
        <p:nvSpPr>
          <p:cNvPr id="5" name="Textfeld 4"/>
          <p:cNvSpPr txBox="1"/>
          <p:nvPr/>
        </p:nvSpPr>
        <p:spPr>
          <a:xfrm>
            <a:off x="504957" y="764704"/>
            <a:ext cx="8134086" cy="6001643"/>
          </a:xfrm>
          <a:prstGeom prst="rect">
            <a:avLst/>
          </a:prstGeom>
          <a:noFill/>
        </p:spPr>
        <p:txBody>
          <a:bodyPr wrap="none" rtlCol="0">
            <a:spAutoFit/>
          </a:bodyPr>
          <a:lstStyle/>
          <a:p>
            <a:r>
              <a:rPr lang="de-DE" sz="2400" dirty="0"/>
              <a:t>Gliederung:</a:t>
            </a:r>
          </a:p>
          <a:p>
            <a:pPr marL="285750" indent="-285750">
              <a:buFont typeface="Wingdings" pitchFamily="2" charset="2"/>
              <a:buChar char="Ø"/>
            </a:pPr>
            <a:r>
              <a:rPr lang="de-DE" sz="2400" dirty="0"/>
              <a:t>Eurasien</a:t>
            </a:r>
          </a:p>
          <a:p>
            <a:pPr marL="742950" lvl="1" indent="-285750">
              <a:buFont typeface="Wingdings" pitchFamily="2" charset="2"/>
              <a:buChar char="§"/>
            </a:pPr>
            <a:r>
              <a:rPr lang="de-DE" sz="2400" dirty="0"/>
              <a:t>Geografische und geologische Besonderheiten</a:t>
            </a:r>
          </a:p>
          <a:p>
            <a:pPr marL="285750" indent="-285750">
              <a:buFont typeface="Wingdings" pitchFamily="2" charset="2"/>
              <a:buChar char="Ø"/>
            </a:pPr>
            <a:r>
              <a:rPr lang="de-DE" sz="2400" dirty="0"/>
              <a:t>Was ist Europa und was ist Europa nicht?</a:t>
            </a:r>
          </a:p>
          <a:p>
            <a:pPr marL="742950" lvl="1" indent="-285750">
              <a:buFont typeface="Wingdings" pitchFamily="2" charset="2"/>
              <a:buChar char="§"/>
            </a:pPr>
            <a:r>
              <a:rPr lang="de-DE" sz="2400" dirty="0"/>
              <a:t>geografische Abgrenzung</a:t>
            </a:r>
          </a:p>
          <a:p>
            <a:pPr marL="742950" lvl="1" indent="-285750">
              <a:buFont typeface="Wingdings" pitchFamily="2" charset="2"/>
              <a:buChar char="§"/>
            </a:pPr>
            <a:r>
              <a:rPr lang="de-DE" sz="2400" dirty="0"/>
              <a:t>geologische Entwicklung (Filmanalyse)</a:t>
            </a:r>
          </a:p>
          <a:p>
            <a:pPr marL="742950" lvl="1" indent="-285750">
              <a:buFont typeface="Wingdings" pitchFamily="2" charset="2"/>
              <a:buChar char="§"/>
            </a:pPr>
            <a:r>
              <a:rPr lang="de-DE" sz="2400" dirty="0"/>
              <a:t>Extrempunkte Europa</a:t>
            </a:r>
          </a:p>
          <a:p>
            <a:pPr marL="742950" lvl="1" indent="-285750">
              <a:buFont typeface="Wingdings" pitchFamily="2" charset="2"/>
              <a:buChar char="§"/>
            </a:pPr>
            <a:r>
              <a:rPr lang="de-DE" sz="2400" dirty="0"/>
              <a:t>Grenzen aus topografischer Sichtweise</a:t>
            </a:r>
          </a:p>
          <a:p>
            <a:pPr marL="285750" indent="-285750">
              <a:buFont typeface="Wingdings" pitchFamily="2" charset="2"/>
              <a:buChar char="Ø"/>
            </a:pPr>
            <a:r>
              <a:rPr lang="de-DE" sz="2400" dirty="0"/>
              <a:t>Die historische Einordnung des Namens:  „Europa“</a:t>
            </a:r>
          </a:p>
          <a:p>
            <a:pPr marL="285750" indent="-285750">
              <a:buFont typeface="Wingdings" pitchFamily="2" charset="2"/>
              <a:buChar char="Ø"/>
            </a:pPr>
            <a:r>
              <a:rPr lang="de-DE" sz="2400" dirty="0"/>
              <a:t>Die politische Gliederung Europas</a:t>
            </a:r>
          </a:p>
          <a:p>
            <a:pPr marL="742950" lvl="1" indent="-285750">
              <a:buFont typeface="Wingdings" pitchFamily="2" charset="2"/>
              <a:buChar char="§"/>
            </a:pPr>
            <a:r>
              <a:rPr lang="de-DE" sz="2400" dirty="0"/>
              <a:t>Politische Entwicklung bis 1989</a:t>
            </a:r>
          </a:p>
          <a:p>
            <a:pPr marL="742950" lvl="1" indent="-285750">
              <a:buFont typeface="Wingdings" pitchFamily="2" charset="2"/>
              <a:buChar char="§"/>
            </a:pPr>
            <a:r>
              <a:rPr lang="de-DE" sz="2400" dirty="0"/>
              <a:t>Politische Gliederung nach dem Fall des eisernen Vorhangs</a:t>
            </a:r>
          </a:p>
          <a:p>
            <a:pPr marL="742950" lvl="1" indent="-285750">
              <a:buFont typeface="Wingdings" pitchFamily="2" charset="2"/>
              <a:buChar char="§"/>
            </a:pPr>
            <a:r>
              <a:rPr lang="de-DE" sz="2400" dirty="0"/>
              <a:t>Das vereinte Europa</a:t>
            </a:r>
          </a:p>
          <a:p>
            <a:pPr marL="285750" indent="-285750">
              <a:buFont typeface="Wingdings" pitchFamily="2" charset="2"/>
              <a:buChar char="Ø"/>
            </a:pPr>
            <a:r>
              <a:rPr lang="de-DE" sz="2400" dirty="0"/>
              <a:t>Die heutige Großgliederung Europas</a:t>
            </a:r>
          </a:p>
          <a:p>
            <a:pPr marL="742950" lvl="1" indent="-285750">
              <a:buFont typeface="Wingdings" pitchFamily="2" charset="2"/>
              <a:buChar char="§"/>
            </a:pPr>
            <a:r>
              <a:rPr lang="de-DE" sz="2400" dirty="0"/>
              <a:t>Staats- und naturräumliche Grenzen</a:t>
            </a:r>
          </a:p>
          <a:p>
            <a:pPr marL="742950" lvl="1" indent="-285750">
              <a:buFont typeface="Wingdings" pitchFamily="2" charset="2"/>
              <a:buChar char="§"/>
            </a:pPr>
            <a:r>
              <a:rPr lang="de-DE" sz="2400" dirty="0"/>
              <a:t>klimatische Besonderheiten</a:t>
            </a:r>
          </a:p>
        </p:txBody>
      </p:sp>
    </p:spTree>
    <p:extLst>
      <p:ext uri="{BB962C8B-B14F-4D97-AF65-F5344CB8AC3E}">
        <p14:creationId xmlns:p14="http://schemas.microsoft.com/office/powerpoint/2010/main" val="240021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99592" y="332656"/>
            <a:ext cx="6790577" cy="461665"/>
          </a:xfrm>
          <a:prstGeom prst="rect">
            <a:avLst/>
          </a:prstGeom>
          <a:noFill/>
        </p:spPr>
        <p:txBody>
          <a:bodyPr wrap="none" rtlCol="0">
            <a:spAutoFit/>
          </a:bodyPr>
          <a:lstStyle/>
          <a:p>
            <a:r>
              <a:rPr lang="de-DE" sz="2400" dirty="0">
                <a:solidFill>
                  <a:srgbClr val="FF0000"/>
                </a:solidFill>
              </a:rPr>
              <a:t>Das heutige Gebiet Europas aus topografischer Sicht. </a:t>
            </a:r>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7" r="2724"/>
          <a:stretch/>
        </p:blipFill>
        <p:spPr bwMode="auto">
          <a:xfrm>
            <a:off x="179512" y="1052736"/>
            <a:ext cx="5891838" cy="563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6102688" y="918012"/>
            <a:ext cx="2988126" cy="5632311"/>
          </a:xfrm>
          <a:prstGeom prst="rect">
            <a:avLst/>
          </a:prstGeom>
          <a:noFill/>
        </p:spPr>
        <p:txBody>
          <a:bodyPr wrap="none" rtlCol="0">
            <a:spAutoFit/>
          </a:bodyPr>
          <a:lstStyle/>
          <a:p>
            <a:r>
              <a:rPr lang="de-DE" u="sng" dirty="0"/>
              <a:t>Topografische Eckpunkte:</a:t>
            </a:r>
          </a:p>
          <a:p>
            <a:pPr marL="285750" indent="-285750">
              <a:buFontTx/>
              <a:buChar char="-"/>
            </a:pPr>
            <a:r>
              <a:rPr lang="de-DE" dirty="0"/>
              <a:t>Ural (Gebirge)</a:t>
            </a:r>
          </a:p>
          <a:p>
            <a:pPr marL="285750" indent="-285750">
              <a:buFontTx/>
              <a:buChar char="-"/>
            </a:pPr>
            <a:r>
              <a:rPr lang="de-DE" dirty="0"/>
              <a:t>Ural (Fluss)</a:t>
            </a:r>
          </a:p>
          <a:p>
            <a:pPr marL="285750" indent="-285750">
              <a:buFontTx/>
              <a:buChar char="-"/>
            </a:pPr>
            <a:r>
              <a:rPr lang="de-DE" dirty="0"/>
              <a:t>Nordküste Kaspisches Meer</a:t>
            </a:r>
          </a:p>
          <a:p>
            <a:pPr marL="285750" indent="-285750">
              <a:buFontTx/>
              <a:buChar char="-"/>
            </a:pPr>
            <a:r>
              <a:rPr lang="de-DE" dirty="0"/>
              <a:t>Kuma - Manytsch-Ebene</a:t>
            </a:r>
          </a:p>
          <a:p>
            <a:pPr marL="285750" indent="-285750">
              <a:buFontTx/>
              <a:buChar char="-"/>
            </a:pPr>
            <a:r>
              <a:rPr lang="de-DE" dirty="0"/>
              <a:t>Mündung des Don</a:t>
            </a:r>
          </a:p>
          <a:p>
            <a:pPr marL="285750" indent="-285750">
              <a:buFontTx/>
              <a:buChar char="-"/>
            </a:pPr>
            <a:r>
              <a:rPr lang="de-DE" dirty="0"/>
              <a:t>Asowsches Meer</a:t>
            </a:r>
          </a:p>
          <a:p>
            <a:pPr marL="285750" indent="-285750">
              <a:buFontTx/>
              <a:buChar char="-"/>
            </a:pPr>
            <a:r>
              <a:rPr lang="de-DE" dirty="0"/>
              <a:t>Straße von Kertsch</a:t>
            </a:r>
          </a:p>
          <a:p>
            <a:pPr marL="285750" indent="-285750">
              <a:buFontTx/>
              <a:buChar char="-"/>
            </a:pPr>
            <a:r>
              <a:rPr lang="de-DE" dirty="0"/>
              <a:t>Bosporus</a:t>
            </a:r>
          </a:p>
          <a:p>
            <a:pPr marL="285750" indent="-285750">
              <a:buFontTx/>
              <a:buChar char="-"/>
            </a:pPr>
            <a:r>
              <a:rPr lang="de-DE" dirty="0"/>
              <a:t>Marmarameer</a:t>
            </a:r>
          </a:p>
          <a:p>
            <a:pPr marL="285750" indent="-285750">
              <a:buFontTx/>
              <a:buChar char="-"/>
            </a:pPr>
            <a:r>
              <a:rPr lang="de-DE" dirty="0"/>
              <a:t>Dardanellen</a:t>
            </a:r>
          </a:p>
          <a:p>
            <a:pPr marL="285750" indent="-285750">
              <a:buFontTx/>
              <a:buChar char="-"/>
            </a:pPr>
            <a:r>
              <a:rPr lang="de-DE" dirty="0"/>
              <a:t>Ägäisches Meer</a:t>
            </a:r>
          </a:p>
          <a:p>
            <a:pPr marL="285750" indent="-285750">
              <a:buFontTx/>
              <a:buChar char="-"/>
            </a:pPr>
            <a:r>
              <a:rPr lang="de-DE" dirty="0"/>
              <a:t>Kreta</a:t>
            </a:r>
          </a:p>
          <a:p>
            <a:pPr marL="285750" indent="-285750">
              <a:buFontTx/>
              <a:buChar char="-"/>
            </a:pPr>
            <a:r>
              <a:rPr lang="de-DE" dirty="0"/>
              <a:t>Malta</a:t>
            </a:r>
          </a:p>
          <a:p>
            <a:pPr marL="285750" indent="-285750">
              <a:buFontTx/>
              <a:buChar char="-"/>
            </a:pPr>
            <a:r>
              <a:rPr lang="de-DE" dirty="0"/>
              <a:t>Straße von Gibraltar</a:t>
            </a:r>
          </a:p>
          <a:p>
            <a:pPr marL="285750" indent="-285750">
              <a:buFontTx/>
              <a:buChar char="-"/>
            </a:pPr>
            <a:r>
              <a:rPr lang="de-DE" dirty="0"/>
              <a:t>Island</a:t>
            </a:r>
          </a:p>
          <a:p>
            <a:pPr marL="285750" indent="-285750">
              <a:buFontTx/>
              <a:buChar char="-"/>
            </a:pPr>
            <a:r>
              <a:rPr lang="de-DE" dirty="0"/>
              <a:t>Jan-Mayen Insel</a:t>
            </a:r>
          </a:p>
          <a:p>
            <a:pPr marL="285750" indent="-285750">
              <a:buFontTx/>
              <a:buChar char="-"/>
            </a:pPr>
            <a:r>
              <a:rPr lang="de-DE" dirty="0"/>
              <a:t>Spitzbergen</a:t>
            </a:r>
          </a:p>
          <a:p>
            <a:pPr marL="285750" indent="-285750">
              <a:buFontTx/>
              <a:buChar char="-"/>
            </a:pPr>
            <a:r>
              <a:rPr lang="de-DE" dirty="0"/>
              <a:t>Franz-Josef-Land</a:t>
            </a:r>
          </a:p>
          <a:p>
            <a:pPr marL="285750" indent="-285750">
              <a:buFontTx/>
              <a:buChar char="-"/>
            </a:pPr>
            <a:r>
              <a:rPr lang="de-DE" dirty="0"/>
              <a:t>Insel Nowaja Semlja</a:t>
            </a:r>
          </a:p>
        </p:txBody>
      </p:sp>
      <p:sp>
        <p:nvSpPr>
          <p:cNvPr id="6" name="Textfeld 5"/>
          <p:cNvSpPr txBox="1"/>
          <p:nvPr/>
        </p:nvSpPr>
        <p:spPr>
          <a:xfrm>
            <a:off x="179512" y="1052736"/>
            <a:ext cx="1300356" cy="246221"/>
          </a:xfrm>
          <a:prstGeom prst="rect">
            <a:avLst/>
          </a:prstGeom>
          <a:noFill/>
        </p:spPr>
        <p:txBody>
          <a:bodyPr wrap="none" rtlCol="0">
            <a:spAutoFit/>
          </a:bodyPr>
          <a:lstStyle/>
          <a:p>
            <a:r>
              <a:rPr lang="de-DE" sz="1000" dirty="0">
                <a:solidFill>
                  <a:schemeClr val="bg1"/>
                </a:solidFill>
              </a:rPr>
              <a:t>Bildquelle: Wikipedia</a:t>
            </a:r>
          </a:p>
        </p:txBody>
      </p:sp>
    </p:spTree>
    <p:extLst>
      <p:ext uri="{BB962C8B-B14F-4D97-AF65-F5344CB8AC3E}">
        <p14:creationId xmlns:p14="http://schemas.microsoft.com/office/powerpoint/2010/main" val="105635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404664"/>
            <a:ext cx="5014001" cy="461665"/>
          </a:xfrm>
          <a:prstGeom prst="rect">
            <a:avLst/>
          </a:prstGeom>
          <a:noFill/>
        </p:spPr>
        <p:txBody>
          <a:bodyPr wrap="none" rtlCol="0">
            <a:spAutoFit/>
          </a:bodyPr>
          <a:lstStyle/>
          <a:p>
            <a:r>
              <a:rPr lang="de-DE" sz="2400" dirty="0">
                <a:solidFill>
                  <a:srgbClr val="FF0000"/>
                </a:solidFill>
              </a:rPr>
              <a:t>Das Gebiet Europas aus historisch Sicht!</a:t>
            </a:r>
          </a:p>
        </p:txBody>
      </p:sp>
      <p:sp>
        <p:nvSpPr>
          <p:cNvPr id="5" name="Textfeld 4"/>
          <p:cNvSpPr txBox="1"/>
          <p:nvPr/>
        </p:nvSpPr>
        <p:spPr>
          <a:xfrm>
            <a:off x="251520" y="866403"/>
            <a:ext cx="6636945" cy="369332"/>
          </a:xfrm>
          <a:prstGeom prst="rect">
            <a:avLst/>
          </a:prstGeom>
          <a:noFill/>
        </p:spPr>
        <p:txBody>
          <a:bodyPr wrap="none" rtlCol="0">
            <a:spAutoFit/>
          </a:bodyPr>
          <a:lstStyle/>
          <a:p>
            <a:r>
              <a:rPr lang="de-DE" dirty="0"/>
              <a:t>Der Ursprung des Namens liegt in der Weltsicht der Antike begründet!</a:t>
            </a:r>
          </a:p>
        </p:txBody>
      </p:sp>
      <p:sp>
        <p:nvSpPr>
          <p:cNvPr id="6" name="Textfeld 5"/>
          <p:cNvSpPr txBox="1"/>
          <p:nvPr/>
        </p:nvSpPr>
        <p:spPr>
          <a:xfrm>
            <a:off x="251520" y="1233925"/>
            <a:ext cx="8028673" cy="646331"/>
          </a:xfrm>
          <a:prstGeom prst="rect">
            <a:avLst/>
          </a:prstGeom>
          <a:noFill/>
        </p:spPr>
        <p:txBody>
          <a:bodyPr wrap="none" rtlCol="0">
            <a:spAutoFit/>
          </a:bodyPr>
          <a:lstStyle/>
          <a:p>
            <a:r>
              <a:rPr lang="de-DE" dirty="0"/>
              <a:t>Erstmals taucht der Name Europa in Zusammenhang mit einer altgriechischen Sage </a:t>
            </a:r>
          </a:p>
          <a:p>
            <a:r>
              <a:rPr lang="de-DE" dirty="0"/>
              <a:t>auf, in der eine phönizische Königstochter diesen Namen trug.</a:t>
            </a:r>
          </a:p>
        </p:txBody>
      </p:sp>
      <p:pic>
        <p:nvPicPr>
          <p:cNvPr id="3078" name="Picture 6" descr="http://192.68.214.70/blz/eup/02_07_themenheft/images/810702_5_02_Image_0001_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9" t="783" r="8546" b="-783"/>
          <a:stretch/>
        </p:blipFill>
        <p:spPr bwMode="auto">
          <a:xfrm>
            <a:off x="85458" y="2492896"/>
            <a:ext cx="5682954" cy="41490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upload.wikimedia.org/wikipedia/commons/d/dd/Pompeiii.Europa.iFresc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7"/>
          <a:stretch/>
        </p:blipFill>
        <p:spPr bwMode="auto">
          <a:xfrm>
            <a:off x="5750445" y="2484269"/>
            <a:ext cx="3195327" cy="4157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51520" y="1914488"/>
            <a:ext cx="5345502" cy="369332"/>
          </a:xfrm>
          <a:prstGeom prst="rect">
            <a:avLst/>
          </a:prstGeom>
          <a:noFill/>
        </p:spPr>
        <p:txBody>
          <a:bodyPr wrap="none" rtlCol="0">
            <a:spAutoFit/>
          </a:bodyPr>
          <a:lstStyle/>
          <a:p>
            <a:r>
              <a:rPr lang="de-DE" u="sng" dirty="0">
                <a:solidFill>
                  <a:srgbClr val="FF0000"/>
                </a:solidFill>
              </a:rPr>
              <a:t>Hausaufgabe:</a:t>
            </a:r>
            <a:r>
              <a:rPr lang="de-DE" dirty="0"/>
              <a:t> Recherchieren Sie den Inhalt dieser Sage!</a:t>
            </a:r>
          </a:p>
        </p:txBody>
      </p:sp>
    </p:spTree>
    <p:extLst>
      <p:ext uri="{BB962C8B-B14F-4D97-AF65-F5344CB8AC3E}">
        <p14:creationId xmlns:p14="http://schemas.microsoft.com/office/powerpoint/2010/main" val="3745498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d2eosjbgw49cu5.cloudfront.net/cruise-blog.de/imgname--kreuzfahrt_hurtigruten_fahrt_nach_spitzbergen---50226711--flickr_383807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3639" y="147990"/>
            <a:ext cx="3884551" cy="2496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neruko.de/resources/800pxLandschaft_Ur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669" y="1599791"/>
            <a:ext cx="3472872" cy="26046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tei:Kap Tripiti.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081" y="4030547"/>
            <a:ext cx="5385024" cy="2631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79512" y="147990"/>
            <a:ext cx="2252733" cy="369332"/>
          </a:xfrm>
          <a:prstGeom prst="rect">
            <a:avLst/>
          </a:prstGeom>
          <a:noFill/>
        </p:spPr>
        <p:txBody>
          <a:bodyPr wrap="none" rtlCol="0">
            <a:spAutoFit/>
          </a:bodyPr>
          <a:lstStyle/>
          <a:p>
            <a:r>
              <a:rPr lang="de-DE" dirty="0">
                <a:solidFill>
                  <a:srgbClr val="FF0000"/>
                </a:solidFill>
              </a:rPr>
              <a:t>Extrempunkte Europas!</a:t>
            </a:r>
          </a:p>
        </p:txBody>
      </p:sp>
      <p:sp>
        <p:nvSpPr>
          <p:cNvPr id="4" name="Textfeld 3"/>
          <p:cNvSpPr txBox="1"/>
          <p:nvPr/>
        </p:nvSpPr>
        <p:spPr>
          <a:xfrm>
            <a:off x="323528" y="3133756"/>
            <a:ext cx="2020105" cy="1200329"/>
          </a:xfrm>
          <a:prstGeom prst="rect">
            <a:avLst/>
          </a:prstGeom>
          <a:noFill/>
        </p:spPr>
        <p:txBody>
          <a:bodyPr wrap="none" rtlCol="0">
            <a:spAutoFit/>
          </a:bodyPr>
          <a:lstStyle/>
          <a:p>
            <a:r>
              <a:rPr lang="de-DE" dirty="0"/>
              <a:t>Insel Flores (Azoren)</a:t>
            </a:r>
          </a:p>
          <a:p>
            <a:r>
              <a:rPr lang="de-DE" dirty="0"/>
              <a:t>Festland: </a:t>
            </a:r>
          </a:p>
          <a:p>
            <a:r>
              <a:rPr lang="de-DE" dirty="0"/>
              <a:t>Capo  da Roca</a:t>
            </a:r>
          </a:p>
          <a:p>
            <a:r>
              <a:rPr lang="de-DE" dirty="0"/>
              <a:t>in Portugal</a:t>
            </a:r>
          </a:p>
        </p:txBody>
      </p:sp>
      <p:sp>
        <p:nvSpPr>
          <p:cNvPr id="3" name="Textfeld 2"/>
          <p:cNvSpPr txBox="1"/>
          <p:nvPr/>
        </p:nvSpPr>
        <p:spPr>
          <a:xfrm>
            <a:off x="1222050" y="517322"/>
            <a:ext cx="6622519" cy="923330"/>
          </a:xfrm>
          <a:prstGeom prst="rect">
            <a:avLst/>
          </a:prstGeom>
          <a:noFill/>
        </p:spPr>
        <p:txBody>
          <a:bodyPr wrap="none" rtlCol="0">
            <a:spAutoFit/>
          </a:bodyPr>
          <a:lstStyle/>
          <a:p>
            <a:r>
              <a:rPr lang="de-DE" dirty="0"/>
              <a:t>Insel Franz Josef – Land / Spitzbergen</a:t>
            </a:r>
          </a:p>
          <a:p>
            <a:r>
              <a:rPr lang="de-DE" dirty="0"/>
              <a:t>Festland: Kap </a:t>
            </a:r>
            <a:r>
              <a:rPr lang="de-DE" i="1" dirty="0"/>
              <a:t>Kinnarodden</a:t>
            </a:r>
            <a:r>
              <a:rPr lang="de-DE" dirty="0"/>
              <a:t> auf der Halbinsel</a:t>
            </a:r>
          </a:p>
          <a:p>
            <a:r>
              <a:rPr lang="de-DE" dirty="0"/>
              <a:t>Nordkinn in Norwegen, nördlichste Stadt: Hammerfest und Honnigsvag</a:t>
            </a:r>
            <a:endParaRPr lang="de-DE" dirty="0">
              <a:solidFill>
                <a:schemeClr val="bg1"/>
              </a:solidFill>
            </a:endParaRPr>
          </a:p>
        </p:txBody>
      </p:sp>
      <p:sp>
        <p:nvSpPr>
          <p:cNvPr id="5" name="Textfeld 4"/>
          <p:cNvSpPr txBox="1"/>
          <p:nvPr/>
        </p:nvSpPr>
        <p:spPr>
          <a:xfrm>
            <a:off x="6804248" y="3467225"/>
            <a:ext cx="2149884" cy="646331"/>
          </a:xfrm>
          <a:prstGeom prst="rect">
            <a:avLst/>
          </a:prstGeom>
          <a:noFill/>
        </p:spPr>
        <p:txBody>
          <a:bodyPr wrap="none" rtlCol="0">
            <a:spAutoFit/>
          </a:bodyPr>
          <a:lstStyle/>
          <a:p>
            <a:r>
              <a:rPr lang="de-DE" dirty="0"/>
              <a:t>Insel Nowaja Semlja,</a:t>
            </a:r>
          </a:p>
          <a:p>
            <a:r>
              <a:rPr lang="de-DE" dirty="0"/>
              <a:t>Festland: Ural</a:t>
            </a:r>
          </a:p>
        </p:txBody>
      </p:sp>
      <p:sp>
        <p:nvSpPr>
          <p:cNvPr id="6" name="Textfeld 5"/>
          <p:cNvSpPr txBox="1"/>
          <p:nvPr/>
        </p:nvSpPr>
        <p:spPr>
          <a:xfrm>
            <a:off x="1837260" y="6001291"/>
            <a:ext cx="5455468" cy="646331"/>
          </a:xfrm>
          <a:prstGeom prst="rect">
            <a:avLst/>
          </a:prstGeom>
          <a:noFill/>
        </p:spPr>
        <p:txBody>
          <a:bodyPr wrap="none" rtlCol="0">
            <a:spAutoFit/>
          </a:bodyPr>
          <a:lstStyle/>
          <a:p>
            <a:r>
              <a:rPr lang="de-DE" dirty="0"/>
              <a:t>Insel Gavdos (südlich von Kreta)</a:t>
            </a:r>
          </a:p>
          <a:p>
            <a:r>
              <a:rPr lang="de-DE" dirty="0"/>
              <a:t>Festland: die Punta de Tarifa in Spanien, Stadt: Ierapetra</a:t>
            </a:r>
          </a:p>
        </p:txBody>
      </p:sp>
      <p:pic>
        <p:nvPicPr>
          <p:cNvPr id="1032" name="Picture 8" descr="http://www.enfocado.com/fotos/cabodaroca_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583913"/>
            <a:ext cx="4039275" cy="2692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amc-coburg.de/uploads/images/Sonstiges/Windros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0269" y="1598576"/>
            <a:ext cx="4351292" cy="435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 calcmode="lin" valueType="num">
                                      <p:cBhvr>
                                        <p:cTn id="12" dur="1000" fill="hold"/>
                                        <p:tgtEl>
                                          <p:spTgt spid="1036"/>
                                        </p:tgtEl>
                                        <p:attrNameLst>
                                          <p:attrName>ppt_w</p:attrName>
                                        </p:attrNameLst>
                                      </p:cBhvr>
                                      <p:tavLst>
                                        <p:tav tm="0">
                                          <p:val>
                                            <p:fltVal val="0"/>
                                          </p:val>
                                        </p:tav>
                                        <p:tav tm="100000">
                                          <p:val>
                                            <p:strVal val="#ppt_w"/>
                                          </p:val>
                                        </p:tav>
                                      </p:tavLst>
                                    </p:anim>
                                    <p:anim calcmode="lin" valueType="num">
                                      <p:cBhvr>
                                        <p:cTn id="13" dur="1000" fill="hold"/>
                                        <p:tgtEl>
                                          <p:spTgt spid="1036"/>
                                        </p:tgtEl>
                                        <p:attrNameLst>
                                          <p:attrName>ppt_h</p:attrName>
                                        </p:attrNameLst>
                                      </p:cBhvr>
                                      <p:tavLst>
                                        <p:tav tm="0">
                                          <p:val>
                                            <p:fltVal val="0"/>
                                          </p:val>
                                        </p:tav>
                                        <p:tav tm="100000">
                                          <p:val>
                                            <p:strVal val="#ppt_h"/>
                                          </p:val>
                                        </p:tav>
                                      </p:tavLst>
                                    </p:anim>
                                    <p:anim calcmode="lin" valueType="num">
                                      <p:cBhvr>
                                        <p:cTn id="14" dur="1000" fill="hold"/>
                                        <p:tgtEl>
                                          <p:spTgt spid="1036"/>
                                        </p:tgtEl>
                                        <p:attrNameLst>
                                          <p:attrName>style.rotation</p:attrName>
                                        </p:attrNameLst>
                                      </p:cBhvr>
                                      <p:tavLst>
                                        <p:tav tm="0">
                                          <p:val>
                                            <p:fltVal val="90"/>
                                          </p:val>
                                        </p:tav>
                                        <p:tav tm="100000">
                                          <p:val>
                                            <p:fltVal val="0"/>
                                          </p:val>
                                        </p:tav>
                                      </p:tavLst>
                                    </p:anim>
                                    <p:animEffect transition="in" filter="fade">
                                      <p:cBhvr>
                                        <p:cTn id="15" dur="1000"/>
                                        <p:tgtEl>
                                          <p:spTgt spid="103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4)">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1000" fill="hold"/>
                                        <p:tgtEl>
                                          <p:spTgt spid="1030"/>
                                        </p:tgtEl>
                                        <p:attrNameLst>
                                          <p:attrName>ppt_w</p:attrName>
                                        </p:attrNameLst>
                                      </p:cBhvr>
                                      <p:tavLst>
                                        <p:tav tm="0">
                                          <p:val>
                                            <p:fltVal val="0"/>
                                          </p:val>
                                        </p:tav>
                                        <p:tav tm="100000">
                                          <p:val>
                                            <p:strVal val="#ppt_w"/>
                                          </p:val>
                                        </p:tav>
                                      </p:tavLst>
                                    </p:anim>
                                    <p:anim calcmode="lin" valueType="num">
                                      <p:cBhvr>
                                        <p:cTn id="26" dur="1000" fill="hold"/>
                                        <p:tgtEl>
                                          <p:spTgt spid="1030"/>
                                        </p:tgtEl>
                                        <p:attrNameLst>
                                          <p:attrName>ppt_h</p:attrName>
                                        </p:attrNameLst>
                                      </p:cBhvr>
                                      <p:tavLst>
                                        <p:tav tm="0">
                                          <p:val>
                                            <p:fltVal val="0"/>
                                          </p:val>
                                        </p:tav>
                                        <p:tav tm="100000">
                                          <p:val>
                                            <p:strVal val="#ppt_h"/>
                                          </p:val>
                                        </p:tav>
                                      </p:tavLst>
                                    </p:anim>
                                    <p:anim calcmode="lin" valueType="num">
                                      <p:cBhvr>
                                        <p:cTn id="27" dur="1000" fill="hold"/>
                                        <p:tgtEl>
                                          <p:spTgt spid="1030"/>
                                        </p:tgtEl>
                                        <p:attrNameLst>
                                          <p:attrName>style.rotation</p:attrName>
                                        </p:attrNameLst>
                                      </p:cBhvr>
                                      <p:tavLst>
                                        <p:tav tm="0">
                                          <p:val>
                                            <p:fltVal val="90"/>
                                          </p:val>
                                        </p:tav>
                                        <p:tav tm="100000">
                                          <p:val>
                                            <p:fltVal val="0"/>
                                          </p:val>
                                        </p:tav>
                                      </p:tavLst>
                                    </p:anim>
                                    <p:animEffect transition="in" filter="fade">
                                      <p:cBhvr>
                                        <p:cTn id="28" dur="10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4)">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 calcmode="lin" valueType="num">
                                      <p:cBhvr>
                                        <p:cTn id="38" dur="1000" fill="hold"/>
                                        <p:tgtEl>
                                          <p:spTgt spid="1032"/>
                                        </p:tgtEl>
                                        <p:attrNameLst>
                                          <p:attrName>ppt_w</p:attrName>
                                        </p:attrNameLst>
                                      </p:cBhvr>
                                      <p:tavLst>
                                        <p:tav tm="0">
                                          <p:val>
                                            <p:fltVal val="0"/>
                                          </p:val>
                                        </p:tav>
                                        <p:tav tm="100000">
                                          <p:val>
                                            <p:strVal val="#ppt_w"/>
                                          </p:val>
                                        </p:tav>
                                      </p:tavLst>
                                    </p:anim>
                                    <p:anim calcmode="lin" valueType="num">
                                      <p:cBhvr>
                                        <p:cTn id="39" dur="1000" fill="hold"/>
                                        <p:tgtEl>
                                          <p:spTgt spid="1032"/>
                                        </p:tgtEl>
                                        <p:attrNameLst>
                                          <p:attrName>ppt_h</p:attrName>
                                        </p:attrNameLst>
                                      </p:cBhvr>
                                      <p:tavLst>
                                        <p:tav tm="0">
                                          <p:val>
                                            <p:fltVal val="0"/>
                                          </p:val>
                                        </p:tav>
                                        <p:tav tm="100000">
                                          <p:val>
                                            <p:strVal val="#ppt_h"/>
                                          </p:val>
                                        </p:tav>
                                      </p:tavLst>
                                    </p:anim>
                                    <p:anim calcmode="lin" valueType="num">
                                      <p:cBhvr>
                                        <p:cTn id="40" dur="1000" fill="hold"/>
                                        <p:tgtEl>
                                          <p:spTgt spid="1032"/>
                                        </p:tgtEl>
                                        <p:attrNameLst>
                                          <p:attrName>style.rotation</p:attrName>
                                        </p:attrNameLst>
                                      </p:cBhvr>
                                      <p:tavLst>
                                        <p:tav tm="0">
                                          <p:val>
                                            <p:fltVal val="90"/>
                                          </p:val>
                                        </p:tav>
                                        <p:tav tm="100000">
                                          <p:val>
                                            <p:fltVal val="0"/>
                                          </p:val>
                                        </p:tav>
                                      </p:tavLst>
                                    </p:anim>
                                    <p:animEffect transition="in" filter="fade">
                                      <p:cBhvr>
                                        <p:cTn id="41" dur="10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heel(4)">
                                      <p:cBhvr>
                                        <p:cTn id="46" dur="2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anim calcmode="lin" valueType="num">
                                      <p:cBhvr>
                                        <p:cTn id="51" dur="1000" fill="hold"/>
                                        <p:tgtEl>
                                          <p:spTgt spid="1034"/>
                                        </p:tgtEl>
                                        <p:attrNameLst>
                                          <p:attrName>ppt_w</p:attrName>
                                        </p:attrNameLst>
                                      </p:cBhvr>
                                      <p:tavLst>
                                        <p:tav tm="0">
                                          <p:val>
                                            <p:fltVal val="0"/>
                                          </p:val>
                                        </p:tav>
                                        <p:tav tm="100000">
                                          <p:val>
                                            <p:strVal val="#ppt_w"/>
                                          </p:val>
                                        </p:tav>
                                      </p:tavLst>
                                    </p:anim>
                                    <p:anim calcmode="lin" valueType="num">
                                      <p:cBhvr>
                                        <p:cTn id="52" dur="1000" fill="hold"/>
                                        <p:tgtEl>
                                          <p:spTgt spid="1034"/>
                                        </p:tgtEl>
                                        <p:attrNameLst>
                                          <p:attrName>ppt_h</p:attrName>
                                        </p:attrNameLst>
                                      </p:cBhvr>
                                      <p:tavLst>
                                        <p:tav tm="0">
                                          <p:val>
                                            <p:fltVal val="0"/>
                                          </p:val>
                                        </p:tav>
                                        <p:tav tm="100000">
                                          <p:val>
                                            <p:strVal val="#ppt_h"/>
                                          </p:val>
                                        </p:tav>
                                      </p:tavLst>
                                    </p:anim>
                                    <p:anim calcmode="lin" valueType="num">
                                      <p:cBhvr>
                                        <p:cTn id="53" dur="1000" fill="hold"/>
                                        <p:tgtEl>
                                          <p:spTgt spid="1034"/>
                                        </p:tgtEl>
                                        <p:attrNameLst>
                                          <p:attrName>style.rotation</p:attrName>
                                        </p:attrNameLst>
                                      </p:cBhvr>
                                      <p:tavLst>
                                        <p:tav tm="0">
                                          <p:val>
                                            <p:fltVal val="90"/>
                                          </p:val>
                                        </p:tav>
                                        <p:tav tm="100000">
                                          <p:val>
                                            <p:fltVal val="0"/>
                                          </p:val>
                                        </p:tav>
                                      </p:tavLst>
                                    </p:anim>
                                    <p:animEffect transition="in" filter="fade">
                                      <p:cBhvr>
                                        <p:cTn id="54"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ei:Extreme points of Europe.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192" y="544862"/>
            <a:ext cx="7553546" cy="6124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71600" y="188640"/>
            <a:ext cx="2562305" cy="369332"/>
          </a:xfrm>
          <a:prstGeom prst="rect">
            <a:avLst/>
          </a:prstGeom>
          <a:noFill/>
        </p:spPr>
        <p:txBody>
          <a:bodyPr wrap="none" rtlCol="0">
            <a:spAutoFit/>
          </a:bodyPr>
          <a:lstStyle/>
          <a:p>
            <a:r>
              <a:rPr lang="de-DE" dirty="0"/>
              <a:t>Kartografischer Überblick</a:t>
            </a:r>
          </a:p>
        </p:txBody>
      </p:sp>
      <p:sp>
        <p:nvSpPr>
          <p:cNvPr id="3" name="Textfeld 2"/>
          <p:cNvSpPr txBox="1"/>
          <p:nvPr/>
        </p:nvSpPr>
        <p:spPr>
          <a:xfrm>
            <a:off x="1007192" y="6428041"/>
            <a:ext cx="1300356" cy="246221"/>
          </a:xfrm>
          <a:prstGeom prst="rect">
            <a:avLst/>
          </a:prstGeom>
          <a:noFill/>
        </p:spPr>
        <p:txBody>
          <a:bodyPr wrap="none" rtlCol="0">
            <a:spAutoFit/>
          </a:bodyPr>
          <a:lstStyle/>
          <a:p>
            <a:r>
              <a:rPr lang="de-DE" sz="1000" dirty="0">
                <a:solidFill>
                  <a:schemeClr val="bg1"/>
                </a:solidFill>
              </a:rPr>
              <a:t>Bildquelle: Wikipedia</a:t>
            </a:r>
          </a:p>
        </p:txBody>
      </p:sp>
      <p:sp>
        <p:nvSpPr>
          <p:cNvPr id="4" name="Stern mit 5 Zacken 3"/>
          <p:cNvSpPr/>
          <p:nvPr/>
        </p:nvSpPr>
        <p:spPr>
          <a:xfrm>
            <a:off x="4355976" y="4293096"/>
            <a:ext cx="288032" cy="288032"/>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dirty="0"/>
              <a:t>                                        </a:t>
            </a:r>
          </a:p>
        </p:txBody>
      </p:sp>
      <p:grpSp>
        <p:nvGrpSpPr>
          <p:cNvPr id="6" name="Gruppieren 5"/>
          <p:cNvGrpSpPr/>
          <p:nvPr/>
        </p:nvGrpSpPr>
        <p:grpSpPr>
          <a:xfrm>
            <a:off x="467544" y="2348880"/>
            <a:ext cx="2255666" cy="2495077"/>
            <a:chOff x="467544" y="2348880"/>
            <a:chExt cx="2255666" cy="2495077"/>
          </a:xfrm>
        </p:grpSpPr>
        <p:pic>
          <p:nvPicPr>
            <p:cNvPr id="1028" name="Picture 4" descr="http://www.spessart-online.de/html/home/images_august_07/spe079108mittelpunk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348880"/>
              <a:ext cx="2160240" cy="24950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feld 4"/>
            <p:cNvSpPr txBox="1"/>
            <p:nvPr/>
          </p:nvSpPr>
          <p:spPr>
            <a:xfrm rot="205375">
              <a:off x="778447" y="2738456"/>
              <a:ext cx="1944763" cy="369332"/>
            </a:xfrm>
            <a:prstGeom prst="rect">
              <a:avLst/>
            </a:prstGeom>
            <a:noFill/>
          </p:spPr>
          <p:txBody>
            <a:bodyPr wrap="none" rtlCol="0">
              <a:spAutoFit/>
            </a:bodyPr>
            <a:lstStyle/>
            <a:p>
              <a:r>
                <a:rPr lang="de-DE" dirty="0">
                  <a:solidFill>
                    <a:schemeClr val="bg1"/>
                  </a:solidFill>
                </a:rPr>
                <a:t>Meerholz in Hessen</a:t>
              </a:r>
            </a:p>
          </p:txBody>
        </p:sp>
      </p:grpSp>
      <p:grpSp>
        <p:nvGrpSpPr>
          <p:cNvPr id="10" name="Gruppieren 9"/>
          <p:cNvGrpSpPr/>
          <p:nvPr/>
        </p:nvGrpSpPr>
        <p:grpSpPr>
          <a:xfrm>
            <a:off x="221537" y="373306"/>
            <a:ext cx="3198335" cy="2398751"/>
            <a:chOff x="221537" y="373306"/>
            <a:chExt cx="3198335" cy="2398751"/>
          </a:xfrm>
        </p:grpSpPr>
        <p:pic>
          <p:nvPicPr>
            <p:cNvPr id="1026" name="Picture 2" descr="Datei:Lithuania Centre of Europ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537" y="373306"/>
              <a:ext cx="3198335" cy="23987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Textfeld 6"/>
            <p:cNvSpPr txBox="1"/>
            <p:nvPr/>
          </p:nvSpPr>
          <p:spPr>
            <a:xfrm rot="174690">
              <a:off x="285093" y="1979548"/>
              <a:ext cx="2907142" cy="369332"/>
            </a:xfrm>
            <a:prstGeom prst="rect">
              <a:avLst/>
            </a:prstGeom>
            <a:noFill/>
          </p:spPr>
          <p:txBody>
            <a:bodyPr wrap="none" rtlCol="0">
              <a:spAutoFit/>
            </a:bodyPr>
            <a:lstStyle/>
            <a:p>
              <a:r>
                <a:rPr lang="de-DE" dirty="0">
                  <a:solidFill>
                    <a:schemeClr val="bg1"/>
                  </a:solidFill>
                </a:rPr>
                <a:t>Parnuškes, nördlich von Vilnius</a:t>
              </a:r>
            </a:p>
          </p:txBody>
        </p:sp>
      </p:grpSp>
      <p:sp>
        <p:nvSpPr>
          <p:cNvPr id="14" name="Stern mit 5 Zacken 13"/>
          <p:cNvSpPr/>
          <p:nvPr/>
        </p:nvSpPr>
        <p:spPr>
          <a:xfrm>
            <a:off x="5554183" y="3789040"/>
            <a:ext cx="288032" cy="288032"/>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dirty="0"/>
              <a:t>                                        </a:t>
            </a:r>
          </a:p>
        </p:txBody>
      </p:sp>
    </p:spTree>
    <p:extLst>
      <p:ext uri="{BB962C8B-B14F-4D97-AF65-F5344CB8AC3E}">
        <p14:creationId xmlns:p14="http://schemas.microsoft.com/office/powerpoint/2010/main" val="241514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78539" y="188640"/>
            <a:ext cx="6786923" cy="461665"/>
          </a:xfrm>
          <a:prstGeom prst="rect">
            <a:avLst/>
          </a:prstGeom>
          <a:noFill/>
        </p:spPr>
        <p:txBody>
          <a:bodyPr wrap="none" rtlCol="0">
            <a:spAutoFit/>
          </a:bodyPr>
          <a:lstStyle/>
          <a:p>
            <a:pPr algn="ctr"/>
            <a:r>
              <a:rPr lang="de-DE" sz="2400" dirty="0">
                <a:solidFill>
                  <a:srgbClr val="FF0000"/>
                </a:solidFill>
              </a:rPr>
              <a:t>Die politische Grenzen und ihre Entwicklung in Europa.</a:t>
            </a:r>
          </a:p>
        </p:txBody>
      </p:sp>
      <p:pic>
        <p:nvPicPr>
          <p:cNvPr id="2050" name="Picture 2" descr="E:\Schule\Erdkunde\Sek. II\Klasse 12\Unterrichtsvorbereitung\Bilder Europa\Europe_19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3883"/>
          <a:stretch/>
        </p:blipFill>
        <p:spPr bwMode="auto">
          <a:xfrm>
            <a:off x="969819" y="974220"/>
            <a:ext cx="7204362" cy="5680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827584" y="584983"/>
            <a:ext cx="1398332" cy="369332"/>
          </a:xfrm>
          <a:prstGeom prst="rect">
            <a:avLst/>
          </a:prstGeom>
          <a:noFill/>
        </p:spPr>
        <p:txBody>
          <a:bodyPr wrap="none" rtlCol="0">
            <a:spAutoFit/>
          </a:bodyPr>
          <a:lstStyle/>
          <a:p>
            <a:r>
              <a:rPr lang="de-DE" dirty="0"/>
              <a:t>Europa 1911</a:t>
            </a:r>
          </a:p>
        </p:txBody>
      </p:sp>
    </p:spTree>
    <p:extLst>
      <p:ext uri="{BB962C8B-B14F-4D97-AF65-F5344CB8AC3E}">
        <p14:creationId xmlns:p14="http://schemas.microsoft.com/office/powerpoint/2010/main" val="41226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chule\Erdkunde\Sek. II\Klasse 12\Unterrichtsvorbereitung\Bilder Europa\EUROPE_1919-1929_POLITICAL_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82965"/>
            <a:ext cx="7056784" cy="651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941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Schule\Erdkunde\Sek. II\Klasse 12\Unterrichtsvorbereitung\Bilder Europa\Second_world_war_europe_1941-1942_map_en.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36910" y="188640"/>
            <a:ext cx="7070179" cy="648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14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eg-maps.uni-mainz.de/gif/pEu989Serie2_a3_mb.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25180" y="188640"/>
            <a:ext cx="7632848" cy="644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6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a:t>Beispiele der Veränderung  (seit 1989)  Jugoslawien und die Tschechoslowakei</a:t>
            </a:r>
          </a:p>
        </p:txBody>
      </p:sp>
      <p:sp>
        <p:nvSpPr>
          <p:cNvPr id="3" name="Inhaltsplatzhalter 2"/>
          <p:cNvSpPr>
            <a:spLocks noGrp="1"/>
          </p:cNvSpPr>
          <p:nvPr>
            <p:ph sz="half" idx="1"/>
          </p:nvPr>
        </p:nvSpPr>
        <p:spPr/>
        <p:txBody>
          <a:bodyPr/>
          <a:lstStyle/>
          <a:p>
            <a:endParaRPr lang="de-DE" dirty="0"/>
          </a:p>
        </p:txBody>
      </p:sp>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383" r="7821"/>
          <a:stretch/>
        </p:blipFill>
        <p:spPr bwMode="auto">
          <a:xfrm>
            <a:off x="439915" y="1556792"/>
            <a:ext cx="405517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E:\Schule\Erdkunde\Sek. II\Klasse 12\Unterrichtsvorbereitung\Bilder Europa\Tschechoslowakei.PNG"/>
          <p:cNvPicPr>
            <a:picLocks noGrp="1" noChangeAspect="1" noChangeArrowheads="1"/>
          </p:cNvPicPr>
          <p:nvPr>
            <p:ph sz="half" idx="2"/>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0694" r="7812"/>
          <a:stretch/>
        </p:blipFill>
        <p:spPr bwMode="auto">
          <a:xfrm>
            <a:off x="4640367" y="1556792"/>
            <a:ext cx="4084890" cy="4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14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451" y="164918"/>
            <a:ext cx="7455099" cy="6528164"/>
          </a:xfrm>
          <a:prstGeom prst="rect">
            <a:avLst/>
          </a:prstGeom>
        </p:spPr>
      </p:pic>
      <p:sp>
        <p:nvSpPr>
          <p:cNvPr id="3" name="Textfeld 2"/>
          <p:cNvSpPr txBox="1"/>
          <p:nvPr/>
        </p:nvSpPr>
        <p:spPr>
          <a:xfrm>
            <a:off x="73342" y="147989"/>
            <a:ext cx="771109" cy="6543201"/>
          </a:xfrm>
          <a:prstGeom prst="rect">
            <a:avLst/>
          </a:prstGeom>
          <a:noFill/>
        </p:spPr>
        <p:txBody>
          <a:bodyPr vert="wordArtVert" wrap="none" rtlCol="0">
            <a:spAutoFit/>
          </a:bodyPr>
          <a:lstStyle/>
          <a:p>
            <a:r>
              <a:rPr lang="de-DE" sz="3600" dirty="0">
                <a:solidFill>
                  <a:srgbClr val="FF0000"/>
                </a:solidFill>
              </a:rPr>
              <a:t>Jugoslawien</a:t>
            </a:r>
          </a:p>
        </p:txBody>
      </p:sp>
      <p:sp>
        <p:nvSpPr>
          <p:cNvPr id="4" name="Textfeld 3"/>
          <p:cNvSpPr txBox="1"/>
          <p:nvPr/>
        </p:nvSpPr>
        <p:spPr>
          <a:xfrm>
            <a:off x="8272113" y="164918"/>
            <a:ext cx="771109" cy="6543201"/>
          </a:xfrm>
          <a:prstGeom prst="rect">
            <a:avLst/>
          </a:prstGeom>
          <a:noFill/>
        </p:spPr>
        <p:txBody>
          <a:bodyPr vert="wordArtVert" wrap="none" rtlCol="0">
            <a:spAutoFit/>
          </a:bodyPr>
          <a:lstStyle/>
          <a:p>
            <a:r>
              <a:rPr lang="de-DE" sz="3600" dirty="0">
                <a:solidFill>
                  <a:srgbClr val="FF0000"/>
                </a:solidFill>
              </a:rPr>
              <a:t>Jugoslawien</a:t>
            </a:r>
          </a:p>
        </p:txBody>
      </p:sp>
      <p:sp>
        <p:nvSpPr>
          <p:cNvPr id="5" name="Textfeld 4"/>
          <p:cNvSpPr txBox="1"/>
          <p:nvPr/>
        </p:nvSpPr>
        <p:spPr>
          <a:xfrm>
            <a:off x="844451" y="6444969"/>
            <a:ext cx="2201244" cy="246221"/>
          </a:xfrm>
          <a:prstGeom prst="rect">
            <a:avLst/>
          </a:prstGeom>
          <a:noFill/>
        </p:spPr>
        <p:txBody>
          <a:bodyPr wrap="none" rtlCol="0">
            <a:spAutoFit/>
          </a:bodyPr>
          <a:lstStyle/>
          <a:p>
            <a:r>
              <a:rPr lang="de-DE" sz="1000" dirty="0">
                <a:solidFill>
                  <a:srgbClr val="FF0000"/>
                </a:solidFill>
              </a:rPr>
              <a:t>Bildquelle: Wikipedia (animierte Karte)</a:t>
            </a:r>
          </a:p>
        </p:txBody>
      </p:sp>
    </p:spTree>
    <p:extLst>
      <p:ext uri="{BB962C8B-B14F-4D97-AF65-F5344CB8AC3E}">
        <p14:creationId xmlns:p14="http://schemas.microsoft.com/office/powerpoint/2010/main" val="349885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ei:LocationEurasia.png">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62000" y="908720"/>
            <a:ext cx="7620000" cy="3876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9465" y="260648"/>
            <a:ext cx="8685070" cy="830997"/>
          </a:xfrm>
          <a:prstGeom prst="rect">
            <a:avLst/>
          </a:prstGeom>
          <a:noFill/>
        </p:spPr>
        <p:txBody>
          <a:bodyPr wrap="none" rtlCol="0">
            <a:spAutoFit/>
          </a:bodyPr>
          <a:lstStyle/>
          <a:p>
            <a:r>
              <a:rPr lang="de-DE" sz="2400" dirty="0"/>
              <a:t>Eurasien (ein geologisch, geografischer Begriff für Asien und Europa) </a:t>
            </a:r>
          </a:p>
          <a:p>
            <a:endParaRPr lang="de-DE" sz="2400" dirty="0"/>
          </a:p>
        </p:txBody>
      </p:sp>
      <p:sp>
        <p:nvSpPr>
          <p:cNvPr id="4" name="Textfeld 3"/>
          <p:cNvSpPr txBox="1"/>
          <p:nvPr/>
        </p:nvSpPr>
        <p:spPr>
          <a:xfrm>
            <a:off x="1255483" y="5013176"/>
            <a:ext cx="6633034" cy="1569660"/>
          </a:xfrm>
          <a:prstGeom prst="rect">
            <a:avLst/>
          </a:prstGeom>
          <a:noFill/>
        </p:spPr>
        <p:txBody>
          <a:bodyPr wrap="none" rtlCol="0">
            <a:spAutoFit/>
          </a:bodyPr>
          <a:lstStyle/>
          <a:p>
            <a:r>
              <a:rPr lang="de-DE" sz="2400" dirty="0"/>
              <a:t>Ist eine einheitliche Landmasse seit dem Mesozoikum </a:t>
            </a:r>
          </a:p>
          <a:p>
            <a:r>
              <a:rPr lang="de-DE" sz="2400" dirty="0"/>
              <a:t>(Trias – 240Mill. Jahre).</a:t>
            </a:r>
          </a:p>
          <a:p>
            <a:r>
              <a:rPr lang="de-DE" sz="2400" dirty="0"/>
              <a:t>Fläche: 569 Mill. Km</a:t>
            </a:r>
            <a:r>
              <a:rPr lang="de-DE" sz="2400" baseline="40000" dirty="0"/>
              <a:t>2 </a:t>
            </a:r>
          </a:p>
          <a:p>
            <a:r>
              <a:rPr lang="de-DE" sz="2400" dirty="0"/>
              <a:t>Einwohner: rund 5 Milliarden</a:t>
            </a:r>
          </a:p>
        </p:txBody>
      </p:sp>
    </p:spTree>
    <p:extLst>
      <p:ext uri="{BB962C8B-B14F-4D97-AF65-F5344CB8AC3E}">
        <p14:creationId xmlns:p14="http://schemas.microsoft.com/office/powerpoint/2010/main" val="1242434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909" y="873492"/>
            <a:ext cx="6622181" cy="5111015"/>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40611" t="47423" r="29695" b="30781"/>
          <a:stretch/>
        </p:blipFill>
        <p:spPr>
          <a:xfrm>
            <a:off x="3956703" y="3298677"/>
            <a:ext cx="1945948" cy="1102407"/>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15833" t="36778" r="48826" b="34836"/>
          <a:stretch/>
        </p:blipFill>
        <p:spPr>
          <a:xfrm>
            <a:off x="2322000" y="2754000"/>
            <a:ext cx="2322859" cy="1440000"/>
          </a:xfrm>
          <a:prstGeom prst="rect">
            <a:avLst/>
          </a:prstGeom>
        </p:spPr>
      </p:pic>
      <p:sp>
        <p:nvSpPr>
          <p:cNvPr id="5" name="Textfeld 4"/>
          <p:cNvSpPr txBox="1"/>
          <p:nvPr/>
        </p:nvSpPr>
        <p:spPr>
          <a:xfrm>
            <a:off x="2825688" y="3289334"/>
            <a:ext cx="1131015" cy="369332"/>
          </a:xfrm>
          <a:prstGeom prst="rect">
            <a:avLst/>
          </a:prstGeom>
          <a:noFill/>
        </p:spPr>
        <p:txBody>
          <a:bodyPr wrap="none" rtlCol="0">
            <a:spAutoFit/>
          </a:bodyPr>
          <a:lstStyle/>
          <a:p>
            <a:r>
              <a:rPr lang="de-DE" dirty="0">
                <a:solidFill>
                  <a:schemeClr val="bg1"/>
                </a:solidFill>
              </a:rPr>
              <a:t>Tschechien</a:t>
            </a:r>
          </a:p>
        </p:txBody>
      </p:sp>
      <p:sp>
        <p:nvSpPr>
          <p:cNvPr id="6" name="Textfeld 5"/>
          <p:cNvSpPr txBox="1"/>
          <p:nvPr/>
        </p:nvSpPr>
        <p:spPr>
          <a:xfrm>
            <a:off x="4283968" y="3628755"/>
            <a:ext cx="994311" cy="369332"/>
          </a:xfrm>
          <a:prstGeom prst="rect">
            <a:avLst/>
          </a:prstGeom>
          <a:noFill/>
        </p:spPr>
        <p:txBody>
          <a:bodyPr wrap="none" rtlCol="0">
            <a:spAutoFit/>
          </a:bodyPr>
          <a:lstStyle/>
          <a:p>
            <a:r>
              <a:rPr lang="de-DE" dirty="0">
                <a:solidFill>
                  <a:schemeClr val="bg1"/>
                </a:solidFill>
              </a:rPr>
              <a:t>Slowakei</a:t>
            </a:r>
          </a:p>
        </p:txBody>
      </p:sp>
      <p:sp>
        <p:nvSpPr>
          <p:cNvPr id="7" name="Textfeld 6"/>
          <p:cNvSpPr txBox="1"/>
          <p:nvPr/>
        </p:nvSpPr>
        <p:spPr>
          <a:xfrm>
            <a:off x="8244408" y="136786"/>
            <a:ext cx="575670" cy="6323782"/>
          </a:xfrm>
          <a:prstGeom prst="rect">
            <a:avLst/>
          </a:prstGeom>
          <a:noFill/>
        </p:spPr>
        <p:txBody>
          <a:bodyPr vert="wordArtVert" wrap="none" rtlCol="0">
            <a:spAutoFit/>
          </a:bodyPr>
          <a:lstStyle/>
          <a:p>
            <a:r>
              <a:rPr lang="de-DE" sz="2400" b="1" dirty="0">
                <a:solidFill>
                  <a:srgbClr val="FF0000"/>
                </a:solidFill>
              </a:rPr>
              <a:t>Tschechoslowakei</a:t>
            </a:r>
          </a:p>
        </p:txBody>
      </p:sp>
      <p:sp>
        <p:nvSpPr>
          <p:cNvPr id="9" name="Textfeld 8"/>
          <p:cNvSpPr txBox="1"/>
          <p:nvPr/>
        </p:nvSpPr>
        <p:spPr>
          <a:xfrm>
            <a:off x="251520" y="153086"/>
            <a:ext cx="575670" cy="6323782"/>
          </a:xfrm>
          <a:prstGeom prst="rect">
            <a:avLst/>
          </a:prstGeom>
          <a:noFill/>
        </p:spPr>
        <p:txBody>
          <a:bodyPr vert="wordArtVert" wrap="none" rtlCol="0">
            <a:spAutoFit/>
          </a:bodyPr>
          <a:lstStyle/>
          <a:p>
            <a:r>
              <a:rPr lang="de-DE" sz="2400" b="1" dirty="0">
                <a:solidFill>
                  <a:srgbClr val="FF0000"/>
                </a:solidFill>
              </a:rPr>
              <a:t>Tschechoslowakei</a:t>
            </a:r>
          </a:p>
        </p:txBody>
      </p:sp>
    </p:spTree>
    <p:extLst>
      <p:ext uri="{BB962C8B-B14F-4D97-AF65-F5344CB8AC3E}">
        <p14:creationId xmlns:p14="http://schemas.microsoft.com/office/powerpoint/2010/main" val="100889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repeatCount="3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 calcmode="lin" valueType="num">
                                      <p:cBhvr>
                                        <p:cTn id="9" dur="5000" fill="hold"/>
                                        <p:tgtEl>
                                          <p:spTgt spid="4"/>
                                        </p:tgtEl>
                                        <p:attrNameLst>
                                          <p:attrName>style.rotation</p:attrName>
                                        </p:attrNameLst>
                                      </p:cBhvr>
                                      <p:tavLst>
                                        <p:tav tm="0">
                                          <p:val>
                                            <p:fltVal val="90"/>
                                          </p:val>
                                        </p:tav>
                                        <p:tav tm="100000">
                                          <p:val>
                                            <p:fltVal val="0"/>
                                          </p:val>
                                        </p:tav>
                                      </p:tavLst>
                                    </p:anim>
                                    <p:animEffect transition="in" filter="fade">
                                      <p:cBhvr>
                                        <p:cTn id="10" dur="5000"/>
                                        <p:tgtEl>
                                          <p:spTgt spid="4"/>
                                        </p:tgtEl>
                                      </p:cBhvr>
                                    </p:animEffect>
                                  </p:childTnLst>
                                </p:cTn>
                              </p:par>
                              <p:par>
                                <p:cTn id="11" presetID="31" presetClass="entr" presetSubtype="0" repeatCount="3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90"/>
                                          </p:val>
                                        </p:tav>
                                        <p:tav tm="100000">
                                          <p:val>
                                            <p:fltVal val="0"/>
                                          </p:val>
                                        </p:tav>
                                      </p:tavLst>
                                    </p:anim>
                                    <p:animEffect transition="in" filter="fade">
                                      <p:cBhvr>
                                        <p:cTn id="16" dur="5000"/>
                                        <p:tgtEl>
                                          <p:spTgt spid="3"/>
                                        </p:tgtEl>
                                      </p:cBhvr>
                                    </p:animEffect>
                                  </p:childTnLst>
                                </p:cTn>
                              </p:par>
                            </p:childTnLst>
                          </p:cTn>
                        </p:par>
                        <p:par>
                          <p:cTn id="17" fill="hold">
                            <p:stCondLst>
                              <p:cond delay="15000"/>
                            </p:stCondLst>
                            <p:childTnLst>
                              <p:par>
                                <p:cTn id="18" presetID="16" presetClass="entr" presetSubtype="37"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Vertical)">
                                      <p:cBhvr>
                                        <p:cTn id="20" dur="500"/>
                                        <p:tgtEl>
                                          <p:spTgt spid="5"/>
                                        </p:tgtEl>
                                      </p:cBhvr>
                                    </p:animEffect>
                                  </p:childTnLst>
                                </p:cTn>
                              </p:par>
                            </p:childTnLst>
                          </p:cTn>
                        </p:par>
                        <p:par>
                          <p:cTn id="21" fill="hold">
                            <p:stCondLst>
                              <p:cond delay="15500"/>
                            </p:stCondLst>
                            <p:childTnLst>
                              <p:par>
                                <p:cTn id="22" presetID="16" presetClass="entr" presetSubtype="37"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6/6a/Grossgliederung_Europas.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39653" y="177703"/>
            <a:ext cx="6264695" cy="6502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779912" y="177703"/>
            <a:ext cx="691215" cy="369332"/>
          </a:xfrm>
          <a:prstGeom prst="rect">
            <a:avLst/>
          </a:prstGeom>
          <a:noFill/>
        </p:spPr>
        <p:txBody>
          <a:bodyPr wrap="none" rtlCol="0">
            <a:spAutoFit/>
          </a:bodyPr>
          <a:lstStyle/>
          <a:p>
            <a:r>
              <a:rPr lang="de-DE" dirty="0">
                <a:solidFill>
                  <a:schemeClr val="bg1"/>
                </a:solidFill>
              </a:rPr>
              <a:t>2011</a:t>
            </a:r>
          </a:p>
        </p:txBody>
      </p:sp>
    </p:spTree>
    <p:extLst>
      <p:ext uri="{BB962C8B-B14F-4D97-AF65-F5344CB8AC3E}">
        <p14:creationId xmlns:p14="http://schemas.microsoft.com/office/powerpoint/2010/main" val="707938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0009" y="2708920"/>
            <a:ext cx="7925246" cy="1446550"/>
          </a:xfrm>
          <a:prstGeom prst="rect">
            <a:avLst/>
          </a:prstGeom>
          <a:noFill/>
        </p:spPr>
        <p:txBody>
          <a:bodyPr wrap="none" rtlCol="0">
            <a:spAutoFit/>
          </a:bodyPr>
          <a:lstStyle/>
          <a:p>
            <a:r>
              <a:rPr lang="de-DE" sz="4400" dirty="0">
                <a:solidFill>
                  <a:srgbClr val="FF0000"/>
                </a:solidFill>
              </a:rPr>
              <a:t>Weitere europäische Gebiete  auf</a:t>
            </a:r>
          </a:p>
          <a:p>
            <a:pPr algn="ctr"/>
            <a:r>
              <a:rPr lang="de-DE" sz="4400" dirty="0">
                <a:solidFill>
                  <a:srgbClr val="FF0000"/>
                </a:solidFill>
              </a:rPr>
              <a:t>unserer Erde! </a:t>
            </a:r>
          </a:p>
        </p:txBody>
      </p:sp>
      <p:grpSp>
        <p:nvGrpSpPr>
          <p:cNvPr id="7" name="Gruppieren 6"/>
          <p:cNvGrpSpPr/>
          <p:nvPr/>
        </p:nvGrpSpPr>
        <p:grpSpPr>
          <a:xfrm>
            <a:off x="200777" y="200731"/>
            <a:ext cx="8763711" cy="6531554"/>
            <a:chOff x="200777" y="200731"/>
            <a:chExt cx="8763711" cy="6531554"/>
          </a:xfrm>
        </p:grpSpPr>
        <p:pic>
          <p:nvPicPr>
            <p:cNvPr id="8194" name="Picture 2" descr="http://upload.wikimedia.org/wikipedia/commons/4/44/Map-Europe-Outermost-regions.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0777" y="200731"/>
              <a:ext cx="8763711" cy="38567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Schule\Erdkunde\Sek. II\Klasse 12\Unterrichtsvorbereitung\Bilder Europa\Nichtkontinentale Bereiche Europas.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73" t="46406" r="23973" b="24515"/>
            <a:stretch/>
          </p:blipFill>
          <p:spPr bwMode="auto">
            <a:xfrm>
              <a:off x="200777" y="4066337"/>
              <a:ext cx="4291161" cy="2665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Schule\Erdkunde\Sek. II\Klasse 12\Unterrichtsvorbereitung\Bilder Europa\Nichtkontinentale Bereiche Europas.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105" t="15328" r="18631" b="55264"/>
            <a:stretch/>
          </p:blipFill>
          <p:spPr bwMode="auto">
            <a:xfrm>
              <a:off x="4491938" y="4039581"/>
              <a:ext cx="4464496" cy="2683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644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42365" y="188640"/>
            <a:ext cx="5059270" cy="461665"/>
          </a:xfrm>
          <a:prstGeom prst="rect">
            <a:avLst/>
          </a:prstGeom>
          <a:noFill/>
        </p:spPr>
        <p:txBody>
          <a:bodyPr wrap="none" rtlCol="0">
            <a:spAutoFit/>
          </a:bodyPr>
          <a:lstStyle/>
          <a:p>
            <a:r>
              <a:rPr lang="de-DE" sz="2400" dirty="0">
                <a:solidFill>
                  <a:srgbClr val="FF0000"/>
                </a:solidFill>
              </a:rPr>
              <a:t>Die naturräumliche Gliederung Europas.</a:t>
            </a:r>
          </a:p>
        </p:txBody>
      </p:sp>
      <p:pic>
        <p:nvPicPr>
          <p:cNvPr id="3" name="Grafik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30948" y="764704"/>
            <a:ext cx="7482104" cy="5463316"/>
          </a:xfrm>
          <a:prstGeom prst="rect">
            <a:avLst/>
          </a:prstGeom>
        </p:spPr>
      </p:pic>
      <p:graphicFrame>
        <p:nvGraphicFramePr>
          <p:cNvPr id="4" name="Tabelle 3"/>
          <p:cNvGraphicFramePr>
            <a:graphicFrameLocks noGrp="1"/>
          </p:cNvGraphicFramePr>
          <p:nvPr>
            <p:extLst>
              <p:ext uri="{D42A27DB-BD31-4B8C-83A1-F6EECF244321}">
                <p14:modId xmlns:p14="http://schemas.microsoft.com/office/powerpoint/2010/main" val="1601774197"/>
              </p:ext>
            </p:extLst>
          </p:nvPr>
        </p:nvGraphicFramePr>
        <p:xfrm>
          <a:off x="251520" y="730134"/>
          <a:ext cx="8640960" cy="5532894"/>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tblGrid>
              <a:tr h="437253">
                <a:tc>
                  <a:txBody>
                    <a:bodyPr/>
                    <a:lstStyle/>
                    <a:p>
                      <a:r>
                        <a:rPr lang="de-DE" dirty="0"/>
                        <a:t>Hochgebirge (ab 2000m)</a:t>
                      </a:r>
                    </a:p>
                  </a:txBody>
                  <a:tcPr/>
                </a:tc>
                <a:tc>
                  <a:txBody>
                    <a:bodyPr/>
                    <a:lstStyle/>
                    <a:p>
                      <a:r>
                        <a:rPr lang="de-DE" dirty="0"/>
                        <a:t>Mittelgebirge (500 – 2000m</a:t>
                      </a:r>
                    </a:p>
                  </a:txBody>
                  <a:tcPr/>
                </a:tc>
                <a:tc>
                  <a:txBody>
                    <a:bodyPr/>
                    <a:lstStyle/>
                    <a:p>
                      <a:r>
                        <a:rPr lang="de-DE" dirty="0"/>
                        <a:t>Tiefländer (0 – 200m)</a:t>
                      </a:r>
                    </a:p>
                  </a:txBody>
                  <a:tcPr/>
                </a:tc>
                <a:extLst>
                  <a:ext uri="{0D108BD9-81ED-4DB2-BD59-A6C34878D82A}">
                    <a16:rowId xmlns:a16="http://schemas.microsoft.com/office/drawing/2014/main" val="10000"/>
                  </a:ext>
                </a:extLst>
              </a:tr>
              <a:tr h="437253">
                <a:tc>
                  <a:txBody>
                    <a:bodyPr/>
                    <a:lstStyle/>
                    <a:p>
                      <a:r>
                        <a:rPr lang="de-DE" dirty="0"/>
                        <a:t>Alpen, Kaukasus</a:t>
                      </a:r>
                    </a:p>
                  </a:txBody>
                  <a:tcPr/>
                </a:tc>
                <a:tc>
                  <a:txBody>
                    <a:bodyPr/>
                    <a:lstStyle/>
                    <a:p>
                      <a:r>
                        <a:rPr lang="de-DE" dirty="0"/>
                        <a:t>Riesengebirge</a:t>
                      </a:r>
                    </a:p>
                  </a:txBody>
                  <a:tcPr/>
                </a:tc>
                <a:tc>
                  <a:txBody>
                    <a:bodyPr/>
                    <a:lstStyle/>
                    <a:p>
                      <a:r>
                        <a:rPr lang="de-DE" dirty="0"/>
                        <a:t>Pariser Becken</a:t>
                      </a:r>
                    </a:p>
                  </a:txBody>
                  <a:tcPr/>
                </a:tc>
                <a:extLst>
                  <a:ext uri="{0D108BD9-81ED-4DB2-BD59-A6C34878D82A}">
                    <a16:rowId xmlns:a16="http://schemas.microsoft.com/office/drawing/2014/main" val="10001"/>
                  </a:ext>
                </a:extLst>
              </a:tr>
              <a:tr h="437253">
                <a:tc>
                  <a:txBody>
                    <a:bodyPr/>
                    <a:lstStyle/>
                    <a:p>
                      <a:r>
                        <a:rPr lang="de-DE" dirty="0"/>
                        <a:t>Apenninen, </a:t>
                      </a:r>
                    </a:p>
                  </a:txBody>
                  <a:tcPr/>
                </a:tc>
                <a:tc>
                  <a:txBody>
                    <a:bodyPr/>
                    <a:lstStyle/>
                    <a:p>
                      <a:r>
                        <a:rPr lang="de-DE" dirty="0"/>
                        <a:t>Ural</a:t>
                      </a:r>
                    </a:p>
                  </a:txBody>
                  <a:tcPr/>
                </a:tc>
                <a:tc>
                  <a:txBody>
                    <a:bodyPr/>
                    <a:lstStyle/>
                    <a:p>
                      <a:r>
                        <a:rPr lang="de-DE" dirty="0"/>
                        <a:t>Donau- Tiefland</a:t>
                      </a:r>
                    </a:p>
                  </a:txBody>
                  <a:tcPr/>
                </a:tc>
                <a:extLst>
                  <a:ext uri="{0D108BD9-81ED-4DB2-BD59-A6C34878D82A}">
                    <a16:rowId xmlns:a16="http://schemas.microsoft.com/office/drawing/2014/main" val="10002"/>
                  </a:ext>
                </a:extLst>
              </a:tr>
              <a:tr h="437253">
                <a:tc>
                  <a:txBody>
                    <a:bodyPr/>
                    <a:lstStyle/>
                    <a:p>
                      <a:r>
                        <a:rPr lang="de-DE" dirty="0"/>
                        <a:t>Balkan, Rhodopen</a:t>
                      </a:r>
                    </a:p>
                  </a:txBody>
                  <a:tcPr/>
                </a:tc>
                <a:tc>
                  <a:txBody>
                    <a:bodyPr/>
                    <a:lstStyle/>
                    <a:p>
                      <a:r>
                        <a:rPr lang="de-DE" dirty="0"/>
                        <a:t>Spitzbergen</a:t>
                      </a:r>
                    </a:p>
                  </a:txBody>
                  <a:tcPr/>
                </a:tc>
                <a:tc>
                  <a:txBody>
                    <a:bodyPr/>
                    <a:lstStyle/>
                    <a:p>
                      <a:r>
                        <a:rPr lang="de-DE" dirty="0"/>
                        <a:t>Poebene</a:t>
                      </a:r>
                    </a:p>
                  </a:txBody>
                  <a:tcPr/>
                </a:tc>
                <a:extLst>
                  <a:ext uri="{0D108BD9-81ED-4DB2-BD59-A6C34878D82A}">
                    <a16:rowId xmlns:a16="http://schemas.microsoft.com/office/drawing/2014/main" val="10003"/>
                  </a:ext>
                </a:extLst>
              </a:tr>
              <a:tr h="437253">
                <a:tc>
                  <a:txBody>
                    <a:bodyPr/>
                    <a:lstStyle/>
                    <a:p>
                      <a:r>
                        <a:rPr lang="de-DE" dirty="0"/>
                        <a:t>Dinarisches Gebirge</a:t>
                      </a:r>
                    </a:p>
                  </a:txBody>
                  <a:tcPr/>
                </a:tc>
                <a:tc>
                  <a:txBody>
                    <a:bodyPr/>
                    <a:lstStyle/>
                    <a:p>
                      <a:r>
                        <a:rPr lang="de-DE" dirty="0"/>
                        <a:t>Zentralmassiv</a:t>
                      </a:r>
                    </a:p>
                  </a:txBody>
                  <a:tcPr/>
                </a:tc>
                <a:tc>
                  <a:txBody>
                    <a:bodyPr/>
                    <a:lstStyle/>
                    <a:p>
                      <a:r>
                        <a:rPr lang="de-DE" dirty="0"/>
                        <a:t>Norddeutsches Tiefland</a:t>
                      </a:r>
                    </a:p>
                  </a:txBody>
                  <a:tcPr/>
                </a:tc>
                <a:extLst>
                  <a:ext uri="{0D108BD9-81ED-4DB2-BD59-A6C34878D82A}">
                    <a16:rowId xmlns:a16="http://schemas.microsoft.com/office/drawing/2014/main" val="10004"/>
                  </a:ext>
                </a:extLst>
              </a:tr>
              <a:tr h="437253">
                <a:tc>
                  <a:txBody>
                    <a:bodyPr/>
                    <a:lstStyle/>
                    <a:p>
                      <a:r>
                        <a:rPr lang="de-DE" dirty="0"/>
                        <a:t>Karpaten, Pindos</a:t>
                      </a:r>
                    </a:p>
                  </a:txBody>
                  <a:tcPr/>
                </a:tc>
                <a:tc>
                  <a:txBody>
                    <a:bodyPr/>
                    <a:lstStyle/>
                    <a:p>
                      <a:r>
                        <a:rPr lang="de-DE" dirty="0"/>
                        <a:t>Vogesen, Ardennen</a:t>
                      </a:r>
                    </a:p>
                  </a:txBody>
                  <a:tcPr/>
                </a:tc>
                <a:tc>
                  <a:txBody>
                    <a:bodyPr/>
                    <a:lstStyle/>
                    <a:p>
                      <a:r>
                        <a:rPr lang="de-DE" dirty="0"/>
                        <a:t>Kaspische Senke</a:t>
                      </a:r>
                    </a:p>
                  </a:txBody>
                  <a:tcPr/>
                </a:tc>
                <a:extLst>
                  <a:ext uri="{0D108BD9-81ED-4DB2-BD59-A6C34878D82A}">
                    <a16:rowId xmlns:a16="http://schemas.microsoft.com/office/drawing/2014/main" val="10005"/>
                  </a:ext>
                </a:extLst>
              </a:tr>
              <a:tr h="754710">
                <a:tc>
                  <a:txBody>
                    <a:bodyPr/>
                    <a:lstStyle/>
                    <a:p>
                      <a:r>
                        <a:rPr lang="de-DE" dirty="0"/>
                        <a:t>Kantabrisches Gebirge, Pyrenäen</a:t>
                      </a:r>
                    </a:p>
                  </a:txBody>
                  <a:tcPr/>
                </a:tc>
                <a:tc>
                  <a:txBody>
                    <a:bodyPr/>
                    <a:lstStyle/>
                    <a:p>
                      <a:r>
                        <a:rPr lang="de-DE" dirty="0"/>
                        <a:t>Schottisches Hochland, Pennines</a:t>
                      </a:r>
                    </a:p>
                  </a:txBody>
                  <a:tcPr/>
                </a:tc>
                <a:tc>
                  <a:txBody>
                    <a:bodyPr/>
                    <a:lstStyle/>
                    <a:p>
                      <a:r>
                        <a:rPr lang="de-DE" dirty="0"/>
                        <a:t>Osteuropäisches Flachland, Manytschniederung</a:t>
                      </a:r>
                    </a:p>
                  </a:txBody>
                  <a:tcPr/>
                </a:tc>
                <a:extLst>
                  <a:ext uri="{0D108BD9-81ED-4DB2-BD59-A6C34878D82A}">
                    <a16:rowId xmlns:a16="http://schemas.microsoft.com/office/drawing/2014/main" val="10006"/>
                  </a:ext>
                </a:extLst>
              </a:tr>
              <a:tr h="510204">
                <a:tc>
                  <a:txBody>
                    <a:bodyPr/>
                    <a:lstStyle/>
                    <a:p>
                      <a:r>
                        <a:rPr lang="de-DE" dirty="0"/>
                        <a:t>Kastilisches Scheidegebirge</a:t>
                      </a:r>
                    </a:p>
                  </a:txBody>
                  <a:tcPr/>
                </a:tc>
                <a:tc>
                  <a:txBody>
                    <a:bodyPr/>
                    <a:lstStyle/>
                    <a:p>
                      <a:r>
                        <a:rPr lang="de-DE" dirty="0"/>
                        <a:t>Sudeten</a:t>
                      </a:r>
                    </a:p>
                  </a:txBody>
                  <a:tcPr/>
                </a:tc>
                <a:tc>
                  <a:txBody>
                    <a:bodyPr/>
                    <a:lstStyle/>
                    <a:p>
                      <a:r>
                        <a:rPr lang="de-DE" dirty="0"/>
                        <a:t>Ungarische Tiefebene (Panonische Tiefebene)</a:t>
                      </a:r>
                    </a:p>
                  </a:txBody>
                  <a:tcPr/>
                </a:tc>
                <a:extLst>
                  <a:ext uri="{0D108BD9-81ED-4DB2-BD59-A6C34878D82A}">
                    <a16:rowId xmlns:a16="http://schemas.microsoft.com/office/drawing/2014/main" val="10007"/>
                  </a:ext>
                </a:extLst>
              </a:tr>
              <a:tr h="437253">
                <a:tc>
                  <a:txBody>
                    <a:bodyPr/>
                    <a:lstStyle/>
                    <a:p>
                      <a:r>
                        <a:rPr lang="de-DE" dirty="0"/>
                        <a:t>Sierra Nevada</a:t>
                      </a:r>
                    </a:p>
                  </a:txBody>
                  <a:tcPr/>
                </a:tc>
                <a:tc>
                  <a:txBody>
                    <a:bodyPr/>
                    <a:lstStyle/>
                    <a:p>
                      <a:r>
                        <a:rPr lang="de-DE" dirty="0"/>
                        <a:t>Böhmerwald</a:t>
                      </a:r>
                    </a:p>
                  </a:txBody>
                  <a:tcPr/>
                </a:tc>
                <a:tc>
                  <a:txBody>
                    <a:bodyPr/>
                    <a:lstStyle/>
                    <a:p>
                      <a:r>
                        <a:rPr lang="de-DE" dirty="0"/>
                        <a:t>Finische Seenplatte</a:t>
                      </a:r>
                    </a:p>
                  </a:txBody>
                  <a:tcPr/>
                </a:tc>
                <a:extLst>
                  <a:ext uri="{0D108BD9-81ED-4DB2-BD59-A6C34878D82A}">
                    <a16:rowId xmlns:a16="http://schemas.microsoft.com/office/drawing/2014/main" val="10008"/>
                  </a:ext>
                </a:extLst>
              </a:tr>
              <a:tr h="426843">
                <a:tc>
                  <a:txBody>
                    <a:bodyPr/>
                    <a:lstStyle/>
                    <a:p>
                      <a:r>
                        <a:rPr lang="de-DE" dirty="0"/>
                        <a:t>Pirin- und  Rilagebirge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Deutsche Mittelgebirge</a:t>
                      </a:r>
                    </a:p>
                    <a:p>
                      <a:endParaRPr lang="de-DE" dirty="0"/>
                    </a:p>
                  </a:txBody>
                  <a:tcPr/>
                </a:tc>
                <a:tc>
                  <a:txBody>
                    <a:bodyPr/>
                    <a:lstStyle/>
                    <a:p>
                      <a:r>
                        <a:rPr lang="de-DE" dirty="0"/>
                        <a:t>Baltischer Landrücken, Masuren</a:t>
                      </a:r>
                    </a:p>
                  </a:txBody>
                  <a:tcPr/>
                </a:tc>
                <a:extLst>
                  <a:ext uri="{0D108BD9-81ED-4DB2-BD59-A6C34878D82A}">
                    <a16:rowId xmlns:a16="http://schemas.microsoft.com/office/drawing/2014/main" val="10009"/>
                  </a:ext>
                </a:extLst>
              </a:tr>
              <a:tr h="437253">
                <a:tc>
                  <a:txBody>
                    <a:bodyPr/>
                    <a:lstStyle/>
                    <a:p>
                      <a:r>
                        <a:rPr lang="de-DE" dirty="0"/>
                        <a:t>Skandinavisches Gebirge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0010"/>
                  </a:ext>
                </a:extLst>
              </a:tr>
            </a:tbl>
          </a:graphicData>
        </a:graphic>
      </p:graphicFrame>
      <p:sp>
        <p:nvSpPr>
          <p:cNvPr id="5" name="Textfeld 4"/>
          <p:cNvSpPr txBox="1"/>
          <p:nvPr/>
        </p:nvSpPr>
        <p:spPr>
          <a:xfrm>
            <a:off x="2915816" y="5445224"/>
            <a:ext cx="5358711" cy="1200329"/>
          </a:xfrm>
          <a:prstGeom prst="rect">
            <a:avLst/>
          </a:prstGeom>
          <a:noFill/>
        </p:spPr>
        <p:txBody>
          <a:bodyPr wrap="none" rtlCol="0">
            <a:spAutoFit/>
          </a:bodyPr>
          <a:lstStyle/>
          <a:p>
            <a:r>
              <a:rPr lang="de-DE" dirty="0">
                <a:solidFill>
                  <a:srgbClr val="FF0000"/>
                </a:solidFill>
              </a:rPr>
              <a:t>Aufgabe:</a:t>
            </a:r>
          </a:p>
          <a:p>
            <a:r>
              <a:rPr lang="de-DE" dirty="0">
                <a:solidFill>
                  <a:srgbClr val="FF0000"/>
                </a:solidFill>
              </a:rPr>
              <a:t>Notieren Sie sich, Ihnen von der Lage her, nicht bekannte</a:t>
            </a:r>
          </a:p>
          <a:p>
            <a:r>
              <a:rPr lang="de-DE" dirty="0">
                <a:solidFill>
                  <a:srgbClr val="FF0000"/>
                </a:solidFill>
              </a:rPr>
              <a:t>Höhenformationen. Schlagen Sie diese im Atlas nach.</a:t>
            </a:r>
          </a:p>
          <a:p>
            <a:r>
              <a:rPr lang="de-DE" dirty="0">
                <a:solidFill>
                  <a:srgbClr val="FF0000"/>
                </a:solidFill>
              </a:rPr>
              <a:t>Prägen Sie sich diese anschließend ein (Hausaufgabe)!</a:t>
            </a:r>
          </a:p>
        </p:txBody>
      </p:sp>
    </p:spTree>
    <p:extLst>
      <p:ext uri="{BB962C8B-B14F-4D97-AF65-F5344CB8AC3E}">
        <p14:creationId xmlns:p14="http://schemas.microsoft.com/office/powerpoint/2010/main" val="77888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68434" y="96307"/>
            <a:ext cx="5207131" cy="461665"/>
          </a:xfrm>
          <a:prstGeom prst="rect">
            <a:avLst/>
          </a:prstGeom>
          <a:noFill/>
        </p:spPr>
        <p:txBody>
          <a:bodyPr wrap="none" rtlCol="0">
            <a:spAutoFit/>
          </a:bodyPr>
          <a:lstStyle/>
          <a:p>
            <a:r>
              <a:rPr lang="de-DE" sz="2400" dirty="0">
                <a:solidFill>
                  <a:srgbClr val="FF0000"/>
                </a:solidFill>
              </a:rPr>
              <a:t>Die Besonderheiten des Klimas in Europa.</a:t>
            </a:r>
          </a:p>
        </p:txBody>
      </p:sp>
      <p:pic>
        <p:nvPicPr>
          <p:cNvPr id="4" name="Grafik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16042" y="557972"/>
            <a:ext cx="7311916" cy="5751348"/>
          </a:xfrm>
          <a:prstGeom prst="rect">
            <a:avLst/>
          </a:prstGeom>
        </p:spPr>
      </p:pic>
    </p:spTree>
    <p:extLst>
      <p:ext uri="{BB962C8B-B14F-4D97-AF65-F5344CB8AC3E}">
        <p14:creationId xmlns:p14="http://schemas.microsoft.com/office/powerpoint/2010/main" val="2524478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5"/>
          <p:cNvGraphicFramePr>
            <a:graphicFrameLocks/>
          </p:cNvGraphicFramePr>
          <p:nvPr>
            <p:extLst>
              <p:ext uri="{D42A27DB-BD31-4B8C-83A1-F6EECF244321}">
                <p14:modId xmlns:p14="http://schemas.microsoft.com/office/powerpoint/2010/main" val="588141086"/>
              </p:ext>
            </p:extLst>
          </p:nvPr>
        </p:nvGraphicFramePr>
        <p:xfrm>
          <a:off x="971600" y="1052736"/>
          <a:ext cx="5616624"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1331640" y="486537"/>
            <a:ext cx="6412781" cy="461665"/>
          </a:xfrm>
          <a:prstGeom prst="rect">
            <a:avLst/>
          </a:prstGeom>
          <a:noFill/>
        </p:spPr>
        <p:txBody>
          <a:bodyPr wrap="none" rtlCol="0">
            <a:spAutoFit/>
          </a:bodyPr>
          <a:lstStyle/>
          <a:p>
            <a:r>
              <a:rPr lang="de-DE" sz="2400" dirty="0">
                <a:solidFill>
                  <a:srgbClr val="FF0000"/>
                </a:solidFill>
              </a:rPr>
              <a:t>Werten Sie das nachstehende Klimadiagramm aus!</a:t>
            </a:r>
          </a:p>
        </p:txBody>
      </p:sp>
      <p:sp>
        <p:nvSpPr>
          <p:cNvPr id="4" name="Textfeld 3"/>
          <p:cNvSpPr txBox="1"/>
          <p:nvPr/>
        </p:nvSpPr>
        <p:spPr>
          <a:xfrm>
            <a:off x="6660232" y="1052736"/>
            <a:ext cx="2309671" cy="1754326"/>
          </a:xfrm>
          <a:prstGeom prst="rect">
            <a:avLst/>
          </a:prstGeom>
          <a:noFill/>
        </p:spPr>
        <p:txBody>
          <a:bodyPr wrap="none" rtlCol="0">
            <a:spAutoFit/>
          </a:bodyPr>
          <a:lstStyle/>
          <a:p>
            <a:r>
              <a:rPr lang="de-DE" dirty="0"/>
              <a:t>Beachten Sie</a:t>
            </a:r>
          </a:p>
          <a:p>
            <a:r>
              <a:rPr lang="de-DE" dirty="0"/>
              <a:t>bei der Auswertung</a:t>
            </a:r>
          </a:p>
          <a:p>
            <a:r>
              <a:rPr lang="de-DE" dirty="0"/>
              <a:t>die entsprechend </a:t>
            </a:r>
          </a:p>
          <a:p>
            <a:r>
              <a:rPr lang="de-DE" dirty="0"/>
              <a:t>richtige Reihenfolge.</a:t>
            </a:r>
          </a:p>
          <a:p>
            <a:r>
              <a:rPr lang="de-DE" dirty="0"/>
              <a:t>Welcher Ort wird hier</a:t>
            </a:r>
          </a:p>
          <a:p>
            <a:r>
              <a:rPr lang="de-DE" dirty="0"/>
              <a:t>klimatisch beschrieben?</a:t>
            </a:r>
          </a:p>
        </p:txBody>
      </p:sp>
    </p:spTree>
    <p:extLst>
      <p:ext uri="{BB962C8B-B14F-4D97-AF65-F5344CB8AC3E}">
        <p14:creationId xmlns:p14="http://schemas.microsoft.com/office/powerpoint/2010/main" val="2591587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83000"/>
                <a:shade val="97000"/>
                <a:satMod val="230000"/>
              </a:schemeClr>
            </a:gs>
            <a:gs pos="100000">
              <a:schemeClr val="bg2">
                <a:shade val="35000"/>
                <a:satMod val="250000"/>
              </a:schemeClr>
            </a:gs>
          </a:gsLst>
          <a:path path="circle">
            <a:fillToRect l="15000" t="50000" r="85000" b="60000"/>
          </a:path>
        </a:gradFill>
        <a:effectLst/>
      </p:bgPr>
    </p:bg>
    <p:spTree>
      <p:nvGrpSpPr>
        <p:cNvPr id="1" name=""/>
        <p:cNvGrpSpPr/>
        <p:nvPr/>
      </p:nvGrpSpPr>
      <p:grpSpPr>
        <a:xfrm>
          <a:off x="0" y="0"/>
          <a:ext cx="0" cy="0"/>
          <a:chOff x="0" y="0"/>
          <a:chExt cx="0" cy="0"/>
        </a:xfrm>
      </p:grpSpPr>
      <p:sp>
        <p:nvSpPr>
          <p:cNvPr id="2" name="Textfeld 1"/>
          <p:cNvSpPr txBox="1"/>
          <p:nvPr/>
        </p:nvSpPr>
        <p:spPr>
          <a:xfrm>
            <a:off x="2176024" y="116632"/>
            <a:ext cx="4791953" cy="461665"/>
          </a:xfrm>
          <a:prstGeom prst="rect">
            <a:avLst/>
          </a:prstGeom>
          <a:noFill/>
        </p:spPr>
        <p:txBody>
          <a:bodyPr wrap="none" rtlCol="0">
            <a:spAutoFit/>
          </a:bodyPr>
          <a:lstStyle/>
          <a:p>
            <a:pPr algn="ctr"/>
            <a:r>
              <a:rPr lang="de-DE" sz="2400" dirty="0">
                <a:solidFill>
                  <a:srgbClr val="FF0000"/>
                </a:solidFill>
              </a:rPr>
              <a:t>Klimazonen und Klimatypen in Europa</a:t>
            </a:r>
          </a:p>
        </p:txBody>
      </p:sp>
      <p:sp>
        <p:nvSpPr>
          <p:cNvPr id="12" name="Textfeld 11"/>
          <p:cNvSpPr txBox="1"/>
          <p:nvPr/>
        </p:nvSpPr>
        <p:spPr>
          <a:xfrm>
            <a:off x="251520" y="517062"/>
            <a:ext cx="7883248" cy="646331"/>
          </a:xfrm>
          <a:prstGeom prst="rect">
            <a:avLst/>
          </a:prstGeom>
          <a:noFill/>
        </p:spPr>
        <p:txBody>
          <a:bodyPr wrap="none" rtlCol="0">
            <a:spAutoFit/>
          </a:bodyPr>
          <a:lstStyle/>
          <a:p>
            <a:r>
              <a:rPr lang="de-DE" dirty="0"/>
              <a:t>Aufgabe: Analysieren Sie die verschiedenen Diagramme und ordnen Sie diese einer</a:t>
            </a:r>
          </a:p>
          <a:p>
            <a:r>
              <a:rPr lang="de-DE" dirty="0"/>
              <a:t>Klimazone und einem Klimatyp zu. Begründen Sie Ihre Entscheidung!</a:t>
            </a:r>
          </a:p>
        </p:txBody>
      </p:sp>
      <p:graphicFrame>
        <p:nvGraphicFramePr>
          <p:cNvPr id="7" name="Chart 5"/>
          <p:cNvGraphicFramePr>
            <a:graphicFrameLocks/>
          </p:cNvGraphicFramePr>
          <p:nvPr>
            <p:extLst>
              <p:ext uri="{D42A27DB-BD31-4B8C-83A1-F6EECF244321}">
                <p14:modId xmlns:p14="http://schemas.microsoft.com/office/powerpoint/2010/main" val="3453583152"/>
              </p:ext>
            </p:extLst>
          </p:nvPr>
        </p:nvGraphicFramePr>
        <p:xfrm>
          <a:off x="0" y="1136600"/>
          <a:ext cx="3060000" cy="280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5"/>
          <p:cNvGraphicFramePr>
            <a:graphicFrameLocks/>
          </p:cNvGraphicFramePr>
          <p:nvPr>
            <p:extLst>
              <p:ext uri="{D42A27DB-BD31-4B8C-83A1-F6EECF244321}">
                <p14:modId xmlns:p14="http://schemas.microsoft.com/office/powerpoint/2010/main" val="618608359"/>
              </p:ext>
            </p:extLst>
          </p:nvPr>
        </p:nvGraphicFramePr>
        <p:xfrm>
          <a:off x="0" y="3933056"/>
          <a:ext cx="3060000" cy="28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5"/>
          <p:cNvGraphicFramePr>
            <a:graphicFrameLocks/>
          </p:cNvGraphicFramePr>
          <p:nvPr>
            <p:extLst>
              <p:ext uri="{D42A27DB-BD31-4B8C-83A1-F6EECF244321}">
                <p14:modId xmlns:p14="http://schemas.microsoft.com/office/powerpoint/2010/main" val="2063628151"/>
              </p:ext>
            </p:extLst>
          </p:nvPr>
        </p:nvGraphicFramePr>
        <p:xfrm>
          <a:off x="3060000" y="3933368"/>
          <a:ext cx="3060000" cy="28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5"/>
          <p:cNvGraphicFramePr>
            <a:graphicFrameLocks/>
          </p:cNvGraphicFramePr>
          <p:nvPr>
            <p:extLst>
              <p:ext uri="{D42A27DB-BD31-4B8C-83A1-F6EECF244321}">
                <p14:modId xmlns:p14="http://schemas.microsoft.com/office/powerpoint/2010/main" val="2218076517"/>
              </p:ext>
            </p:extLst>
          </p:nvPr>
        </p:nvGraphicFramePr>
        <p:xfrm>
          <a:off x="6084000" y="1136168"/>
          <a:ext cx="3060000" cy="28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5"/>
          <p:cNvGraphicFramePr>
            <a:graphicFrameLocks/>
          </p:cNvGraphicFramePr>
          <p:nvPr>
            <p:extLst>
              <p:ext uri="{D42A27DB-BD31-4B8C-83A1-F6EECF244321}">
                <p14:modId xmlns:p14="http://schemas.microsoft.com/office/powerpoint/2010/main" val="3500413248"/>
              </p:ext>
            </p:extLst>
          </p:nvPr>
        </p:nvGraphicFramePr>
        <p:xfrm>
          <a:off x="6084000" y="3933368"/>
          <a:ext cx="3060000" cy="28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5"/>
          <p:cNvGraphicFramePr>
            <a:graphicFrameLocks/>
          </p:cNvGraphicFramePr>
          <p:nvPr>
            <p:extLst>
              <p:ext uri="{D42A27DB-BD31-4B8C-83A1-F6EECF244321}">
                <p14:modId xmlns:p14="http://schemas.microsoft.com/office/powerpoint/2010/main" val="3683642618"/>
              </p:ext>
            </p:extLst>
          </p:nvPr>
        </p:nvGraphicFramePr>
        <p:xfrm>
          <a:off x="3060000" y="1137600"/>
          <a:ext cx="3024168" cy="2797200"/>
        </p:xfrm>
        <a:graphic>
          <a:graphicData uri="http://schemas.openxmlformats.org/drawingml/2006/chart">
            <c:chart xmlns:c="http://schemas.openxmlformats.org/drawingml/2006/chart" xmlns:r="http://schemas.openxmlformats.org/officeDocument/2006/relationships" r:id="rId7"/>
          </a:graphicData>
        </a:graphic>
      </p:graphicFrame>
      <p:sp>
        <p:nvSpPr>
          <p:cNvPr id="3" name="Siebeneck 2"/>
          <p:cNvSpPr/>
          <p:nvPr/>
        </p:nvSpPr>
        <p:spPr>
          <a:xfrm>
            <a:off x="1259632" y="3284984"/>
            <a:ext cx="555976" cy="555976"/>
          </a:xfrm>
          <a:prstGeom prst="hep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FF0000"/>
                </a:solidFill>
              </a:rPr>
              <a:t>A</a:t>
            </a:r>
          </a:p>
        </p:txBody>
      </p:sp>
      <p:sp>
        <p:nvSpPr>
          <p:cNvPr id="27" name="Siebeneck 26"/>
          <p:cNvSpPr/>
          <p:nvPr/>
        </p:nvSpPr>
        <p:spPr>
          <a:xfrm>
            <a:off x="4294012" y="3284984"/>
            <a:ext cx="555976" cy="555976"/>
          </a:xfrm>
          <a:prstGeom prst="hep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FF0000"/>
                </a:solidFill>
              </a:rPr>
              <a:t>B</a:t>
            </a:r>
          </a:p>
        </p:txBody>
      </p:sp>
      <p:sp>
        <p:nvSpPr>
          <p:cNvPr id="28" name="Siebeneck 27"/>
          <p:cNvSpPr/>
          <p:nvPr/>
        </p:nvSpPr>
        <p:spPr>
          <a:xfrm>
            <a:off x="7308304" y="3287120"/>
            <a:ext cx="555976" cy="555976"/>
          </a:xfrm>
          <a:prstGeom prst="hep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FF0000"/>
                </a:solidFill>
              </a:rPr>
              <a:t>C</a:t>
            </a:r>
          </a:p>
        </p:txBody>
      </p:sp>
      <p:sp>
        <p:nvSpPr>
          <p:cNvPr id="31" name="Siebeneck 30"/>
          <p:cNvSpPr/>
          <p:nvPr/>
        </p:nvSpPr>
        <p:spPr>
          <a:xfrm>
            <a:off x="7363478" y="6101986"/>
            <a:ext cx="555976" cy="555976"/>
          </a:xfrm>
          <a:prstGeom prst="hep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FF0000"/>
                </a:solidFill>
              </a:rPr>
              <a:t>F</a:t>
            </a:r>
          </a:p>
        </p:txBody>
      </p:sp>
      <p:sp>
        <p:nvSpPr>
          <p:cNvPr id="29" name="Siebeneck 28"/>
          <p:cNvSpPr/>
          <p:nvPr/>
        </p:nvSpPr>
        <p:spPr>
          <a:xfrm>
            <a:off x="1259632" y="6069230"/>
            <a:ext cx="555976" cy="555976"/>
          </a:xfrm>
          <a:prstGeom prst="hep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FF0000"/>
                </a:solidFill>
              </a:rPr>
              <a:t>D</a:t>
            </a:r>
          </a:p>
        </p:txBody>
      </p:sp>
      <p:sp>
        <p:nvSpPr>
          <p:cNvPr id="30" name="Siebeneck 29"/>
          <p:cNvSpPr/>
          <p:nvPr/>
        </p:nvSpPr>
        <p:spPr>
          <a:xfrm>
            <a:off x="4294012" y="6085608"/>
            <a:ext cx="555976" cy="555976"/>
          </a:xfrm>
          <a:prstGeom prst="hep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FF0000"/>
                </a:solidFill>
              </a:rPr>
              <a:t>E</a:t>
            </a:r>
          </a:p>
        </p:txBody>
      </p:sp>
      <p:grpSp>
        <p:nvGrpSpPr>
          <p:cNvPr id="5" name="Gruppieren 4"/>
          <p:cNvGrpSpPr/>
          <p:nvPr/>
        </p:nvGrpSpPr>
        <p:grpSpPr>
          <a:xfrm>
            <a:off x="467544" y="1466200"/>
            <a:ext cx="7913158" cy="5159006"/>
            <a:chOff x="467544" y="1466200"/>
            <a:chExt cx="7913158" cy="5159006"/>
          </a:xfrm>
        </p:grpSpPr>
        <p:sp>
          <p:nvSpPr>
            <p:cNvPr id="6" name="Textfeld 5"/>
            <p:cNvSpPr txBox="1"/>
            <p:nvPr/>
          </p:nvSpPr>
          <p:spPr>
            <a:xfrm>
              <a:off x="467544" y="1466200"/>
              <a:ext cx="1843262" cy="738664"/>
            </a:xfrm>
            <a:prstGeom prst="rect">
              <a:avLst/>
            </a:prstGeom>
            <a:noFill/>
          </p:spPr>
          <p:txBody>
            <a:bodyPr wrap="none" rtlCol="0">
              <a:spAutoFit/>
            </a:bodyPr>
            <a:lstStyle/>
            <a:p>
              <a:r>
                <a:rPr lang="de-DE" sz="1400" dirty="0">
                  <a:solidFill>
                    <a:schemeClr val="bg1"/>
                  </a:solidFill>
                </a:rPr>
                <a:t>Moskau</a:t>
              </a:r>
            </a:p>
            <a:p>
              <a:r>
                <a:rPr lang="de-DE" sz="1400" dirty="0">
                  <a:solidFill>
                    <a:schemeClr val="bg1"/>
                  </a:solidFill>
                </a:rPr>
                <a:t>Gemäßigte Klimazone</a:t>
              </a:r>
            </a:p>
            <a:p>
              <a:r>
                <a:rPr lang="de-DE" sz="1400" dirty="0">
                  <a:solidFill>
                    <a:schemeClr val="bg1"/>
                  </a:solidFill>
                </a:rPr>
                <a:t>Kühles Kontinentalklima</a:t>
              </a:r>
            </a:p>
          </p:txBody>
        </p:sp>
        <p:sp>
          <p:nvSpPr>
            <p:cNvPr id="14" name="Textfeld 13"/>
            <p:cNvSpPr txBox="1"/>
            <p:nvPr/>
          </p:nvSpPr>
          <p:spPr>
            <a:xfrm>
              <a:off x="472936" y="4251212"/>
              <a:ext cx="1874616" cy="523220"/>
            </a:xfrm>
            <a:prstGeom prst="rect">
              <a:avLst/>
            </a:prstGeom>
            <a:noFill/>
          </p:spPr>
          <p:txBody>
            <a:bodyPr wrap="none" rtlCol="0">
              <a:spAutoFit/>
            </a:bodyPr>
            <a:lstStyle/>
            <a:p>
              <a:r>
                <a:rPr lang="de-DE" sz="1400" dirty="0">
                  <a:solidFill>
                    <a:schemeClr val="bg1"/>
                  </a:solidFill>
                </a:rPr>
                <a:t>Rom</a:t>
              </a:r>
            </a:p>
            <a:p>
              <a:r>
                <a:rPr lang="de-DE" sz="1400" dirty="0">
                  <a:solidFill>
                    <a:schemeClr val="bg1"/>
                  </a:solidFill>
                </a:rPr>
                <a:t>Subtropische Klimazone</a:t>
              </a:r>
            </a:p>
          </p:txBody>
        </p:sp>
        <p:sp>
          <p:nvSpPr>
            <p:cNvPr id="17" name="Textfeld 16"/>
            <p:cNvSpPr txBox="1"/>
            <p:nvPr/>
          </p:nvSpPr>
          <p:spPr>
            <a:xfrm>
              <a:off x="3511502" y="4293096"/>
              <a:ext cx="1948034" cy="738664"/>
            </a:xfrm>
            <a:prstGeom prst="rect">
              <a:avLst/>
            </a:prstGeom>
            <a:noFill/>
          </p:spPr>
          <p:txBody>
            <a:bodyPr wrap="none" rtlCol="0">
              <a:spAutoFit/>
            </a:bodyPr>
            <a:lstStyle/>
            <a:p>
              <a:r>
                <a:rPr lang="de-DE" sz="1400" dirty="0">
                  <a:solidFill>
                    <a:schemeClr val="bg1"/>
                  </a:solidFill>
                </a:rPr>
                <a:t>Paris</a:t>
              </a:r>
            </a:p>
            <a:p>
              <a:r>
                <a:rPr lang="de-DE" sz="1400" dirty="0">
                  <a:solidFill>
                    <a:schemeClr val="bg1"/>
                  </a:solidFill>
                </a:rPr>
                <a:t>Gemäßigte Klimazone</a:t>
              </a:r>
            </a:p>
            <a:p>
              <a:r>
                <a:rPr lang="de-DE" sz="1400" dirty="0">
                  <a:solidFill>
                    <a:schemeClr val="bg1"/>
                  </a:solidFill>
                </a:rPr>
                <a:t>Seeklima der Westseiten</a:t>
              </a:r>
            </a:p>
          </p:txBody>
        </p:sp>
        <p:sp>
          <p:nvSpPr>
            <p:cNvPr id="18" name="Textfeld 17"/>
            <p:cNvSpPr txBox="1"/>
            <p:nvPr/>
          </p:nvSpPr>
          <p:spPr>
            <a:xfrm>
              <a:off x="3563888" y="1466200"/>
              <a:ext cx="1843262" cy="738664"/>
            </a:xfrm>
            <a:prstGeom prst="rect">
              <a:avLst/>
            </a:prstGeom>
            <a:noFill/>
          </p:spPr>
          <p:txBody>
            <a:bodyPr wrap="none" rtlCol="0">
              <a:spAutoFit/>
            </a:bodyPr>
            <a:lstStyle/>
            <a:p>
              <a:r>
                <a:rPr lang="de-DE" sz="1400" dirty="0">
                  <a:solidFill>
                    <a:schemeClr val="bg1"/>
                  </a:solidFill>
                </a:rPr>
                <a:t>Dresden</a:t>
              </a:r>
            </a:p>
            <a:p>
              <a:r>
                <a:rPr lang="de-DE" sz="1400" dirty="0">
                  <a:solidFill>
                    <a:schemeClr val="bg1"/>
                  </a:solidFill>
                </a:rPr>
                <a:t>Gemäßigte Klimazone</a:t>
              </a:r>
            </a:p>
            <a:p>
              <a:r>
                <a:rPr lang="de-DE" sz="1400" dirty="0">
                  <a:solidFill>
                    <a:schemeClr val="bg1"/>
                  </a:solidFill>
                </a:rPr>
                <a:t>Übergangsklima</a:t>
              </a:r>
            </a:p>
          </p:txBody>
        </p:sp>
        <p:sp>
          <p:nvSpPr>
            <p:cNvPr id="19" name="Textfeld 18"/>
            <p:cNvSpPr txBox="1"/>
            <p:nvPr/>
          </p:nvSpPr>
          <p:spPr>
            <a:xfrm>
              <a:off x="6660232" y="1466200"/>
              <a:ext cx="1715534" cy="523220"/>
            </a:xfrm>
            <a:prstGeom prst="rect">
              <a:avLst/>
            </a:prstGeom>
            <a:noFill/>
          </p:spPr>
          <p:txBody>
            <a:bodyPr wrap="none" rtlCol="0">
              <a:spAutoFit/>
            </a:bodyPr>
            <a:lstStyle/>
            <a:p>
              <a:r>
                <a:rPr lang="de-DE" sz="1400" dirty="0">
                  <a:solidFill>
                    <a:schemeClr val="bg1"/>
                  </a:solidFill>
                </a:rPr>
                <a:t>Murmansk</a:t>
              </a:r>
            </a:p>
            <a:p>
              <a:r>
                <a:rPr lang="de-DE" sz="1400" dirty="0">
                  <a:solidFill>
                    <a:schemeClr val="bg1"/>
                  </a:solidFill>
                </a:rPr>
                <a:t>Subpolare Klimazone</a:t>
              </a:r>
            </a:p>
          </p:txBody>
        </p:sp>
        <p:sp>
          <p:nvSpPr>
            <p:cNvPr id="16" name="Textfeld 15"/>
            <p:cNvSpPr txBox="1"/>
            <p:nvPr/>
          </p:nvSpPr>
          <p:spPr>
            <a:xfrm>
              <a:off x="6588224" y="6101986"/>
              <a:ext cx="1792478" cy="523220"/>
            </a:xfrm>
            <a:prstGeom prst="rect">
              <a:avLst/>
            </a:prstGeom>
            <a:noFill/>
          </p:spPr>
          <p:txBody>
            <a:bodyPr wrap="none" rtlCol="0">
              <a:spAutoFit/>
            </a:bodyPr>
            <a:lstStyle/>
            <a:p>
              <a:r>
                <a:rPr lang="de-DE" sz="1400" dirty="0">
                  <a:solidFill>
                    <a:schemeClr val="bg1"/>
                  </a:solidFill>
                </a:rPr>
                <a:t>Zugspitze</a:t>
              </a:r>
            </a:p>
            <a:p>
              <a:r>
                <a:rPr lang="de-DE" sz="1400" dirty="0">
                  <a:solidFill>
                    <a:schemeClr val="bg1"/>
                  </a:solidFill>
                </a:rPr>
                <a:t>Hochgebirgsklimazone</a:t>
              </a:r>
            </a:p>
          </p:txBody>
        </p:sp>
      </p:grpSp>
    </p:spTree>
    <p:extLst>
      <p:ext uri="{BB962C8B-B14F-4D97-AF65-F5344CB8AC3E}">
        <p14:creationId xmlns:p14="http://schemas.microsoft.com/office/powerpoint/2010/main" val="278899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286" y="332656"/>
            <a:ext cx="8000652" cy="1323439"/>
          </a:xfrm>
          <a:prstGeom prst="rect">
            <a:avLst/>
          </a:prstGeom>
          <a:noFill/>
        </p:spPr>
        <p:txBody>
          <a:bodyPr wrap="none" rtlCol="0">
            <a:spAutoFit/>
          </a:bodyPr>
          <a:lstStyle/>
          <a:p>
            <a:r>
              <a:rPr lang="de-DE" sz="2000" dirty="0"/>
              <a:t>Aufgabe:</a:t>
            </a:r>
          </a:p>
          <a:p>
            <a:r>
              <a:rPr lang="de-DE" sz="2000" dirty="0"/>
              <a:t>Zeichnen Sie ein Klimadiagramm, werten Sie dieses entsprechend</a:t>
            </a:r>
          </a:p>
          <a:p>
            <a:r>
              <a:rPr lang="de-DE" sz="2000" dirty="0"/>
              <a:t>aus (Vorschrift beachten!) und begründen Sie die Zuordnung des Diagramms </a:t>
            </a:r>
          </a:p>
          <a:p>
            <a:r>
              <a:rPr lang="de-DE" sz="2000" dirty="0"/>
              <a:t>zur entsprechenden Klimazone bzw. zum entsprechenden Klimatyp.  </a:t>
            </a:r>
          </a:p>
        </p:txBody>
      </p:sp>
      <p:sp>
        <p:nvSpPr>
          <p:cNvPr id="3" name="Textfeld 2"/>
          <p:cNvSpPr txBox="1"/>
          <p:nvPr/>
        </p:nvSpPr>
        <p:spPr>
          <a:xfrm>
            <a:off x="251520" y="1628800"/>
            <a:ext cx="3768789" cy="369332"/>
          </a:xfrm>
          <a:prstGeom prst="rect">
            <a:avLst/>
          </a:prstGeom>
          <a:noFill/>
        </p:spPr>
        <p:txBody>
          <a:bodyPr wrap="none" rtlCol="0">
            <a:spAutoFit/>
          </a:bodyPr>
          <a:lstStyle/>
          <a:p>
            <a:r>
              <a:rPr lang="de-DE" dirty="0"/>
              <a:t>Klimadaten: Ort X, Höhe über NN 17m</a:t>
            </a:r>
          </a:p>
        </p:txBody>
      </p:sp>
      <p:graphicFrame>
        <p:nvGraphicFramePr>
          <p:cNvPr id="5" name="Tabelle 4"/>
          <p:cNvGraphicFramePr>
            <a:graphicFrameLocks noGrp="1"/>
          </p:cNvGraphicFramePr>
          <p:nvPr>
            <p:extLst>
              <p:ext uri="{D42A27DB-BD31-4B8C-83A1-F6EECF244321}">
                <p14:modId xmlns:p14="http://schemas.microsoft.com/office/powerpoint/2010/main" val="716871672"/>
              </p:ext>
            </p:extLst>
          </p:nvPr>
        </p:nvGraphicFramePr>
        <p:xfrm>
          <a:off x="251526" y="2060848"/>
          <a:ext cx="8568945" cy="1112520"/>
        </p:xfrm>
        <a:graphic>
          <a:graphicData uri="http://schemas.openxmlformats.org/drawingml/2006/table">
            <a:tbl>
              <a:tblPr firstRow="1" bandRow="1">
                <a:tableStyleId>{18603FDC-E32A-4AB5-989C-0864C3EAD2B8}</a:tableStyleId>
              </a:tblPr>
              <a:tblGrid>
                <a:gridCol w="1080114">
                  <a:extLst>
                    <a:ext uri="{9D8B030D-6E8A-4147-A177-3AD203B41FA5}">
                      <a16:colId xmlns:a16="http://schemas.microsoft.com/office/drawing/2014/main" val="20000"/>
                    </a:ext>
                  </a:extLst>
                </a:gridCol>
                <a:gridCol w="552061">
                  <a:extLst>
                    <a:ext uri="{9D8B030D-6E8A-4147-A177-3AD203B41FA5}">
                      <a16:colId xmlns:a16="http://schemas.microsoft.com/office/drawing/2014/main" val="20001"/>
                    </a:ext>
                  </a:extLst>
                </a:gridCol>
                <a:gridCol w="528059">
                  <a:extLst>
                    <a:ext uri="{9D8B030D-6E8A-4147-A177-3AD203B41FA5}">
                      <a16:colId xmlns:a16="http://schemas.microsoft.com/office/drawing/2014/main" val="20002"/>
                    </a:ext>
                  </a:extLst>
                </a:gridCol>
                <a:gridCol w="576063">
                  <a:extLst>
                    <a:ext uri="{9D8B030D-6E8A-4147-A177-3AD203B41FA5}">
                      <a16:colId xmlns:a16="http://schemas.microsoft.com/office/drawing/2014/main" val="20003"/>
                    </a:ext>
                  </a:extLst>
                </a:gridCol>
                <a:gridCol w="552061">
                  <a:extLst>
                    <a:ext uri="{9D8B030D-6E8A-4147-A177-3AD203B41FA5}">
                      <a16:colId xmlns:a16="http://schemas.microsoft.com/office/drawing/2014/main" val="20004"/>
                    </a:ext>
                  </a:extLst>
                </a:gridCol>
                <a:gridCol w="552061">
                  <a:extLst>
                    <a:ext uri="{9D8B030D-6E8A-4147-A177-3AD203B41FA5}">
                      <a16:colId xmlns:a16="http://schemas.microsoft.com/office/drawing/2014/main" val="20005"/>
                    </a:ext>
                  </a:extLst>
                </a:gridCol>
                <a:gridCol w="552061">
                  <a:extLst>
                    <a:ext uri="{9D8B030D-6E8A-4147-A177-3AD203B41FA5}">
                      <a16:colId xmlns:a16="http://schemas.microsoft.com/office/drawing/2014/main" val="20006"/>
                    </a:ext>
                  </a:extLst>
                </a:gridCol>
                <a:gridCol w="552061">
                  <a:extLst>
                    <a:ext uri="{9D8B030D-6E8A-4147-A177-3AD203B41FA5}">
                      <a16:colId xmlns:a16="http://schemas.microsoft.com/office/drawing/2014/main" val="20007"/>
                    </a:ext>
                  </a:extLst>
                </a:gridCol>
                <a:gridCol w="552061">
                  <a:extLst>
                    <a:ext uri="{9D8B030D-6E8A-4147-A177-3AD203B41FA5}">
                      <a16:colId xmlns:a16="http://schemas.microsoft.com/office/drawing/2014/main" val="20008"/>
                    </a:ext>
                  </a:extLst>
                </a:gridCol>
                <a:gridCol w="552061">
                  <a:extLst>
                    <a:ext uri="{9D8B030D-6E8A-4147-A177-3AD203B41FA5}">
                      <a16:colId xmlns:a16="http://schemas.microsoft.com/office/drawing/2014/main" val="20009"/>
                    </a:ext>
                  </a:extLst>
                </a:gridCol>
                <a:gridCol w="552061">
                  <a:extLst>
                    <a:ext uri="{9D8B030D-6E8A-4147-A177-3AD203B41FA5}">
                      <a16:colId xmlns:a16="http://schemas.microsoft.com/office/drawing/2014/main" val="20010"/>
                    </a:ext>
                  </a:extLst>
                </a:gridCol>
                <a:gridCol w="552061">
                  <a:extLst>
                    <a:ext uri="{9D8B030D-6E8A-4147-A177-3AD203B41FA5}">
                      <a16:colId xmlns:a16="http://schemas.microsoft.com/office/drawing/2014/main" val="20011"/>
                    </a:ext>
                  </a:extLst>
                </a:gridCol>
                <a:gridCol w="552061">
                  <a:extLst>
                    <a:ext uri="{9D8B030D-6E8A-4147-A177-3AD203B41FA5}">
                      <a16:colId xmlns:a16="http://schemas.microsoft.com/office/drawing/2014/main" val="20012"/>
                    </a:ext>
                  </a:extLst>
                </a:gridCol>
                <a:gridCol w="864099">
                  <a:extLst>
                    <a:ext uri="{9D8B030D-6E8A-4147-A177-3AD203B41FA5}">
                      <a16:colId xmlns:a16="http://schemas.microsoft.com/office/drawing/2014/main" val="20013"/>
                    </a:ext>
                  </a:extLst>
                </a:gridCol>
              </a:tblGrid>
              <a:tr h="370840">
                <a:tc>
                  <a:txBody>
                    <a:bodyPr/>
                    <a:lstStyle/>
                    <a:p>
                      <a:r>
                        <a:rPr lang="de-DE" dirty="0">
                          <a:solidFill>
                            <a:schemeClr val="bg2"/>
                          </a:solidFill>
                        </a:rPr>
                        <a:t>Monat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2"/>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JT/JN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de-DE" dirty="0">
                          <a:solidFill>
                            <a:schemeClr val="bg2"/>
                          </a:solidFill>
                        </a:rPr>
                        <a:t>Tin°C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de-DE" dirty="0">
                          <a:solidFill>
                            <a:schemeClr val="bg2"/>
                          </a:solidFill>
                        </a:rPr>
                        <a:t>N in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Textfeld 5"/>
          <p:cNvSpPr txBox="1"/>
          <p:nvPr/>
        </p:nvSpPr>
        <p:spPr>
          <a:xfrm>
            <a:off x="984030" y="3717032"/>
            <a:ext cx="6636497" cy="646331"/>
          </a:xfrm>
          <a:prstGeom prst="rect">
            <a:avLst/>
          </a:prstGeom>
          <a:noFill/>
        </p:spPr>
        <p:txBody>
          <a:bodyPr wrap="none" rtlCol="0">
            <a:spAutoFit/>
          </a:bodyPr>
          <a:lstStyle/>
          <a:p>
            <a:r>
              <a:rPr lang="de-DE" dirty="0"/>
              <a:t>Hinweis:</a:t>
            </a:r>
          </a:p>
          <a:p>
            <a:r>
              <a:rPr lang="de-DE" dirty="0"/>
              <a:t>Nutzen Sie zur Erstellung des Klimadiagramms Microsoft Office – Exel!</a:t>
            </a:r>
          </a:p>
        </p:txBody>
      </p:sp>
      <p:graphicFrame>
        <p:nvGraphicFramePr>
          <p:cNvPr id="7" name="Tabelle 6"/>
          <p:cNvGraphicFramePr>
            <a:graphicFrameLocks noGrp="1"/>
          </p:cNvGraphicFramePr>
          <p:nvPr>
            <p:extLst>
              <p:ext uri="{D42A27DB-BD31-4B8C-83A1-F6EECF244321}">
                <p14:modId xmlns:p14="http://schemas.microsoft.com/office/powerpoint/2010/main" val="1241296994"/>
              </p:ext>
            </p:extLst>
          </p:nvPr>
        </p:nvGraphicFramePr>
        <p:xfrm>
          <a:off x="287527" y="4509120"/>
          <a:ext cx="8568952" cy="1920240"/>
        </p:xfrm>
        <a:graphic>
          <a:graphicData uri="http://schemas.openxmlformats.org/drawingml/2006/table">
            <a:tbl>
              <a:tblPr firstRow="1" bandRow="1">
                <a:tableStyleId>{18603FDC-E32A-4AB5-989C-0864C3EAD2B8}</a:tableStyleId>
              </a:tblPr>
              <a:tblGrid>
                <a:gridCol w="612068">
                  <a:extLst>
                    <a:ext uri="{9D8B030D-6E8A-4147-A177-3AD203B41FA5}">
                      <a16:colId xmlns:a16="http://schemas.microsoft.com/office/drawing/2014/main" val="20000"/>
                    </a:ext>
                  </a:extLst>
                </a:gridCol>
                <a:gridCol w="612068">
                  <a:extLst>
                    <a:ext uri="{9D8B030D-6E8A-4147-A177-3AD203B41FA5}">
                      <a16:colId xmlns:a16="http://schemas.microsoft.com/office/drawing/2014/main" val="20001"/>
                    </a:ext>
                  </a:extLst>
                </a:gridCol>
                <a:gridCol w="612068">
                  <a:extLst>
                    <a:ext uri="{9D8B030D-6E8A-4147-A177-3AD203B41FA5}">
                      <a16:colId xmlns:a16="http://schemas.microsoft.com/office/drawing/2014/main" val="20002"/>
                    </a:ext>
                  </a:extLst>
                </a:gridCol>
                <a:gridCol w="612068">
                  <a:extLst>
                    <a:ext uri="{9D8B030D-6E8A-4147-A177-3AD203B41FA5}">
                      <a16:colId xmlns:a16="http://schemas.microsoft.com/office/drawing/2014/main" val="20003"/>
                    </a:ext>
                  </a:extLst>
                </a:gridCol>
                <a:gridCol w="612068">
                  <a:extLst>
                    <a:ext uri="{9D8B030D-6E8A-4147-A177-3AD203B41FA5}">
                      <a16:colId xmlns:a16="http://schemas.microsoft.com/office/drawing/2014/main" val="20004"/>
                    </a:ext>
                  </a:extLst>
                </a:gridCol>
                <a:gridCol w="612068">
                  <a:extLst>
                    <a:ext uri="{9D8B030D-6E8A-4147-A177-3AD203B41FA5}">
                      <a16:colId xmlns:a16="http://schemas.microsoft.com/office/drawing/2014/main" val="20005"/>
                    </a:ext>
                  </a:extLst>
                </a:gridCol>
                <a:gridCol w="612068">
                  <a:extLst>
                    <a:ext uri="{9D8B030D-6E8A-4147-A177-3AD203B41FA5}">
                      <a16:colId xmlns:a16="http://schemas.microsoft.com/office/drawing/2014/main" val="20006"/>
                    </a:ext>
                  </a:extLst>
                </a:gridCol>
                <a:gridCol w="612068">
                  <a:extLst>
                    <a:ext uri="{9D8B030D-6E8A-4147-A177-3AD203B41FA5}">
                      <a16:colId xmlns:a16="http://schemas.microsoft.com/office/drawing/2014/main" val="20007"/>
                    </a:ext>
                  </a:extLst>
                </a:gridCol>
                <a:gridCol w="612068">
                  <a:extLst>
                    <a:ext uri="{9D8B030D-6E8A-4147-A177-3AD203B41FA5}">
                      <a16:colId xmlns:a16="http://schemas.microsoft.com/office/drawing/2014/main" val="20008"/>
                    </a:ext>
                  </a:extLst>
                </a:gridCol>
                <a:gridCol w="612068">
                  <a:extLst>
                    <a:ext uri="{9D8B030D-6E8A-4147-A177-3AD203B41FA5}">
                      <a16:colId xmlns:a16="http://schemas.microsoft.com/office/drawing/2014/main" val="20009"/>
                    </a:ext>
                  </a:extLst>
                </a:gridCol>
                <a:gridCol w="612068">
                  <a:extLst>
                    <a:ext uri="{9D8B030D-6E8A-4147-A177-3AD203B41FA5}">
                      <a16:colId xmlns:a16="http://schemas.microsoft.com/office/drawing/2014/main" val="20010"/>
                    </a:ext>
                  </a:extLst>
                </a:gridCol>
                <a:gridCol w="612068">
                  <a:extLst>
                    <a:ext uri="{9D8B030D-6E8A-4147-A177-3AD203B41FA5}">
                      <a16:colId xmlns:a16="http://schemas.microsoft.com/office/drawing/2014/main" val="20011"/>
                    </a:ext>
                  </a:extLst>
                </a:gridCol>
                <a:gridCol w="612068">
                  <a:extLst>
                    <a:ext uri="{9D8B030D-6E8A-4147-A177-3AD203B41FA5}">
                      <a16:colId xmlns:a16="http://schemas.microsoft.com/office/drawing/2014/main" val="20012"/>
                    </a:ext>
                  </a:extLst>
                </a:gridCol>
                <a:gridCol w="612068">
                  <a:extLst>
                    <a:ext uri="{9D8B030D-6E8A-4147-A177-3AD203B41FA5}">
                      <a16:colId xmlns:a16="http://schemas.microsoft.com/office/drawing/2014/main" val="20013"/>
                    </a:ext>
                  </a:extLst>
                </a:gridCol>
              </a:tblGrid>
              <a:tr h="370840">
                <a:tc>
                  <a:txBody>
                    <a:bodyPr/>
                    <a:lstStyle/>
                    <a:p>
                      <a:pPr algn="ctr"/>
                      <a:r>
                        <a:rPr lang="de-DE" dirty="0">
                          <a:solidFill>
                            <a:schemeClr val="bg2"/>
                          </a:solidFill>
                        </a:rPr>
                        <a:t>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2"/>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JT/</a:t>
                      </a:r>
                    </a:p>
                    <a:p>
                      <a:pPr algn="ctr"/>
                      <a:r>
                        <a:rPr lang="de-DE" dirty="0">
                          <a:solidFill>
                            <a:schemeClr val="bg2"/>
                          </a:solidFill>
                        </a:rPr>
                        <a:t>JN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de-DE" dirty="0">
                          <a:solidFill>
                            <a:schemeClr val="bg2"/>
                          </a:solidFill>
                        </a:rPr>
                        <a:t>Tin°C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de-DE" dirty="0">
                          <a:solidFill>
                            <a:schemeClr val="bg2"/>
                          </a:solidFill>
                        </a:rPr>
                        <a:t>N in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bg2"/>
                          </a:solidFill>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feld 3"/>
          <p:cNvSpPr txBox="1"/>
          <p:nvPr/>
        </p:nvSpPr>
        <p:spPr>
          <a:xfrm>
            <a:off x="507418" y="3356992"/>
            <a:ext cx="1475276" cy="369332"/>
          </a:xfrm>
          <a:prstGeom prst="rect">
            <a:avLst/>
          </a:prstGeom>
          <a:noFill/>
        </p:spPr>
        <p:txBody>
          <a:bodyPr wrap="none" rtlCol="0">
            <a:spAutoFit/>
          </a:bodyPr>
          <a:lstStyle/>
          <a:p>
            <a:r>
              <a:rPr lang="de-DE" dirty="0">
                <a:solidFill>
                  <a:srgbClr val="FF0000"/>
                </a:solidFill>
              </a:rPr>
              <a:t>Hausaufgabe:</a:t>
            </a:r>
          </a:p>
        </p:txBody>
      </p:sp>
    </p:spTree>
    <p:extLst>
      <p:ext uri="{BB962C8B-B14F-4D97-AF65-F5344CB8AC3E}">
        <p14:creationId xmlns:p14="http://schemas.microsoft.com/office/powerpoint/2010/main" val="35998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82"/>
          <a:stretch/>
        </p:blipFill>
        <p:spPr bwMode="auto">
          <a:xfrm>
            <a:off x="1763688" y="908720"/>
            <a:ext cx="5446640" cy="572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972328" y="404664"/>
            <a:ext cx="7199343" cy="461665"/>
          </a:xfrm>
          <a:prstGeom prst="rect">
            <a:avLst/>
          </a:prstGeom>
          <a:noFill/>
        </p:spPr>
        <p:txBody>
          <a:bodyPr wrap="none" rtlCol="0">
            <a:spAutoFit/>
          </a:bodyPr>
          <a:lstStyle/>
          <a:p>
            <a:pPr algn="ctr"/>
            <a:r>
              <a:rPr lang="de-DE" sz="2400" dirty="0">
                <a:solidFill>
                  <a:srgbClr val="FF0000"/>
                </a:solidFill>
              </a:rPr>
              <a:t>Woran erkenne ich, um welchen Klimatyp es sich handelt?</a:t>
            </a:r>
          </a:p>
        </p:txBody>
      </p:sp>
    </p:spTree>
    <p:extLst>
      <p:ext uri="{BB962C8B-B14F-4D97-AF65-F5344CB8AC3E}">
        <p14:creationId xmlns:p14="http://schemas.microsoft.com/office/powerpoint/2010/main" val="1313665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034682"/>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de-DE" sz="1700" spc="0" dirty="0">
                <a:ln w="50800"/>
                <a:solidFill>
                  <a:schemeClr val="accent2">
                    <a:lumMod val="60000"/>
                    <a:lumOff val="40000"/>
                  </a:schemeClr>
                </a:solidFill>
                <a:latin typeface="Times New Roman" pitchFamily="18" charset="0"/>
                <a:cs typeface="Times New Roman" pitchFamily="18" charset="0"/>
              </a:rPr>
              <a:t>Gründe für die Veränderung der Klimaelemente vom See- zum Landklima – Kontinentalität</a:t>
            </a:r>
            <a:br>
              <a:rPr lang="de-DE" sz="1700" spc="0" dirty="0">
                <a:ln w="50800"/>
                <a:solidFill>
                  <a:schemeClr val="accent2">
                    <a:lumMod val="60000"/>
                    <a:lumOff val="40000"/>
                  </a:schemeClr>
                </a:solidFill>
                <a:latin typeface="Times New Roman" pitchFamily="18" charset="0"/>
                <a:cs typeface="Times New Roman" pitchFamily="18" charset="0"/>
              </a:rPr>
            </a:br>
            <a:br>
              <a:rPr lang="de-DE" sz="1700" spc="0" dirty="0">
                <a:ln w="50800"/>
                <a:solidFill>
                  <a:schemeClr val="accent2">
                    <a:lumMod val="60000"/>
                    <a:lumOff val="40000"/>
                  </a:schemeClr>
                </a:solidFill>
                <a:latin typeface="Times New Roman" pitchFamily="18" charset="0"/>
                <a:cs typeface="Times New Roman" pitchFamily="18" charset="0"/>
              </a:rPr>
            </a:br>
            <a:r>
              <a:rPr lang="de-DE" sz="1700" spc="0" dirty="0">
                <a:ln w="50800"/>
                <a:solidFill>
                  <a:schemeClr val="accent2">
                    <a:lumMod val="60000"/>
                    <a:lumOff val="40000"/>
                  </a:schemeClr>
                </a:solidFill>
                <a:latin typeface="Times New Roman" pitchFamily="18" charset="0"/>
                <a:cs typeface="Times New Roman" pitchFamily="18" charset="0"/>
              </a:rPr>
              <a:t>Die soeben beschriebenen Veränderungen der Temperatur mit zunehmender Entfernung vom Meer werden durch die unterschiedliche Wärmespeicherfähigkeit des Wassers und der Landmasse verursacht. Das Wasser kann die einfallende Strahlung besser speichern. Es nimmt also im Sommer Energie auf. Wenn im Winter die Energiebilanz negativ ausfällt, gibt das Meer Wärme ab und bewirkt so relativ milde Temperaturen im Winter. Im Sommer jedoch wirkt die Meeresluft kühlend. </a:t>
            </a:r>
            <a:br>
              <a:rPr lang="de-DE" sz="1700" spc="0" dirty="0">
                <a:ln w="50800"/>
                <a:solidFill>
                  <a:schemeClr val="accent2">
                    <a:lumMod val="60000"/>
                    <a:lumOff val="40000"/>
                  </a:schemeClr>
                </a:solidFill>
                <a:latin typeface="Times New Roman" pitchFamily="18" charset="0"/>
                <a:cs typeface="Times New Roman" pitchFamily="18" charset="0"/>
              </a:rPr>
            </a:br>
            <a:r>
              <a:rPr lang="de-DE" sz="1700" spc="0" dirty="0">
                <a:ln w="50800"/>
                <a:solidFill>
                  <a:schemeClr val="accent2">
                    <a:lumMod val="60000"/>
                    <a:lumOff val="40000"/>
                  </a:schemeClr>
                </a:solidFill>
                <a:latin typeface="Times New Roman" pitchFamily="18" charset="0"/>
                <a:cs typeface="Times New Roman" pitchFamily="18" charset="0"/>
              </a:rPr>
              <a:t>Die Landmasse kann jedoch kaum Energie speichern. Sie kühlt im Winter sehr stark aus und verursacht so die tiefen Temperaturen im Kontinentalklima. Im Sommer erhitzt sie sich enorm und sorgt so für hohe Temperaturen. </a:t>
            </a:r>
            <a:br>
              <a:rPr lang="de-DE" sz="1700" spc="0" dirty="0">
                <a:ln w="50800"/>
                <a:solidFill>
                  <a:schemeClr val="accent2">
                    <a:lumMod val="60000"/>
                    <a:lumOff val="40000"/>
                  </a:schemeClr>
                </a:solidFill>
                <a:latin typeface="Times New Roman" pitchFamily="18" charset="0"/>
                <a:cs typeface="Times New Roman" pitchFamily="18" charset="0"/>
              </a:rPr>
            </a:br>
            <a:r>
              <a:rPr lang="de-DE" sz="1700" spc="0" dirty="0">
                <a:ln w="50800"/>
                <a:solidFill>
                  <a:schemeClr val="accent2">
                    <a:lumMod val="60000"/>
                    <a:lumOff val="40000"/>
                  </a:schemeClr>
                </a:solidFill>
                <a:latin typeface="Times New Roman" pitchFamily="18" charset="0"/>
                <a:cs typeface="Times New Roman" pitchFamily="18" charset="0"/>
              </a:rPr>
              <a:t>Die Feuchtigkeit, welche die Außertropischen Westwinde bringen, reicht nur für die Regionen, die meeresnah liegen. Die entfernten Regionen (Landklima) haben daher geringere Niederschlagssummen. Jedoch sind die Sommerniederschläge hier höher, da die starke Erwärmung und das Aufsteigen der Warmluft eine kräftige Konvektion mit anschließenden Niederschlägen bewirkt. </a:t>
            </a:r>
            <a:br>
              <a:rPr lang="de-DE" sz="1700" spc="0" dirty="0">
                <a:ln w="50800"/>
                <a:solidFill>
                  <a:schemeClr val="accent2">
                    <a:lumMod val="60000"/>
                    <a:lumOff val="40000"/>
                  </a:schemeClr>
                </a:solidFill>
                <a:latin typeface="Times New Roman" pitchFamily="18" charset="0"/>
                <a:cs typeface="Times New Roman" pitchFamily="18" charset="0"/>
              </a:rPr>
            </a:br>
            <a:r>
              <a:rPr lang="de-DE" sz="1700" spc="0" dirty="0">
                <a:ln w="50800"/>
                <a:solidFill>
                  <a:schemeClr val="accent2">
                    <a:lumMod val="60000"/>
                    <a:lumOff val="40000"/>
                  </a:schemeClr>
                </a:solidFill>
                <a:latin typeface="Times New Roman" pitchFamily="18" charset="0"/>
                <a:cs typeface="Times New Roman" pitchFamily="18" charset="0"/>
              </a:rPr>
              <a:t>In der Gemäßigten Klimazone bestimmt also die Lage des Ortes sehr stark, ob das Klima ozeanisch – vom Meer beeinflusst – ist oder ob es von der mangelnden Wärmespeicherfähigkeit der Landmasse bestimmt wird, also kontinental ist. </a:t>
            </a:r>
            <a:br>
              <a:rPr lang="de-DE" sz="1700" spc="0" dirty="0">
                <a:ln w="50800"/>
                <a:solidFill>
                  <a:schemeClr val="accent2">
                    <a:lumMod val="60000"/>
                    <a:lumOff val="40000"/>
                  </a:schemeClr>
                </a:solidFill>
                <a:latin typeface="Times New Roman" pitchFamily="18" charset="0"/>
                <a:cs typeface="Times New Roman" pitchFamily="18" charset="0"/>
              </a:rPr>
            </a:br>
            <a:r>
              <a:rPr lang="de-DE" sz="1700" spc="0" dirty="0">
                <a:ln w="50800"/>
                <a:solidFill>
                  <a:schemeClr val="accent2">
                    <a:lumMod val="60000"/>
                    <a:lumOff val="40000"/>
                  </a:schemeClr>
                </a:solidFill>
                <a:latin typeface="Times New Roman" pitchFamily="18" charset="0"/>
                <a:cs typeface="Times New Roman" pitchFamily="18" charset="0"/>
              </a:rPr>
              <a:t>Diese Veränderungen von Westen (Seeklima) nach Osten (Kontinentalklima) werden als Kontinentalität bezeichnet.</a:t>
            </a:r>
          </a:p>
        </p:txBody>
      </p:sp>
    </p:spTree>
    <p:extLst>
      <p:ext uri="{BB962C8B-B14F-4D97-AF65-F5344CB8AC3E}">
        <p14:creationId xmlns:p14="http://schemas.microsoft.com/office/powerpoint/2010/main" val="623898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0"/>
            <a:ext cx="7056784" cy="6858000"/>
          </a:xfrm>
          <a:prstGeom prst="rect">
            <a:avLst/>
          </a:prstGeom>
        </p:spPr>
      </p:pic>
    </p:spTree>
    <p:extLst>
      <p:ext uri="{BB962C8B-B14F-4D97-AF65-F5344CB8AC3E}">
        <p14:creationId xmlns:p14="http://schemas.microsoft.com/office/powerpoint/2010/main" val="353144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404664"/>
            <a:ext cx="7612405" cy="2092881"/>
          </a:xfrm>
          <a:prstGeom prst="rect">
            <a:avLst/>
          </a:prstGeom>
          <a:noFill/>
        </p:spPr>
        <p:txBody>
          <a:bodyPr wrap="none" rtlCol="0">
            <a:spAutoFit/>
          </a:bodyPr>
          <a:lstStyle/>
          <a:p>
            <a:r>
              <a:rPr lang="de-DE" sz="2000" dirty="0">
                <a:solidFill>
                  <a:schemeClr val="accent2">
                    <a:lumMod val="60000"/>
                    <a:lumOff val="40000"/>
                  </a:schemeClr>
                </a:solidFill>
              </a:rPr>
              <a:t>Weitere Merkmale, an denen Veränderungen innerhalb der gemäßigten </a:t>
            </a:r>
          </a:p>
          <a:p>
            <a:r>
              <a:rPr lang="de-DE" sz="2000" dirty="0">
                <a:solidFill>
                  <a:schemeClr val="accent2">
                    <a:lumMod val="60000"/>
                    <a:lumOff val="40000"/>
                  </a:schemeClr>
                </a:solidFill>
              </a:rPr>
              <a:t>Klimazone sichtbar werden:</a:t>
            </a:r>
          </a:p>
          <a:p>
            <a:endParaRPr lang="de-DE" dirty="0">
              <a:solidFill>
                <a:schemeClr val="accent2">
                  <a:lumMod val="60000"/>
                  <a:lumOff val="40000"/>
                </a:schemeClr>
              </a:solidFill>
            </a:endParaRPr>
          </a:p>
          <a:p>
            <a:pPr marL="285750" indent="-285750">
              <a:buFont typeface="Wingdings" pitchFamily="2" charset="2"/>
              <a:buChar char="Ø"/>
            </a:pPr>
            <a:r>
              <a:rPr lang="de-DE" dirty="0">
                <a:solidFill>
                  <a:schemeClr val="accent2">
                    <a:lumMod val="60000"/>
                    <a:lumOff val="40000"/>
                  </a:schemeClr>
                </a:solidFill>
              </a:rPr>
              <a:t>Einfluss des Golfstroms (warme Meeresströmung)</a:t>
            </a:r>
          </a:p>
          <a:p>
            <a:pPr marL="285750" indent="-285750">
              <a:buFont typeface="Wingdings" pitchFamily="2" charset="2"/>
              <a:buChar char="Ø"/>
            </a:pPr>
            <a:r>
              <a:rPr lang="de-DE" dirty="0">
                <a:solidFill>
                  <a:schemeClr val="accent2">
                    <a:lumMod val="60000"/>
                    <a:lumOff val="40000"/>
                  </a:schemeClr>
                </a:solidFill>
              </a:rPr>
              <a:t>Unterschiedliche Vegetationszeiten (in Richtung Osten abnehmend)</a:t>
            </a:r>
          </a:p>
          <a:p>
            <a:pPr marL="285750" indent="-285750">
              <a:buFont typeface="Wingdings" pitchFamily="2" charset="2"/>
              <a:buChar char="Ø"/>
            </a:pPr>
            <a:r>
              <a:rPr lang="de-DE" dirty="0">
                <a:solidFill>
                  <a:schemeClr val="accent2">
                    <a:lumMod val="60000"/>
                    <a:lumOff val="40000"/>
                  </a:schemeClr>
                </a:solidFill>
              </a:rPr>
              <a:t>Dauer der Jahreszeiten</a:t>
            </a:r>
          </a:p>
          <a:p>
            <a:pPr marL="285750" indent="-285750">
              <a:buFont typeface="Wingdings" pitchFamily="2" charset="2"/>
              <a:buChar char="Ø"/>
            </a:pPr>
            <a:r>
              <a:rPr lang="de-DE" dirty="0">
                <a:solidFill>
                  <a:schemeClr val="accent2">
                    <a:lumMod val="60000"/>
                    <a:lumOff val="40000"/>
                  </a:schemeClr>
                </a:solidFill>
              </a:rPr>
              <a:t>Dauer und Form des Niederschlags</a:t>
            </a:r>
          </a:p>
        </p:txBody>
      </p:sp>
      <p:sp>
        <p:nvSpPr>
          <p:cNvPr id="3" name="Textfeld 2"/>
          <p:cNvSpPr txBox="1"/>
          <p:nvPr/>
        </p:nvSpPr>
        <p:spPr>
          <a:xfrm>
            <a:off x="428621" y="2690336"/>
            <a:ext cx="8506624" cy="4339650"/>
          </a:xfrm>
          <a:prstGeom prst="rect">
            <a:avLst/>
          </a:prstGeom>
          <a:noFill/>
        </p:spPr>
        <p:txBody>
          <a:bodyPr wrap="none" rtlCol="0">
            <a:spAutoFit/>
          </a:bodyPr>
          <a:lstStyle/>
          <a:p>
            <a:r>
              <a:rPr lang="de-DE" sz="2400" u="sng" dirty="0">
                <a:solidFill>
                  <a:schemeClr val="accent2">
                    <a:lumMod val="60000"/>
                    <a:lumOff val="40000"/>
                  </a:schemeClr>
                </a:solidFill>
              </a:rPr>
              <a:t>Merkmale der Subtropen</a:t>
            </a:r>
          </a:p>
          <a:p>
            <a:endParaRPr lang="de-DE" u="sng" dirty="0">
              <a:solidFill>
                <a:schemeClr val="accent2">
                  <a:lumMod val="60000"/>
                  <a:lumOff val="40000"/>
                </a:schemeClr>
              </a:solidFill>
            </a:endParaRPr>
          </a:p>
          <a:p>
            <a:pPr marL="285750" indent="-285750">
              <a:buFont typeface="Wingdings" pitchFamily="2" charset="2"/>
              <a:buChar char="Ø"/>
            </a:pPr>
            <a:r>
              <a:rPr lang="de-DE" dirty="0">
                <a:solidFill>
                  <a:schemeClr val="accent2">
                    <a:lumMod val="60000"/>
                    <a:lumOff val="40000"/>
                  </a:schemeClr>
                </a:solidFill>
              </a:rPr>
              <a:t>Die durchschnittliche Wintertemperaturen liegen über 3°C (milde Winter).</a:t>
            </a:r>
          </a:p>
          <a:p>
            <a:pPr marL="285750" indent="-285750">
              <a:buFont typeface="Wingdings" pitchFamily="2" charset="2"/>
              <a:buChar char="Ø"/>
            </a:pPr>
            <a:r>
              <a:rPr lang="de-DE" dirty="0">
                <a:solidFill>
                  <a:schemeClr val="accent2">
                    <a:lumMod val="60000"/>
                    <a:lumOff val="40000"/>
                  </a:schemeClr>
                </a:solidFill>
              </a:rPr>
              <a:t>Im Winter und in den Übergangsjahreszeiten fallen die meisten Niederschläge.</a:t>
            </a:r>
          </a:p>
          <a:p>
            <a:pPr marL="285750" indent="-285750">
              <a:buFont typeface="Wingdings" pitchFamily="2" charset="2"/>
              <a:buChar char="Ø"/>
            </a:pPr>
            <a:r>
              <a:rPr lang="de-DE" dirty="0">
                <a:solidFill>
                  <a:schemeClr val="accent2">
                    <a:lumMod val="60000"/>
                    <a:lumOff val="40000"/>
                  </a:schemeClr>
                </a:solidFill>
              </a:rPr>
              <a:t>Im Sommer fallen geringe bzw. keine Niederschläge.</a:t>
            </a:r>
          </a:p>
          <a:p>
            <a:pPr marL="285750" indent="-285750">
              <a:buFont typeface="Wingdings" pitchFamily="2" charset="2"/>
              <a:buChar char="Ø"/>
            </a:pPr>
            <a:r>
              <a:rPr lang="de-DE" dirty="0">
                <a:solidFill>
                  <a:schemeClr val="accent2">
                    <a:lumMod val="60000"/>
                    <a:lumOff val="40000"/>
                  </a:schemeClr>
                </a:solidFill>
              </a:rPr>
              <a:t>Die Durchschnittstemperaturen liegen hier zwischen 20°C und 30°C.</a:t>
            </a:r>
          </a:p>
          <a:p>
            <a:endParaRPr lang="de-DE" dirty="0">
              <a:solidFill>
                <a:schemeClr val="accent2">
                  <a:lumMod val="60000"/>
                  <a:lumOff val="40000"/>
                </a:schemeClr>
              </a:solidFill>
            </a:endParaRPr>
          </a:p>
          <a:p>
            <a:r>
              <a:rPr lang="de-DE" dirty="0">
                <a:solidFill>
                  <a:schemeClr val="accent2">
                    <a:lumMod val="60000"/>
                    <a:lumOff val="40000"/>
                  </a:schemeClr>
                </a:solidFill>
              </a:rPr>
              <a:t>Ursache:</a:t>
            </a:r>
          </a:p>
          <a:p>
            <a:r>
              <a:rPr lang="de-DE" dirty="0">
                <a:solidFill>
                  <a:schemeClr val="accent2">
                    <a:lumMod val="60000"/>
                    <a:lumOff val="40000"/>
                  </a:schemeClr>
                </a:solidFill>
              </a:rPr>
              <a:t>Infolge der Verschiebung der Windgürtel mit dem Sonnenstand gelangen die europäischen</a:t>
            </a:r>
          </a:p>
          <a:p>
            <a:r>
              <a:rPr lang="de-DE" dirty="0">
                <a:solidFill>
                  <a:schemeClr val="accent2">
                    <a:lumMod val="60000"/>
                    <a:lumOff val="40000"/>
                  </a:schemeClr>
                </a:solidFill>
              </a:rPr>
              <a:t>Gebiete am Mittelmeer im Sommer unter den Einfluss der Passatklimazone. Im Winter</a:t>
            </a:r>
          </a:p>
          <a:p>
            <a:r>
              <a:rPr lang="de-DE" dirty="0">
                <a:solidFill>
                  <a:schemeClr val="accent2">
                    <a:lumMod val="60000"/>
                    <a:lumOff val="40000"/>
                  </a:schemeClr>
                </a:solidFill>
              </a:rPr>
              <a:t>hingegen beeinflussen Westwinde das klimatische Geschehen.</a:t>
            </a:r>
          </a:p>
          <a:p>
            <a:pPr marL="285750" indent="-285750">
              <a:buFont typeface="Wingdings" pitchFamily="2" charset="2"/>
              <a:buChar char="Ø"/>
            </a:pPr>
            <a:endParaRPr lang="de-DE" dirty="0"/>
          </a:p>
          <a:p>
            <a:pPr marL="285750" indent="-285750">
              <a:buFont typeface="Wingdings" pitchFamily="2" charset="2"/>
              <a:buChar char="Ø"/>
            </a:pPr>
            <a:endParaRPr lang="de-DE" dirty="0"/>
          </a:p>
          <a:p>
            <a:pPr marL="285750" indent="-285750">
              <a:buFont typeface="Wingdings" pitchFamily="2" charset="2"/>
              <a:buChar char="Ø"/>
            </a:pPr>
            <a:endParaRPr lang="de-DE" dirty="0"/>
          </a:p>
          <a:p>
            <a:pPr marL="285750" indent="-285750">
              <a:buFont typeface="Wingdings" pitchFamily="2" charset="2"/>
              <a:buChar char="Ø"/>
            </a:pPr>
            <a:endParaRPr lang="de-DE" dirty="0"/>
          </a:p>
        </p:txBody>
      </p:sp>
    </p:spTree>
    <p:extLst>
      <p:ext uri="{BB962C8B-B14F-4D97-AF65-F5344CB8AC3E}">
        <p14:creationId xmlns:p14="http://schemas.microsoft.com/office/powerpoint/2010/main" val="149445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9512" y="692696"/>
            <a:ext cx="9075370" cy="4247317"/>
          </a:xfrm>
          <a:prstGeom prst="rect">
            <a:avLst/>
          </a:prstGeom>
          <a:noFill/>
        </p:spPr>
        <p:txBody>
          <a:bodyPr wrap="none" rtlCol="0">
            <a:spAutoFit/>
          </a:bodyPr>
          <a:lstStyle/>
          <a:p>
            <a:r>
              <a:rPr lang="de-DE" sz="2000" b="1" dirty="0">
                <a:solidFill>
                  <a:schemeClr val="accent2">
                    <a:lumMod val="60000"/>
                    <a:lumOff val="40000"/>
                  </a:schemeClr>
                </a:solidFill>
              </a:rPr>
              <a:t>Merkmale der Subpolaren Klimazone</a:t>
            </a:r>
          </a:p>
          <a:p>
            <a:endParaRPr lang="de-DE" b="1" dirty="0">
              <a:solidFill>
                <a:schemeClr val="accent2">
                  <a:lumMod val="60000"/>
                  <a:lumOff val="40000"/>
                </a:schemeClr>
              </a:solidFill>
            </a:endParaRPr>
          </a:p>
          <a:p>
            <a:pPr marL="285750" indent="-285750">
              <a:buFont typeface="Wingdings" pitchFamily="2" charset="2"/>
              <a:buChar char="Ø"/>
            </a:pPr>
            <a:r>
              <a:rPr lang="de-DE" b="1" dirty="0">
                <a:solidFill>
                  <a:schemeClr val="accent2">
                    <a:lumMod val="60000"/>
                    <a:lumOff val="40000"/>
                  </a:schemeClr>
                </a:solidFill>
              </a:rPr>
              <a:t>trockene und lange Winter</a:t>
            </a:r>
          </a:p>
          <a:p>
            <a:pPr marL="285750" indent="-285750">
              <a:buFont typeface="Wingdings" pitchFamily="2" charset="2"/>
              <a:buChar char="Ø"/>
            </a:pPr>
            <a:r>
              <a:rPr lang="de-DE" b="1" dirty="0">
                <a:solidFill>
                  <a:schemeClr val="accent2">
                    <a:lumMod val="60000"/>
                    <a:lumOff val="40000"/>
                  </a:schemeClr>
                </a:solidFill>
              </a:rPr>
              <a:t>geringe Sommerniederschläge</a:t>
            </a:r>
          </a:p>
          <a:p>
            <a:pPr marL="285750" indent="-285750">
              <a:buFont typeface="Wingdings" pitchFamily="2" charset="2"/>
              <a:buChar char="Ø"/>
            </a:pPr>
            <a:r>
              <a:rPr lang="de-DE" b="1" dirty="0">
                <a:solidFill>
                  <a:schemeClr val="accent2">
                    <a:lumMod val="60000"/>
                    <a:lumOff val="40000"/>
                  </a:schemeClr>
                </a:solidFill>
              </a:rPr>
              <a:t>kurze Sommer (Ausnahme: Länder die am Golfstrom liegen)</a:t>
            </a:r>
          </a:p>
          <a:p>
            <a:pPr marL="285750" indent="-285750">
              <a:buFont typeface="Wingdings" pitchFamily="2" charset="2"/>
              <a:buChar char="Ø"/>
            </a:pPr>
            <a:r>
              <a:rPr lang="de-DE" b="1" dirty="0">
                <a:solidFill>
                  <a:schemeClr val="accent2">
                    <a:lumMod val="60000"/>
                    <a:lumOff val="40000"/>
                  </a:schemeClr>
                </a:solidFill>
              </a:rPr>
              <a:t>kein deutlicher Jahreszeitenwechsel</a:t>
            </a:r>
          </a:p>
          <a:p>
            <a:pPr marL="285750" indent="-285750">
              <a:buFont typeface="Wingdings" pitchFamily="2" charset="2"/>
              <a:buChar char="Ø"/>
            </a:pPr>
            <a:r>
              <a:rPr lang="de-DE" b="1" dirty="0">
                <a:solidFill>
                  <a:schemeClr val="accent2">
                    <a:lumMod val="60000"/>
                    <a:lumOff val="40000"/>
                  </a:schemeClr>
                </a:solidFill>
              </a:rPr>
              <a:t>Jahresdurchschnittstemperatur meist unter 0°C</a:t>
            </a:r>
          </a:p>
          <a:p>
            <a:pPr marL="285750" indent="-285750">
              <a:buFont typeface="Wingdings" pitchFamily="2" charset="2"/>
              <a:buChar char="Ø"/>
            </a:pPr>
            <a:r>
              <a:rPr lang="de-DE" b="1" dirty="0">
                <a:solidFill>
                  <a:schemeClr val="accent2">
                    <a:lumMod val="60000"/>
                    <a:lumOff val="40000"/>
                  </a:schemeClr>
                </a:solidFill>
              </a:rPr>
              <a:t>wärmster Monat zwischen +6°C und +10°C</a:t>
            </a:r>
          </a:p>
          <a:p>
            <a:pPr marL="285750" indent="-285750">
              <a:buFont typeface="Wingdings" pitchFamily="2" charset="2"/>
              <a:buChar char="Ø"/>
            </a:pPr>
            <a:r>
              <a:rPr lang="de-DE" dirty="0">
                <a:solidFill>
                  <a:schemeClr val="accent2">
                    <a:lumMod val="60000"/>
                    <a:lumOff val="40000"/>
                  </a:schemeClr>
                </a:solidFill>
              </a:rPr>
              <a:t>Solares (Beleuchtung) Jahreszeitenklima</a:t>
            </a:r>
          </a:p>
          <a:p>
            <a:pPr marL="285750" indent="-285750">
              <a:buFont typeface="Wingdings" pitchFamily="2" charset="2"/>
              <a:buChar char="Ø"/>
            </a:pPr>
            <a:r>
              <a:rPr lang="de-DE" dirty="0">
                <a:solidFill>
                  <a:schemeClr val="accent2">
                    <a:lumMod val="60000"/>
                    <a:lumOff val="40000"/>
                  </a:schemeClr>
                </a:solidFill>
              </a:rPr>
              <a:t>Jahresniederschläge unter 300 mm</a:t>
            </a:r>
          </a:p>
          <a:p>
            <a:pPr marL="285750" indent="-285750">
              <a:buFont typeface="Wingdings" pitchFamily="2" charset="2"/>
              <a:buChar char="Ø"/>
            </a:pPr>
            <a:r>
              <a:rPr lang="de-DE" dirty="0">
                <a:solidFill>
                  <a:schemeClr val="accent2">
                    <a:lumMod val="60000"/>
                    <a:lumOff val="40000"/>
                  </a:schemeClr>
                </a:solidFill>
              </a:rPr>
              <a:t>humide Verhältnisse wegen der geringen Verdunstung aufgrund der niedrigen Temperaturen</a:t>
            </a:r>
          </a:p>
          <a:p>
            <a:pPr marL="285750" indent="-285750">
              <a:buFont typeface="Wingdings" pitchFamily="2" charset="2"/>
              <a:buChar char="Ø"/>
            </a:pPr>
            <a:r>
              <a:rPr lang="de-DE" dirty="0">
                <a:solidFill>
                  <a:schemeClr val="accent2">
                    <a:lumMod val="60000"/>
                    <a:lumOff val="40000"/>
                  </a:schemeClr>
                </a:solidFill>
              </a:rPr>
              <a:t>winterliche Schneedecke mit nur 20-30 cm Mächtigkeit</a:t>
            </a:r>
          </a:p>
          <a:p>
            <a:pPr marL="285750" indent="-285750">
              <a:buFont typeface="Wingdings" pitchFamily="2" charset="2"/>
              <a:buChar char="Ø"/>
            </a:pPr>
            <a:r>
              <a:rPr lang="de-DE" dirty="0">
                <a:solidFill>
                  <a:schemeClr val="accent2">
                    <a:lumMod val="60000"/>
                    <a:lumOff val="40000"/>
                  </a:schemeClr>
                </a:solidFill>
              </a:rPr>
              <a:t>Permafrostboden (verhindert das Versickern des Bodenwassers)</a:t>
            </a:r>
          </a:p>
          <a:p>
            <a:pPr marL="285750" indent="-285750">
              <a:buFont typeface="Wingdings" pitchFamily="2" charset="2"/>
              <a:buChar char="Ø"/>
            </a:pPr>
            <a:r>
              <a:rPr lang="de-DE" dirty="0">
                <a:solidFill>
                  <a:schemeClr val="accent2">
                    <a:lumMod val="60000"/>
                    <a:lumOff val="40000"/>
                  </a:schemeClr>
                </a:solidFill>
              </a:rPr>
              <a:t>Tundren</a:t>
            </a:r>
          </a:p>
          <a:p>
            <a:pPr marL="285750" indent="-285750">
              <a:buFont typeface="Wingdings" pitchFamily="2" charset="2"/>
              <a:buChar char="Ø"/>
            </a:pPr>
            <a:endParaRPr lang="de-DE" dirty="0"/>
          </a:p>
        </p:txBody>
      </p:sp>
    </p:spTree>
    <p:extLst>
      <p:ext uri="{BB962C8B-B14F-4D97-AF65-F5344CB8AC3E}">
        <p14:creationId xmlns:p14="http://schemas.microsoft.com/office/powerpoint/2010/main" val="43507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188640"/>
            <a:ext cx="7885236" cy="369332"/>
          </a:xfrm>
          <a:prstGeom prst="rect">
            <a:avLst/>
          </a:prstGeom>
          <a:noFill/>
        </p:spPr>
        <p:txBody>
          <a:bodyPr wrap="none" rtlCol="0">
            <a:spAutoFit/>
          </a:bodyPr>
          <a:lstStyle/>
          <a:p>
            <a:r>
              <a:rPr lang="de-DE" dirty="0"/>
              <a:t>Übung: Welche Klimazonen und Klimatypen verbergen sich hinter den Diagrammen?</a:t>
            </a:r>
          </a:p>
        </p:txBody>
      </p:sp>
      <p:grpSp>
        <p:nvGrpSpPr>
          <p:cNvPr id="4" name="Gruppieren 3"/>
          <p:cNvGrpSpPr/>
          <p:nvPr/>
        </p:nvGrpSpPr>
        <p:grpSpPr>
          <a:xfrm>
            <a:off x="827584" y="557972"/>
            <a:ext cx="3052118" cy="2868243"/>
            <a:chOff x="827584" y="557972"/>
            <a:chExt cx="3052118" cy="2868243"/>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57972"/>
              <a:ext cx="3052118" cy="286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iebeneck 2"/>
            <p:cNvSpPr/>
            <p:nvPr/>
          </p:nvSpPr>
          <p:spPr>
            <a:xfrm>
              <a:off x="2051720" y="2708920"/>
              <a:ext cx="457200" cy="4572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1</a:t>
              </a:r>
            </a:p>
          </p:txBody>
        </p:sp>
      </p:grpSp>
      <p:grpSp>
        <p:nvGrpSpPr>
          <p:cNvPr id="5" name="Gruppieren 4"/>
          <p:cNvGrpSpPr/>
          <p:nvPr/>
        </p:nvGrpSpPr>
        <p:grpSpPr>
          <a:xfrm>
            <a:off x="5076056" y="560757"/>
            <a:ext cx="3052118" cy="2868243"/>
            <a:chOff x="5076056" y="560757"/>
            <a:chExt cx="3052118" cy="2868243"/>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560757"/>
              <a:ext cx="3052118" cy="286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iebeneck 8"/>
            <p:cNvSpPr/>
            <p:nvPr/>
          </p:nvSpPr>
          <p:spPr>
            <a:xfrm>
              <a:off x="6357710" y="2708920"/>
              <a:ext cx="457200" cy="4572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2</a:t>
              </a:r>
            </a:p>
          </p:txBody>
        </p:sp>
      </p:grpSp>
      <p:grpSp>
        <p:nvGrpSpPr>
          <p:cNvPr id="6" name="Gruppieren 5"/>
          <p:cNvGrpSpPr/>
          <p:nvPr/>
        </p:nvGrpSpPr>
        <p:grpSpPr>
          <a:xfrm>
            <a:off x="827584" y="3501008"/>
            <a:ext cx="3052118" cy="2868242"/>
            <a:chOff x="827584" y="3501008"/>
            <a:chExt cx="3052118" cy="2868242"/>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501008"/>
              <a:ext cx="3052118" cy="286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iebeneck 9"/>
            <p:cNvSpPr/>
            <p:nvPr/>
          </p:nvSpPr>
          <p:spPr>
            <a:xfrm>
              <a:off x="2041848" y="5589240"/>
              <a:ext cx="457200" cy="4572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3</a:t>
              </a:r>
            </a:p>
          </p:txBody>
        </p:sp>
      </p:grpSp>
      <p:grpSp>
        <p:nvGrpSpPr>
          <p:cNvPr id="7" name="Gruppieren 6"/>
          <p:cNvGrpSpPr/>
          <p:nvPr/>
        </p:nvGrpSpPr>
        <p:grpSpPr>
          <a:xfrm>
            <a:off x="5060251" y="3501008"/>
            <a:ext cx="3052118" cy="2868243"/>
            <a:chOff x="5060251" y="3501008"/>
            <a:chExt cx="3052118" cy="2868243"/>
          </a:xfrm>
        </p:grpSpPr>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251" y="3501008"/>
              <a:ext cx="3052118" cy="286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iebeneck 10"/>
            <p:cNvSpPr/>
            <p:nvPr/>
          </p:nvSpPr>
          <p:spPr>
            <a:xfrm>
              <a:off x="6373515" y="5589240"/>
              <a:ext cx="457200" cy="4572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4</a:t>
              </a:r>
            </a:p>
          </p:txBody>
        </p:sp>
      </p:grpSp>
      <p:sp>
        <p:nvSpPr>
          <p:cNvPr id="8" name="Textfeld 7"/>
          <p:cNvSpPr txBox="1"/>
          <p:nvPr/>
        </p:nvSpPr>
        <p:spPr>
          <a:xfrm>
            <a:off x="1936445" y="971436"/>
            <a:ext cx="979371" cy="369332"/>
          </a:xfrm>
          <a:prstGeom prst="rect">
            <a:avLst/>
          </a:prstGeom>
          <a:noFill/>
        </p:spPr>
        <p:txBody>
          <a:bodyPr wrap="none" rtlCol="0">
            <a:spAutoFit/>
          </a:bodyPr>
          <a:lstStyle/>
          <a:p>
            <a:r>
              <a:rPr lang="de-DE" dirty="0">
                <a:solidFill>
                  <a:schemeClr val="bg2"/>
                </a:solidFill>
              </a:rPr>
              <a:t>München</a:t>
            </a:r>
          </a:p>
        </p:txBody>
      </p:sp>
      <p:sp>
        <p:nvSpPr>
          <p:cNvPr id="17" name="Textfeld 16"/>
          <p:cNvSpPr txBox="1"/>
          <p:nvPr/>
        </p:nvSpPr>
        <p:spPr>
          <a:xfrm>
            <a:off x="6330210" y="980728"/>
            <a:ext cx="618054" cy="369332"/>
          </a:xfrm>
          <a:prstGeom prst="rect">
            <a:avLst/>
          </a:prstGeom>
          <a:noFill/>
        </p:spPr>
        <p:txBody>
          <a:bodyPr wrap="none" rtlCol="0">
            <a:spAutoFit/>
          </a:bodyPr>
          <a:lstStyle/>
          <a:p>
            <a:r>
              <a:rPr lang="de-DE" dirty="0">
                <a:solidFill>
                  <a:schemeClr val="bg2"/>
                </a:solidFill>
              </a:rPr>
              <a:t>Paris</a:t>
            </a:r>
          </a:p>
        </p:txBody>
      </p:sp>
      <p:sp>
        <p:nvSpPr>
          <p:cNvPr id="18" name="Textfeld 17"/>
          <p:cNvSpPr txBox="1"/>
          <p:nvPr/>
        </p:nvSpPr>
        <p:spPr>
          <a:xfrm>
            <a:off x="2021208" y="4005064"/>
            <a:ext cx="627288" cy="369332"/>
          </a:xfrm>
          <a:prstGeom prst="rect">
            <a:avLst/>
          </a:prstGeom>
          <a:noFill/>
        </p:spPr>
        <p:txBody>
          <a:bodyPr wrap="none" rtlCol="0">
            <a:spAutoFit/>
          </a:bodyPr>
          <a:lstStyle/>
          <a:p>
            <a:r>
              <a:rPr lang="de-DE" dirty="0">
                <a:solidFill>
                  <a:schemeClr val="bg2"/>
                </a:solidFill>
              </a:rPr>
              <a:t>Kiew</a:t>
            </a:r>
          </a:p>
        </p:txBody>
      </p:sp>
      <p:sp>
        <p:nvSpPr>
          <p:cNvPr id="19" name="Textfeld 18"/>
          <p:cNvSpPr txBox="1"/>
          <p:nvPr/>
        </p:nvSpPr>
        <p:spPr>
          <a:xfrm>
            <a:off x="6244225" y="4005064"/>
            <a:ext cx="704039" cy="369332"/>
          </a:xfrm>
          <a:prstGeom prst="rect">
            <a:avLst/>
          </a:prstGeom>
          <a:noFill/>
        </p:spPr>
        <p:txBody>
          <a:bodyPr wrap="none" rtlCol="0">
            <a:spAutoFit/>
          </a:bodyPr>
          <a:lstStyle/>
          <a:p>
            <a:r>
              <a:rPr lang="de-DE" dirty="0">
                <a:solidFill>
                  <a:schemeClr val="bg2"/>
                </a:solidFill>
              </a:rPr>
              <a:t>Athen</a:t>
            </a:r>
          </a:p>
        </p:txBody>
      </p:sp>
    </p:spTree>
    <p:extLst>
      <p:ext uri="{BB962C8B-B14F-4D97-AF65-F5344CB8AC3E}">
        <p14:creationId xmlns:p14="http://schemas.microsoft.com/office/powerpoint/2010/main" val="21057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17690"/>
            <a:ext cx="6408712" cy="602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958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36246" y="188640"/>
            <a:ext cx="5271508" cy="830997"/>
          </a:xfrm>
          <a:prstGeom prst="rect">
            <a:avLst/>
          </a:prstGeom>
          <a:noFill/>
        </p:spPr>
        <p:txBody>
          <a:bodyPr wrap="none" rtlCol="0">
            <a:spAutoFit/>
          </a:bodyPr>
          <a:lstStyle/>
          <a:p>
            <a:r>
              <a:rPr lang="de-DE" sz="2400" dirty="0">
                <a:solidFill>
                  <a:srgbClr val="FF0000"/>
                </a:solidFill>
              </a:rPr>
              <a:t>Wirtschaftsräumliche Gliederung Europas</a:t>
            </a:r>
          </a:p>
          <a:p>
            <a:pPr algn="ctr"/>
            <a:r>
              <a:rPr lang="de-DE" sz="2400" dirty="0">
                <a:solidFill>
                  <a:srgbClr val="FF0000"/>
                </a:solidFill>
              </a:rPr>
              <a:t>(Altindustriegebiete Ende des 19. Jh.s)</a:t>
            </a:r>
          </a:p>
        </p:txBody>
      </p:sp>
      <p:grpSp>
        <p:nvGrpSpPr>
          <p:cNvPr id="4" name="Gruppieren 3"/>
          <p:cNvGrpSpPr/>
          <p:nvPr/>
        </p:nvGrpSpPr>
        <p:grpSpPr>
          <a:xfrm>
            <a:off x="217510" y="1133456"/>
            <a:ext cx="8708980" cy="4743816"/>
            <a:chOff x="217510" y="1019636"/>
            <a:chExt cx="8708980" cy="4743816"/>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510" y="1019636"/>
              <a:ext cx="8708980" cy="449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17510" y="5517231"/>
              <a:ext cx="4185761" cy="246221"/>
            </a:xfrm>
            <a:prstGeom prst="rect">
              <a:avLst/>
            </a:prstGeom>
            <a:noFill/>
          </p:spPr>
          <p:txBody>
            <a:bodyPr wrap="none" rtlCol="0">
              <a:spAutoFit/>
            </a:bodyPr>
            <a:lstStyle/>
            <a:p>
              <a:r>
                <a:rPr lang="de-DE" sz="1000" dirty="0"/>
                <a:t>Quelle:FUNDAMENTE Kursthemen Europa, Schülerbuch, Oberstufe, S. 82 - 93  </a:t>
              </a:r>
            </a:p>
          </p:txBody>
        </p:sp>
      </p:grpSp>
      <p:sp>
        <p:nvSpPr>
          <p:cNvPr id="5" name="Textfeld 4"/>
          <p:cNvSpPr txBox="1"/>
          <p:nvPr/>
        </p:nvSpPr>
        <p:spPr>
          <a:xfrm>
            <a:off x="230952" y="5884700"/>
            <a:ext cx="4393319" cy="369332"/>
          </a:xfrm>
          <a:prstGeom prst="rect">
            <a:avLst/>
          </a:prstGeom>
          <a:noFill/>
        </p:spPr>
        <p:txBody>
          <a:bodyPr wrap="none" rtlCol="0">
            <a:spAutoFit/>
          </a:bodyPr>
          <a:lstStyle/>
          <a:p>
            <a:r>
              <a:rPr lang="de-DE" dirty="0"/>
              <a:t>Begriffe: Altindustriegebiete,  Montanindustrie</a:t>
            </a:r>
          </a:p>
        </p:txBody>
      </p:sp>
    </p:spTree>
    <p:extLst>
      <p:ext uri="{BB962C8B-B14F-4D97-AF65-F5344CB8AC3E}">
        <p14:creationId xmlns:p14="http://schemas.microsoft.com/office/powerpoint/2010/main" val="1651836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0287" y="1153775"/>
            <a:ext cx="8861721" cy="5078313"/>
          </a:xfrm>
          <a:prstGeom prst="rect">
            <a:avLst/>
          </a:prstGeom>
          <a:noFill/>
        </p:spPr>
        <p:txBody>
          <a:bodyPr wrap="none" rtlCol="0">
            <a:spAutoFit/>
          </a:bodyPr>
          <a:lstStyle/>
          <a:p>
            <a:r>
              <a:rPr lang="de-DE" dirty="0"/>
              <a:t>„Altindustrialisierte Räume sind Gebiete, in denen die Industrialisierung schon früh eingesetzt</a:t>
            </a:r>
          </a:p>
          <a:p>
            <a:r>
              <a:rPr lang="de-DE" dirty="0"/>
              <a:t>hatte und deren Branchenstruktur durch einen besonders hohen Anteil an Grundstoff- oder</a:t>
            </a:r>
          </a:p>
          <a:p>
            <a:r>
              <a:rPr lang="de-DE" dirty="0"/>
              <a:t>Montanindustrie gekennzeichnet ist, vor allem durch Steinkohlenbergbau, Textil‑, Bekleidung‑,</a:t>
            </a:r>
          </a:p>
          <a:p>
            <a:r>
              <a:rPr lang="de-DE" dirty="0"/>
              <a:t>Glas‑und Porzellanindustrie. Die meisten dieser Gebiete entstanden auf der Grundlage</a:t>
            </a:r>
          </a:p>
          <a:p>
            <a:r>
              <a:rPr lang="de-DE" dirty="0"/>
              <a:t>natürlicher Voraussetzungen: Vor allem das Vorkommen von Bodenschätzen (z. B. Steinkohle</a:t>
            </a:r>
          </a:p>
          <a:p>
            <a:r>
              <a:rPr lang="de-DE" dirty="0"/>
              <a:t>und Eisenerz), die Lage an schiffbaren Flüssen, z. T. auch an der Küste (z. B. Werftindustrien),</a:t>
            </a:r>
          </a:p>
          <a:p>
            <a:r>
              <a:rPr lang="de-DE" dirty="0"/>
              <a:t>günstige Wasserversorgung, z. B. als Antriebskraft für Wasserräder oder für</a:t>
            </a:r>
          </a:p>
          <a:p>
            <a:r>
              <a:rPr lang="de-DE" dirty="0"/>
              <a:t>Bearbeitungsprozesse (u. a. Waschen und Färben von Textilien) oder Holzreichtum (Holzkohle</a:t>
            </a:r>
          </a:p>
          <a:p>
            <a:r>
              <a:rPr lang="de-DE" dirty="0"/>
              <a:t>als Energielieferant und Reduktionsmittel für die ersten Eisenschmelzen oder für die</a:t>
            </a:r>
          </a:p>
          <a:p>
            <a:r>
              <a:rPr lang="de-DE" dirty="0"/>
              <a:t>Glasherstellung) waren entscheidend.“</a:t>
            </a:r>
          </a:p>
          <a:p>
            <a:endParaRPr lang="de-DE" dirty="0"/>
          </a:p>
          <a:p>
            <a:r>
              <a:rPr lang="de-DE" dirty="0"/>
              <a:t>Aufgrund der Vorteile, die sich bei der Konzentration verschiedener Produktionsstufen </a:t>
            </a:r>
          </a:p>
          <a:p>
            <a:r>
              <a:rPr lang="de-DE" dirty="0"/>
              <a:t>(Verarbeitung der Rohstoffe mit sich anschließender Herstellung der Fertigprodukte) ergaben,</a:t>
            </a:r>
          </a:p>
          <a:p>
            <a:r>
              <a:rPr lang="de-DE" dirty="0"/>
              <a:t>kam es zur Entstehung riesiger Ballungsgebiete (inklusiver Stadtentwicklung) mit der</a:t>
            </a:r>
          </a:p>
          <a:p>
            <a:r>
              <a:rPr lang="de-DE" dirty="0"/>
              <a:t>dazugehörigen Infrastruktur. </a:t>
            </a:r>
          </a:p>
          <a:p>
            <a:endParaRPr lang="de-DE" dirty="0"/>
          </a:p>
          <a:p>
            <a:r>
              <a:rPr lang="de-DE" dirty="0"/>
              <a:t>Den Höhepunkt ihrer Entwicklung erreichten diese Industriegebiete im 19. und Anfang des</a:t>
            </a:r>
          </a:p>
          <a:p>
            <a:r>
              <a:rPr lang="de-DE" dirty="0"/>
              <a:t>20.Jahrhunderts. </a:t>
            </a:r>
          </a:p>
        </p:txBody>
      </p:sp>
      <p:sp>
        <p:nvSpPr>
          <p:cNvPr id="3" name="Textfeld 2"/>
          <p:cNvSpPr txBox="1"/>
          <p:nvPr/>
        </p:nvSpPr>
        <p:spPr>
          <a:xfrm>
            <a:off x="1419278" y="245839"/>
            <a:ext cx="6305444" cy="461665"/>
          </a:xfrm>
          <a:prstGeom prst="rect">
            <a:avLst/>
          </a:prstGeom>
          <a:noFill/>
        </p:spPr>
        <p:txBody>
          <a:bodyPr wrap="none" rtlCol="0">
            <a:spAutoFit/>
          </a:bodyPr>
          <a:lstStyle/>
          <a:p>
            <a:r>
              <a:rPr lang="de-DE" sz="2400" dirty="0">
                <a:solidFill>
                  <a:srgbClr val="FF0000"/>
                </a:solidFill>
              </a:rPr>
              <a:t>Entstehung und Merkmale von Altindustriegebieten</a:t>
            </a:r>
          </a:p>
        </p:txBody>
      </p:sp>
      <p:sp>
        <p:nvSpPr>
          <p:cNvPr id="4" name="Textfeld 3"/>
          <p:cNvSpPr txBox="1"/>
          <p:nvPr/>
        </p:nvSpPr>
        <p:spPr>
          <a:xfrm>
            <a:off x="190287" y="765581"/>
            <a:ext cx="1101584" cy="369332"/>
          </a:xfrm>
          <a:prstGeom prst="rect">
            <a:avLst/>
          </a:prstGeom>
          <a:noFill/>
        </p:spPr>
        <p:txBody>
          <a:bodyPr wrap="none" rtlCol="0">
            <a:spAutoFit/>
          </a:bodyPr>
          <a:lstStyle/>
          <a:p>
            <a:r>
              <a:rPr lang="de-DE" dirty="0"/>
              <a:t>Definition:</a:t>
            </a:r>
          </a:p>
        </p:txBody>
      </p:sp>
      <p:sp>
        <p:nvSpPr>
          <p:cNvPr id="5" name="Rechteck 4"/>
          <p:cNvSpPr/>
          <p:nvPr/>
        </p:nvSpPr>
        <p:spPr>
          <a:xfrm>
            <a:off x="4381712" y="6453336"/>
            <a:ext cx="4572000" cy="246221"/>
          </a:xfrm>
          <a:prstGeom prst="rect">
            <a:avLst/>
          </a:prstGeom>
        </p:spPr>
        <p:txBody>
          <a:bodyPr>
            <a:spAutoFit/>
          </a:bodyPr>
          <a:lstStyle/>
          <a:p>
            <a:r>
              <a:rPr lang="de-DE" sz="1000" dirty="0"/>
              <a:t>Quelle:FUNDAMENTE Kursthemen Europa, Schülerbuch, Oberstufe, S. 82 - 93  </a:t>
            </a:r>
          </a:p>
        </p:txBody>
      </p:sp>
    </p:spTree>
    <p:extLst>
      <p:ext uri="{BB962C8B-B14F-4D97-AF65-F5344CB8AC3E}">
        <p14:creationId xmlns:p14="http://schemas.microsoft.com/office/powerpoint/2010/main" val="1312036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548680"/>
            <a:ext cx="8247771" cy="4893647"/>
          </a:xfrm>
          <a:prstGeom prst="rect">
            <a:avLst/>
          </a:prstGeom>
          <a:noFill/>
        </p:spPr>
        <p:txBody>
          <a:bodyPr wrap="none" rtlCol="0">
            <a:spAutoFit/>
          </a:bodyPr>
          <a:lstStyle/>
          <a:p>
            <a:r>
              <a:rPr lang="de-DE" sz="2400" u="sng" dirty="0"/>
              <a:t>Aufgabe:</a:t>
            </a:r>
          </a:p>
          <a:p>
            <a:endParaRPr lang="de-DE" sz="2400" dirty="0"/>
          </a:p>
          <a:p>
            <a:r>
              <a:rPr lang="de-DE" sz="2400" dirty="0"/>
              <a:t>Fertigen Sie sich eine Faustskizze von Europa.</a:t>
            </a:r>
          </a:p>
          <a:p>
            <a:r>
              <a:rPr lang="de-DE" sz="2400" dirty="0"/>
              <a:t>Tragen Sie jetzt die wichtigsten Bodenschatzvorkommen, die im </a:t>
            </a:r>
          </a:p>
          <a:p>
            <a:r>
              <a:rPr lang="de-DE" sz="2400" dirty="0"/>
              <a:t>europäischen Gebiet zu finden sind in diese Karte ein (Symbole).</a:t>
            </a:r>
          </a:p>
          <a:p>
            <a:r>
              <a:rPr lang="de-DE" sz="2400" dirty="0"/>
              <a:t>Vergleichen Sie anschließend Ihr Ergebnis mit der Karte </a:t>
            </a:r>
          </a:p>
          <a:p>
            <a:r>
              <a:rPr lang="de-DE" sz="2400" dirty="0"/>
              <a:t>Altindustriegebiete des 19. Jh.s.</a:t>
            </a:r>
          </a:p>
          <a:p>
            <a:r>
              <a:rPr lang="de-DE" sz="2400" dirty="0"/>
              <a:t>Was stellen Sie fest?</a:t>
            </a:r>
          </a:p>
          <a:p>
            <a:endParaRPr lang="de-DE" sz="2400" dirty="0"/>
          </a:p>
          <a:p>
            <a:r>
              <a:rPr lang="de-DE" sz="2400" dirty="0"/>
              <a:t>Material: Atlaskarte S46/47</a:t>
            </a:r>
          </a:p>
          <a:p>
            <a:r>
              <a:rPr lang="de-DE" sz="2400" dirty="0"/>
              <a:t>Anmerkung: Beschränken Sie sich auf folgende Bodenschätze:</a:t>
            </a:r>
          </a:p>
          <a:p>
            <a:pPr marL="342900" indent="-342900">
              <a:buFont typeface="Arial" pitchFamily="34" charset="0"/>
              <a:buChar char="•"/>
            </a:pPr>
            <a:r>
              <a:rPr lang="de-DE" sz="2400" dirty="0"/>
              <a:t>Steinkohle, Braunkohle Eisenerz, Stahlveredler (Chrom, Kobalt</a:t>
            </a:r>
            <a:r>
              <a:rPr lang="de-DE" sz="2400" dirty="0">
                <a:solidFill>
                  <a:schemeClr val="bg2"/>
                </a:solidFill>
              </a:rPr>
              <a:t>,</a:t>
            </a:r>
          </a:p>
          <a:p>
            <a:r>
              <a:rPr lang="de-DE" sz="2400" dirty="0"/>
              <a:t>    Mangan, Molybdän, Vanadium, Wolfram)</a:t>
            </a:r>
          </a:p>
        </p:txBody>
      </p:sp>
    </p:spTree>
    <p:extLst>
      <p:ext uri="{BB962C8B-B14F-4D97-AF65-F5344CB8AC3E}">
        <p14:creationId xmlns:p14="http://schemas.microsoft.com/office/powerpoint/2010/main" val="2022387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233745"/>
            <a:ext cx="8698792" cy="2585323"/>
          </a:xfrm>
          <a:prstGeom prst="rect">
            <a:avLst/>
          </a:prstGeom>
          <a:noFill/>
        </p:spPr>
        <p:txBody>
          <a:bodyPr wrap="none" rtlCol="0">
            <a:spAutoFit/>
          </a:bodyPr>
          <a:lstStyle/>
          <a:p>
            <a:r>
              <a:rPr lang="de-DE" dirty="0"/>
              <a:t>  Typische Merkmale der Altindustriegebiete in Europa sind:</a:t>
            </a:r>
          </a:p>
          <a:p>
            <a:r>
              <a:rPr lang="de-DE" dirty="0"/>
              <a:t> </a:t>
            </a:r>
          </a:p>
          <a:p>
            <a:pPr marL="285750" indent="-285750">
              <a:buFont typeface="Wingdings" pitchFamily="2" charset="2"/>
              <a:buChar char="v"/>
            </a:pPr>
            <a:r>
              <a:rPr lang="de-DE" dirty="0"/>
              <a:t>eine überdurchschnittlich hohe Bevölkerungsdichte</a:t>
            </a:r>
          </a:p>
          <a:p>
            <a:pPr marL="285750" indent="-285750">
              <a:buFont typeface="Wingdings" pitchFamily="2" charset="2"/>
              <a:buChar char="v"/>
            </a:pPr>
            <a:r>
              <a:rPr lang="de-DE" dirty="0"/>
              <a:t>eine sehr hohe Industriedichte (Industriebeschäftigte pro 1000 Ew.)</a:t>
            </a:r>
          </a:p>
          <a:p>
            <a:pPr marL="285750" indent="-285750">
              <a:buFont typeface="Wingdings" pitchFamily="2" charset="2"/>
              <a:buChar char="v"/>
            </a:pPr>
            <a:r>
              <a:rPr lang="de-DE" dirty="0"/>
              <a:t>Eine spezifische Infrastruktur, die auf die vorhandene alte Industriestruktur ausgerichtet ist.</a:t>
            </a:r>
          </a:p>
          <a:p>
            <a:pPr marL="285750" indent="-285750">
              <a:buFont typeface="Wingdings" pitchFamily="2" charset="2"/>
              <a:buChar char="v"/>
            </a:pPr>
            <a:r>
              <a:rPr lang="de-DE" dirty="0"/>
              <a:t>eine hohe Arbeitslosigkeit</a:t>
            </a:r>
          </a:p>
          <a:p>
            <a:pPr marL="285750" indent="-285750">
              <a:buFont typeface="Wingdings" pitchFamily="2" charset="2"/>
              <a:buChar char="v"/>
            </a:pPr>
            <a:r>
              <a:rPr lang="de-DE" dirty="0"/>
              <a:t>Wanderungsverluste durch Fortzug junger ausgebildeter Arbeitskräfte</a:t>
            </a:r>
          </a:p>
          <a:p>
            <a:pPr marL="285750" indent="-285750">
              <a:buFont typeface="Wingdings" pitchFamily="2" charset="2"/>
              <a:buChar char="v"/>
            </a:pPr>
            <a:r>
              <a:rPr lang="de-DE" dirty="0"/>
              <a:t>eine veraltete Produktionsanlagen</a:t>
            </a:r>
          </a:p>
          <a:p>
            <a:pPr marL="285750" indent="-285750">
              <a:buFont typeface="Wingdings" pitchFamily="2" charset="2"/>
              <a:buChar char="v"/>
            </a:pPr>
            <a:r>
              <a:rPr lang="de-DE" dirty="0"/>
              <a:t>Umweltprobleme aufgrund der Konzentration von Schwerindustrie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890372"/>
            <a:ext cx="5112568" cy="3733428"/>
          </a:xfrm>
          <a:prstGeom prst="rect">
            <a:avLst/>
          </a:prstGeom>
        </p:spPr>
      </p:pic>
      <p:sp>
        <p:nvSpPr>
          <p:cNvPr id="4" name="Textfeld 3"/>
          <p:cNvSpPr txBox="1"/>
          <p:nvPr/>
        </p:nvSpPr>
        <p:spPr>
          <a:xfrm>
            <a:off x="5868144" y="3356992"/>
            <a:ext cx="3051926" cy="1477328"/>
          </a:xfrm>
          <a:prstGeom prst="rect">
            <a:avLst/>
          </a:prstGeom>
          <a:noFill/>
        </p:spPr>
        <p:txBody>
          <a:bodyPr wrap="none" rtlCol="0">
            <a:spAutoFit/>
          </a:bodyPr>
          <a:lstStyle/>
          <a:p>
            <a:r>
              <a:rPr lang="de-DE" dirty="0"/>
              <a:t>Aufgabe:</a:t>
            </a:r>
          </a:p>
          <a:p>
            <a:r>
              <a:rPr lang="de-DE" dirty="0"/>
              <a:t>Tragen Sie die nebenstehenden</a:t>
            </a:r>
          </a:p>
          <a:p>
            <a:r>
              <a:rPr lang="de-DE" dirty="0"/>
              <a:t>altindustriellen Gebiete in eine</a:t>
            </a:r>
          </a:p>
          <a:p>
            <a:r>
              <a:rPr lang="de-DE" dirty="0"/>
              <a:t>von Ihnen selbst gefertigte </a:t>
            </a:r>
          </a:p>
          <a:p>
            <a:r>
              <a:rPr lang="de-DE" dirty="0"/>
              <a:t>Europakarte (Faustskizze) ein!</a:t>
            </a:r>
          </a:p>
        </p:txBody>
      </p:sp>
    </p:spTree>
    <p:extLst>
      <p:ext uri="{BB962C8B-B14F-4D97-AF65-F5344CB8AC3E}">
        <p14:creationId xmlns:p14="http://schemas.microsoft.com/office/powerpoint/2010/main" val="1082819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196" b="2147"/>
          <a:stretch/>
        </p:blipFill>
        <p:spPr>
          <a:xfrm>
            <a:off x="1691434" y="1268760"/>
            <a:ext cx="5761131" cy="5274357"/>
          </a:xfrm>
          <a:prstGeom prst="rect">
            <a:avLst/>
          </a:prstGeom>
        </p:spPr>
      </p:pic>
      <p:sp>
        <p:nvSpPr>
          <p:cNvPr id="3" name="Textfeld 2"/>
          <p:cNvSpPr txBox="1"/>
          <p:nvPr/>
        </p:nvSpPr>
        <p:spPr>
          <a:xfrm>
            <a:off x="619924" y="620688"/>
            <a:ext cx="7904151" cy="707886"/>
          </a:xfrm>
          <a:prstGeom prst="rect">
            <a:avLst/>
          </a:prstGeom>
          <a:noFill/>
        </p:spPr>
        <p:txBody>
          <a:bodyPr wrap="none" rtlCol="0">
            <a:spAutoFit/>
          </a:bodyPr>
          <a:lstStyle/>
          <a:p>
            <a:r>
              <a:rPr lang="de-DE" sz="2000" dirty="0">
                <a:solidFill>
                  <a:srgbClr val="FF0000"/>
                </a:solidFill>
              </a:rPr>
              <a:t>Ausgewählte altindustrialisierte Regionen der EU  mit erheblichen Problemen</a:t>
            </a:r>
          </a:p>
          <a:p>
            <a:pPr algn="ctr"/>
            <a:r>
              <a:rPr lang="de-DE" sz="2000" dirty="0">
                <a:solidFill>
                  <a:srgbClr val="FF0000"/>
                </a:solidFill>
              </a:rPr>
              <a:t>Im Strukturwandel</a:t>
            </a:r>
          </a:p>
        </p:txBody>
      </p:sp>
    </p:spTree>
    <p:extLst>
      <p:ext uri="{BB962C8B-B14F-4D97-AF65-F5344CB8AC3E}">
        <p14:creationId xmlns:p14="http://schemas.microsoft.com/office/powerpoint/2010/main" val="4046997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483768" y="116632"/>
            <a:ext cx="4153381" cy="461665"/>
          </a:xfrm>
          <a:prstGeom prst="rect">
            <a:avLst/>
          </a:prstGeom>
          <a:noFill/>
        </p:spPr>
        <p:txBody>
          <a:bodyPr wrap="none" rtlCol="0">
            <a:spAutoFit/>
          </a:bodyPr>
          <a:lstStyle/>
          <a:p>
            <a:r>
              <a:rPr lang="de-DE" sz="2400" dirty="0">
                <a:solidFill>
                  <a:srgbClr val="FF0000"/>
                </a:solidFill>
              </a:rPr>
              <a:t>Wirtschaftsräume Europas 2011</a:t>
            </a:r>
          </a:p>
        </p:txBody>
      </p:sp>
      <p:pic>
        <p:nvPicPr>
          <p:cNvPr id="3" name="Grafik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39652" y="519612"/>
            <a:ext cx="6264696" cy="6149748"/>
          </a:xfrm>
          <a:prstGeom prst="rect">
            <a:avLst/>
          </a:prstGeom>
        </p:spPr>
      </p:pic>
    </p:spTree>
    <p:extLst>
      <p:ext uri="{BB962C8B-B14F-4D97-AF65-F5344CB8AC3E}">
        <p14:creationId xmlns:p14="http://schemas.microsoft.com/office/powerpoint/2010/main" val="107401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54206" y="188640"/>
            <a:ext cx="7915308" cy="400110"/>
          </a:xfrm>
          <a:prstGeom prst="rect">
            <a:avLst/>
          </a:prstGeom>
          <a:noFill/>
        </p:spPr>
        <p:txBody>
          <a:bodyPr wrap="none" rtlCol="0">
            <a:spAutoFit/>
          </a:bodyPr>
          <a:lstStyle/>
          <a:p>
            <a:r>
              <a:rPr lang="de-DE" sz="2000" dirty="0">
                <a:solidFill>
                  <a:srgbClr val="FF0000"/>
                </a:solidFill>
              </a:rPr>
              <a:t>Wie entstand das Europa, so wie wir es heut von der Landkarte her kennen?</a:t>
            </a:r>
          </a:p>
        </p:txBody>
      </p:sp>
      <p:sp>
        <p:nvSpPr>
          <p:cNvPr id="3" name="Textfeld 2"/>
          <p:cNvSpPr txBox="1"/>
          <p:nvPr/>
        </p:nvSpPr>
        <p:spPr>
          <a:xfrm>
            <a:off x="653428" y="601424"/>
            <a:ext cx="7837145" cy="2031325"/>
          </a:xfrm>
          <a:prstGeom prst="rect">
            <a:avLst/>
          </a:prstGeom>
          <a:noFill/>
        </p:spPr>
        <p:txBody>
          <a:bodyPr wrap="none" rtlCol="0">
            <a:spAutoFit/>
          </a:bodyPr>
          <a:lstStyle/>
          <a:p>
            <a:r>
              <a:rPr lang="de-DE" dirty="0">
                <a:solidFill>
                  <a:srgbClr val="FF0000"/>
                </a:solidFill>
              </a:rPr>
              <a:t>Aufgabe:</a:t>
            </a:r>
          </a:p>
          <a:p>
            <a:r>
              <a:rPr lang="de-DE" dirty="0"/>
              <a:t>Analysieren Sie den nachfolgenden Film „Europa der Kontinent“ und erarbeiten Sie </a:t>
            </a:r>
          </a:p>
          <a:p>
            <a:r>
              <a:rPr lang="de-DE" dirty="0"/>
              <a:t>sich mithilfe, der von Ihnen gemachten Stichpunkte, einen Überblick zu den </a:t>
            </a:r>
          </a:p>
          <a:p>
            <a:r>
              <a:rPr lang="de-DE" dirty="0"/>
              <a:t>geologischen Entwicklungsetappen  unseres  Kontinents.</a:t>
            </a:r>
          </a:p>
          <a:p>
            <a:r>
              <a:rPr lang="de-DE" dirty="0">
                <a:solidFill>
                  <a:srgbClr val="FF0000"/>
                </a:solidFill>
              </a:rPr>
              <a:t>Die Orogenese Europas</a:t>
            </a:r>
          </a:p>
          <a:p>
            <a:r>
              <a:rPr lang="de-DE" dirty="0"/>
              <a:t>Verdeutlichen Sie die Entstehung Europas mithilfe der Abbildung!</a:t>
            </a:r>
          </a:p>
          <a:p>
            <a:r>
              <a:rPr lang="de-DE" dirty="0"/>
              <a:t>(Schülervortrag).  Fertigen Sie sich dazu eine entsprechende Faustskizze an! </a:t>
            </a:r>
          </a:p>
        </p:txBody>
      </p:sp>
      <p:pic>
        <p:nvPicPr>
          <p:cNvPr id="4" name="Grafik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9692" y="2569204"/>
            <a:ext cx="5544616" cy="4075684"/>
          </a:xfrm>
          <a:prstGeom prst="rect">
            <a:avLst/>
          </a:prstGeom>
        </p:spPr>
      </p:pic>
      <p:sp>
        <p:nvSpPr>
          <p:cNvPr id="5" name="Textfeld 4"/>
          <p:cNvSpPr txBox="1"/>
          <p:nvPr/>
        </p:nvSpPr>
        <p:spPr>
          <a:xfrm>
            <a:off x="7344308" y="6377932"/>
            <a:ext cx="1571264" cy="246221"/>
          </a:xfrm>
          <a:prstGeom prst="rect">
            <a:avLst/>
          </a:prstGeom>
          <a:noFill/>
        </p:spPr>
        <p:txBody>
          <a:bodyPr wrap="none" rtlCol="0">
            <a:spAutoFit/>
          </a:bodyPr>
          <a:lstStyle/>
          <a:p>
            <a:r>
              <a:rPr lang="de-DE" sz="1000" dirty="0"/>
              <a:t>Bildquelle: LB. Geos, S.190</a:t>
            </a:r>
          </a:p>
        </p:txBody>
      </p:sp>
    </p:spTree>
    <p:extLst>
      <p:ext uri="{BB962C8B-B14F-4D97-AF65-F5344CB8AC3E}">
        <p14:creationId xmlns:p14="http://schemas.microsoft.com/office/powerpoint/2010/main" val="262610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59817" y="188640"/>
            <a:ext cx="8224367" cy="1323439"/>
          </a:xfrm>
          <a:prstGeom prst="rect">
            <a:avLst/>
          </a:prstGeom>
          <a:noFill/>
        </p:spPr>
        <p:txBody>
          <a:bodyPr wrap="none" rtlCol="0">
            <a:spAutoFit/>
          </a:bodyPr>
          <a:lstStyle/>
          <a:p>
            <a:r>
              <a:rPr lang="de-DE" sz="2000" dirty="0"/>
              <a:t>Erläutern Sie folgende Aussage:</a:t>
            </a:r>
          </a:p>
          <a:p>
            <a:r>
              <a:rPr lang="de-DE" sz="2000" dirty="0"/>
              <a:t>„Die ehemals erfolgreichen Industrieregionen werden als Altindustrieregionen </a:t>
            </a:r>
          </a:p>
          <a:p>
            <a:r>
              <a:rPr lang="de-DE" sz="2000" dirty="0"/>
              <a:t>bezeichnet. „Alt“ ist nicht im Sinne von Alter zu verstehen, sondern im Sinne von </a:t>
            </a:r>
          </a:p>
          <a:p>
            <a:r>
              <a:rPr lang="de-DE" sz="2000" dirty="0"/>
              <a:t>fehlender oder mangelnder Kraft zur sektoralen Erneuerung“</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984177"/>
            <a:ext cx="5507020" cy="435417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1984176"/>
            <a:ext cx="1533249" cy="4356000"/>
          </a:xfrm>
          <a:prstGeom prst="rect">
            <a:avLst/>
          </a:prstGeom>
        </p:spPr>
      </p:pic>
      <p:sp>
        <p:nvSpPr>
          <p:cNvPr id="5" name="Textfeld 4"/>
          <p:cNvSpPr txBox="1"/>
          <p:nvPr/>
        </p:nvSpPr>
        <p:spPr>
          <a:xfrm>
            <a:off x="755576" y="6340176"/>
            <a:ext cx="1657826" cy="230832"/>
          </a:xfrm>
          <a:prstGeom prst="rect">
            <a:avLst/>
          </a:prstGeom>
          <a:noFill/>
        </p:spPr>
        <p:txBody>
          <a:bodyPr wrap="none" rtlCol="0">
            <a:spAutoFit/>
          </a:bodyPr>
          <a:lstStyle/>
          <a:p>
            <a:r>
              <a:rPr lang="de-DE" sz="900" dirty="0"/>
              <a:t>Quelle: GEOS, Cornelsen, 2007</a:t>
            </a:r>
          </a:p>
        </p:txBody>
      </p:sp>
    </p:spTree>
    <p:extLst>
      <p:ext uri="{BB962C8B-B14F-4D97-AF65-F5344CB8AC3E}">
        <p14:creationId xmlns:p14="http://schemas.microsoft.com/office/powerpoint/2010/main" val="894635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476672"/>
            <a:ext cx="8704562" cy="5016758"/>
          </a:xfrm>
          <a:prstGeom prst="rect">
            <a:avLst/>
          </a:prstGeom>
          <a:noFill/>
        </p:spPr>
        <p:txBody>
          <a:bodyPr wrap="none" rtlCol="0">
            <a:spAutoFit/>
          </a:bodyPr>
          <a:lstStyle/>
          <a:p>
            <a:r>
              <a:rPr lang="de-DE" sz="2000" dirty="0"/>
              <a:t>Zusammenfassung:</a:t>
            </a:r>
          </a:p>
          <a:p>
            <a:endParaRPr lang="de-DE" sz="2000" dirty="0"/>
          </a:p>
          <a:p>
            <a:r>
              <a:rPr lang="de-DE" sz="2000" dirty="0"/>
              <a:t>Die entscheidende Triebkraft für den Strukturwandel ist der technische Fortschritt.</a:t>
            </a:r>
          </a:p>
          <a:p>
            <a:r>
              <a:rPr lang="de-DE" sz="2000" dirty="0"/>
              <a:t>Dieser wird unter anderem durch:</a:t>
            </a:r>
          </a:p>
          <a:p>
            <a:pPr marL="285750" indent="-285750">
              <a:buFont typeface="Wingdings" pitchFamily="2" charset="2"/>
              <a:buChar char="Ø"/>
            </a:pPr>
            <a:r>
              <a:rPr lang="de-DE" sz="2000" dirty="0"/>
              <a:t>die Entwicklung neuer Produkte,</a:t>
            </a:r>
          </a:p>
          <a:p>
            <a:pPr marL="285750" indent="-285750">
              <a:buFont typeface="Wingdings" pitchFamily="2" charset="2"/>
              <a:buChar char="Ø"/>
            </a:pPr>
            <a:r>
              <a:rPr lang="de-DE" sz="2000" dirty="0"/>
              <a:t>durch die Einführung neuer Produktionsprozesse,</a:t>
            </a:r>
          </a:p>
          <a:p>
            <a:pPr marL="285750" indent="-285750">
              <a:buFont typeface="Wingdings" pitchFamily="2" charset="2"/>
              <a:buChar char="Ø"/>
            </a:pPr>
            <a:r>
              <a:rPr lang="de-DE" sz="2000" dirty="0"/>
              <a:t>oder durch neue Organisationsprozesse bewirkt.</a:t>
            </a:r>
          </a:p>
          <a:p>
            <a:pPr marL="285750" indent="-285750">
              <a:buFont typeface="Wingdings" pitchFamily="2" charset="2"/>
              <a:buChar char="Ø"/>
            </a:pPr>
            <a:endParaRPr lang="de-DE" sz="2000" dirty="0"/>
          </a:p>
          <a:p>
            <a:r>
              <a:rPr lang="de-DE" sz="2000" dirty="0"/>
              <a:t>Grundlegende technische Neuerungen treten  in zyklischen Abständen auf und lösen</a:t>
            </a:r>
          </a:p>
          <a:p>
            <a:r>
              <a:rPr lang="de-DE" sz="2000" dirty="0"/>
              <a:t>Wachstumsschübe in der Wirtschaft aus (Modell der „langen Wellen“).</a:t>
            </a:r>
          </a:p>
          <a:p>
            <a:r>
              <a:rPr lang="de-DE" sz="2000" dirty="0"/>
              <a:t>Diese sind auch mit räumlichen Differenzierungsprozessen Verbunden.</a:t>
            </a:r>
          </a:p>
          <a:p>
            <a:endParaRPr lang="de-DE" sz="2000" dirty="0"/>
          </a:p>
          <a:p>
            <a:r>
              <a:rPr lang="de-DE" sz="2000" dirty="0"/>
              <a:t>Beispiel:</a:t>
            </a:r>
          </a:p>
          <a:p>
            <a:r>
              <a:rPr lang="de-DE" sz="2000" dirty="0"/>
              <a:t>Standortschwerpunkt 1. und 2. Welle: 	Ruhrgebiet</a:t>
            </a:r>
          </a:p>
          <a:p>
            <a:r>
              <a:rPr lang="de-DE" sz="2000" dirty="0"/>
              <a:t>Standortschwerpunkt 3. bis 5.Welle:		Rhein-Main-Raum, Rhein-Neckar,</a:t>
            </a:r>
          </a:p>
          <a:p>
            <a:r>
              <a:rPr lang="de-DE" sz="2000" dirty="0"/>
              <a:t>					München</a:t>
            </a:r>
          </a:p>
        </p:txBody>
      </p:sp>
    </p:spTree>
    <p:extLst>
      <p:ext uri="{BB962C8B-B14F-4D97-AF65-F5344CB8AC3E}">
        <p14:creationId xmlns:p14="http://schemas.microsoft.com/office/powerpoint/2010/main" val="4014789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622"/>
          <a:stretch/>
        </p:blipFill>
        <p:spPr>
          <a:xfrm>
            <a:off x="107504" y="133902"/>
            <a:ext cx="5400599" cy="6580050"/>
          </a:xfrm>
          <a:prstGeom prst="rect">
            <a:avLst/>
          </a:prstGeom>
        </p:spPr>
      </p:pic>
      <p:sp>
        <p:nvSpPr>
          <p:cNvPr id="3" name="Textfeld 2"/>
          <p:cNvSpPr txBox="1"/>
          <p:nvPr/>
        </p:nvSpPr>
        <p:spPr>
          <a:xfrm>
            <a:off x="6005796" y="133902"/>
            <a:ext cx="2542876" cy="1200329"/>
          </a:xfrm>
          <a:prstGeom prst="rect">
            <a:avLst/>
          </a:prstGeom>
          <a:noFill/>
        </p:spPr>
        <p:txBody>
          <a:bodyPr wrap="none" rtlCol="0">
            <a:spAutoFit/>
          </a:bodyPr>
          <a:lstStyle/>
          <a:p>
            <a:pPr algn="ctr"/>
            <a:r>
              <a:rPr lang="de-DE" sz="2400" u="sng" dirty="0">
                <a:solidFill>
                  <a:srgbClr val="FF0000"/>
                </a:solidFill>
              </a:rPr>
              <a:t>Räumlich sektoraler</a:t>
            </a:r>
          </a:p>
          <a:p>
            <a:pPr algn="ctr"/>
            <a:r>
              <a:rPr lang="de-DE" sz="2400" u="sng" dirty="0">
                <a:solidFill>
                  <a:srgbClr val="FF0000"/>
                </a:solidFill>
              </a:rPr>
              <a:t> Strukturwandel</a:t>
            </a:r>
          </a:p>
          <a:p>
            <a:pPr algn="ctr"/>
            <a:r>
              <a:rPr lang="de-DE" sz="2400" u="sng" dirty="0">
                <a:solidFill>
                  <a:srgbClr val="FF0000"/>
                </a:solidFill>
              </a:rPr>
              <a:t>In Europa</a:t>
            </a:r>
          </a:p>
        </p:txBody>
      </p:sp>
      <p:sp>
        <p:nvSpPr>
          <p:cNvPr id="4" name="Textfeld 3"/>
          <p:cNvSpPr txBox="1"/>
          <p:nvPr/>
        </p:nvSpPr>
        <p:spPr>
          <a:xfrm>
            <a:off x="6160421" y="1334231"/>
            <a:ext cx="2289729" cy="707886"/>
          </a:xfrm>
          <a:prstGeom prst="rect">
            <a:avLst/>
          </a:prstGeom>
          <a:noFill/>
        </p:spPr>
        <p:txBody>
          <a:bodyPr wrap="none" rtlCol="0">
            <a:spAutoFit/>
          </a:bodyPr>
          <a:lstStyle/>
          <a:p>
            <a:r>
              <a:rPr lang="de-DE" sz="2000" dirty="0"/>
              <a:t>In Europa existieren</a:t>
            </a:r>
          </a:p>
          <a:p>
            <a:r>
              <a:rPr lang="de-DE" sz="2000" dirty="0"/>
              <a:t>3 Entwicklungszonen:</a:t>
            </a:r>
          </a:p>
        </p:txBody>
      </p:sp>
      <p:sp>
        <p:nvSpPr>
          <p:cNvPr id="5" name="Textfeld 4"/>
          <p:cNvSpPr txBox="1"/>
          <p:nvPr/>
        </p:nvSpPr>
        <p:spPr>
          <a:xfrm>
            <a:off x="5436096" y="2190270"/>
            <a:ext cx="3662862" cy="1015663"/>
          </a:xfrm>
          <a:prstGeom prst="rect">
            <a:avLst/>
          </a:prstGeom>
          <a:noFill/>
        </p:spPr>
        <p:txBody>
          <a:bodyPr wrap="none" rtlCol="0">
            <a:spAutoFit/>
          </a:bodyPr>
          <a:lstStyle/>
          <a:p>
            <a:r>
              <a:rPr lang="de-DE" sz="2000" u="sng" dirty="0"/>
              <a:t>Blaue Banane</a:t>
            </a:r>
            <a:r>
              <a:rPr lang="de-DE" sz="2000" dirty="0"/>
              <a:t> – Gebiet , das sich</a:t>
            </a:r>
          </a:p>
          <a:p>
            <a:r>
              <a:rPr lang="de-DE" sz="2000" dirty="0"/>
              <a:t>von Südengland bis nach Mailand</a:t>
            </a:r>
          </a:p>
          <a:p>
            <a:r>
              <a:rPr lang="de-DE" sz="2000" dirty="0"/>
              <a:t>erstreckt</a:t>
            </a:r>
          </a:p>
        </p:txBody>
      </p:sp>
      <p:sp>
        <p:nvSpPr>
          <p:cNvPr id="6" name="Textfeld 5"/>
          <p:cNvSpPr txBox="1"/>
          <p:nvPr/>
        </p:nvSpPr>
        <p:spPr>
          <a:xfrm>
            <a:off x="5450850" y="3413484"/>
            <a:ext cx="3425681" cy="1015663"/>
          </a:xfrm>
          <a:prstGeom prst="rect">
            <a:avLst/>
          </a:prstGeom>
          <a:noFill/>
        </p:spPr>
        <p:txBody>
          <a:bodyPr wrap="none" rtlCol="0">
            <a:spAutoFit/>
          </a:bodyPr>
          <a:lstStyle/>
          <a:p>
            <a:r>
              <a:rPr lang="de-DE" sz="2000" u="sng" dirty="0"/>
              <a:t>Sunbelt</a:t>
            </a:r>
            <a:r>
              <a:rPr lang="de-DE" sz="2000" dirty="0"/>
              <a:t> - verläuft vom östlichen</a:t>
            </a:r>
          </a:p>
          <a:p>
            <a:r>
              <a:rPr lang="de-DE" sz="2000" dirty="0"/>
              <a:t>Spanien, über Südfrankreich bis</a:t>
            </a:r>
          </a:p>
          <a:p>
            <a:r>
              <a:rPr lang="de-DE" sz="2000" dirty="0"/>
              <a:t>Zur Adria</a:t>
            </a:r>
          </a:p>
        </p:txBody>
      </p:sp>
      <p:sp>
        <p:nvSpPr>
          <p:cNvPr id="7" name="Textfeld 6"/>
          <p:cNvSpPr txBox="1"/>
          <p:nvPr/>
        </p:nvSpPr>
        <p:spPr>
          <a:xfrm>
            <a:off x="5436096" y="4669105"/>
            <a:ext cx="3417602" cy="1015663"/>
          </a:xfrm>
          <a:prstGeom prst="rect">
            <a:avLst/>
          </a:prstGeom>
          <a:noFill/>
        </p:spPr>
        <p:txBody>
          <a:bodyPr wrap="none" rtlCol="0">
            <a:spAutoFit/>
          </a:bodyPr>
          <a:lstStyle/>
          <a:p>
            <a:r>
              <a:rPr lang="de-DE" sz="2000" u="sng" dirty="0"/>
              <a:t>Frostbelt</a:t>
            </a:r>
            <a:r>
              <a:rPr lang="de-DE" sz="2000" dirty="0"/>
              <a:t> – umfasst die Städte</a:t>
            </a:r>
          </a:p>
          <a:p>
            <a:r>
              <a:rPr lang="de-DE" sz="2000" dirty="0"/>
              <a:t>Kopenhagen, Malmö, Stockholm</a:t>
            </a:r>
          </a:p>
          <a:p>
            <a:r>
              <a:rPr lang="de-DE" sz="2000" dirty="0"/>
              <a:t>und Helsinki</a:t>
            </a:r>
          </a:p>
        </p:txBody>
      </p:sp>
    </p:spTree>
    <p:extLst>
      <p:ext uri="{BB962C8B-B14F-4D97-AF65-F5344CB8AC3E}">
        <p14:creationId xmlns:p14="http://schemas.microsoft.com/office/powerpoint/2010/main" val="381983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188640"/>
            <a:ext cx="8168839" cy="6001643"/>
          </a:xfrm>
          <a:prstGeom prst="rect">
            <a:avLst/>
          </a:prstGeom>
          <a:noFill/>
        </p:spPr>
        <p:txBody>
          <a:bodyPr wrap="none" rtlCol="0">
            <a:spAutoFit/>
          </a:bodyPr>
          <a:lstStyle/>
          <a:p>
            <a:r>
              <a:rPr lang="de-DE" sz="2400" dirty="0"/>
              <a:t>Der Entwicklungsstand dieser Räume ist sehr unterschiedlich.</a:t>
            </a:r>
          </a:p>
          <a:p>
            <a:r>
              <a:rPr lang="de-DE" sz="2400" dirty="0"/>
              <a:t>Diese Unterschiede kann man an folgenden </a:t>
            </a:r>
            <a:r>
              <a:rPr lang="de-DE" sz="2400" u="sng" dirty="0"/>
              <a:t>Indikatoren</a:t>
            </a:r>
            <a:r>
              <a:rPr lang="de-DE" sz="2400" dirty="0"/>
              <a:t> messen:</a:t>
            </a:r>
          </a:p>
          <a:p>
            <a:endParaRPr lang="de-DE" sz="2400" dirty="0"/>
          </a:p>
          <a:p>
            <a:pPr marL="342900" indent="-342900">
              <a:buFont typeface="Wingdings" pitchFamily="2" charset="2"/>
              <a:buChar char="v"/>
            </a:pPr>
            <a:r>
              <a:rPr lang="de-DE" sz="2400" dirty="0">
                <a:solidFill>
                  <a:srgbClr val="FF0000"/>
                </a:solidFill>
              </a:rPr>
              <a:t>Bevölkerungsdichte</a:t>
            </a:r>
          </a:p>
          <a:p>
            <a:pPr marL="342900" indent="-342900">
              <a:buFont typeface="Wingdings" pitchFamily="2" charset="2"/>
              <a:buChar char="v"/>
            </a:pPr>
            <a:r>
              <a:rPr lang="de-DE" sz="2400" dirty="0">
                <a:solidFill>
                  <a:srgbClr val="FF0000"/>
                </a:solidFill>
              </a:rPr>
              <a:t>Anzahl und Art der Siedlungen</a:t>
            </a:r>
          </a:p>
          <a:p>
            <a:pPr marL="342900" indent="-342900">
              <a:buFont typeface="Wingdings" pitchFamily="2" charset="2"/>
              <a:buChar char="v"/>
            </a:pPr>
            <a:r>
              <a:rPr lang="de-DE" sz="2400" dirty="0">
                <a:solidFill>
                  <a:srgbClr val="FF0000"/>
                </a:solidFill>
              </a:rPr>
              <a:t>Ausstattung mit Verkehrswegen und anderen Infrastrukturen</a:t>
            </a:r>
          </a:p>
          <a:p>
            <a:pPr marL="342900" indent="-342900">
              <a:buFont typeface="Wingdings" pitchFamily="2" charset="2"/>
              <a:buChar char="v"/>
            </a:pPr>
            <a:r>
              <a:rPr lang="de-DE" sz="2400" dirty="0">
                <a:solidFill>
                  <a:srgbClr val="FF0000"/>
                </a:solidFill>
              </a:rPr>
              <a:t>Naturräumliche Gegebenheiten</a:t>
            </a:r>
          </a:p>
          <a:p>
            <a:pPr marL="342900" indent="-342900">
              <a:buFont typeface="Wingdings" pitchFamily="2" charset="2"/>
              <a:buChar char="v"/>
            </a:pPr>
            <a:r>
              <a:rPr lang="de-DE" sz="2400" dirty="0">
                <a:solidFill>
                  <a:srgbClr val="FF0000"/>
                </a:solidFill>
              </a:rPr>
              <a:t>Wirtschaftsstruktur</a:t>
            </a:r>
          </a:p>
          <a:p>
            <a:pPr marL="342900" indent="-342900">
              <a:buFont typeface="Wingdings" pitchFamily="2" charset="2"/>
              <a:buChar char="v"/>
            </a:pPr>
            <a:r>
              <a:rPr lang="de-DE" sz="2400" dirty="0">
                <a:solidFill>
                  <a:srgbClr val="FF0000"/>
                </a:solidFill>
              </a:rPr>
              <a:t>Umweltsituation</a:t>
            </a:r>
          </a:p>
          <a:p>
            <a:pPr marL="342900" indent="-342900">
              <a:buFont typeface="Wingdings" pitchFamily="2" charset="2"/>
              <a:buChar char="v"/>
            </a:pPr>
            <a:endParaRPr lang="de-DE" sz="2400" dirty="0"/>
          </a:p>
          <a:p>
            <a:r>
              <a:rPr lang="de-DE" sz="2400" dirty="0"/>
              <a:t>Innerhalb der EU (Staaten, Regionen, Teilräume) existieren</a:t>
            </a:r>
          </a:p>
          <a:p>
            <a:r>
              <a:rPr lang="de-DE" sz="2400" dirty="0"/>
              <a:t>unterschiedliche räumliche Strukturen mit unterschiedlichen</a:t>
            </a:r>
          </a:p>
          <a:p>
            <a:r>
              <a:rPr lang="de-DE" sz="2400" dirty="0"/>
              <a:t>Funktionen.</a:t>
            </a:r>
          </a:p>
          <a:p>
            <a:r>
              <a:rPr lang="de-DE" sz="2400" u="sng" dirty="0"/>
              <a:t>Beispielgebiete mit verschiedenen Funktionen:</a:t>
            </a:r>
          </a:p>
          <a:p>
            <a:r>
              <a:rPr lang="de-DE" sz="2400" dirty="0"/>
              <a:t>ländliche Räume, Grenzregionen, Metropolen, Verdichtungsräume</a:t>
            </a:r>
          </a:p>
          <a:p>
            <a:r>
              <a:rPr lang="de-DE" sz="2400" dirty="0"/>
              <a:t>der Industrie</a:t>
            </a:r>
          </a:p>
        </p:txBody>
      </p:sp>
    </p:spTree>
    <p:extLst>
      <p:ext uri="{BB962C8B-B14F-4D97-AF65-F5344CB8AC3E}">
        <p14:creationId xmlns:p14="http://schemas.microsoft.com/office/powerpoint/2010/main" val="223965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upload.wikimedia.org/wikipedia/de/0/03/Pangaea_continents_germ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22" y="-5001"/>
            <a:ext cx="6096530" cy="6863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106665" y="227373"/>
            <a:ext cx="2757999" cy="1200329"/>
          </a:xfrm>
          <a:prstGeom prst="rect">
            <a:avLst/>
          </a:prstGeom>
          <a:noFill/>
        </p:spPr>
        <p:txBody>
          <a:bodyPr wrap="none" rtlCol="0">
            <a:spAutoFit/>
          </a:bodyPr>
          <a:lstStyle/>
          <a:p>
            <a:r>
              <a:rPr lang="de-DE" dirty="0"/>
              <a:t>Eurasien, Pangäa , Laurasia,</a:t>
            </a:r>
          </a:p>
          <a:p>
            <a:r>
              <a:rPr lang="de-DE" dirty="0"/>
              <a:t>Panthalassa, Tethys,</a:t>
            </a:r>
          </a:p>
          <a:p>
            <a:r>
              <a:rPr lang="de-DE" dirty="0"/>
              <a:t>Känozoikum</a:t>
            </a:r>
          </a:p>
          <a:p>
            <a:endParaRPr lang="de-DE" dirty="0"/>
          </a:p>
        </p:txBody>
      </p:sp>
      <p:pic>
        <p:nvPicPr>
          <p:cNvPr id="2052" name="Picture 4" descr="Datei:Laurasia-Gondwana.sv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766"/>
          <a:stretch/>
        </p:blipFill>
        <p:spPr bwMode="auto">
          <a:xfrm>
            <a:off x="0" y="1643050"/>
            <a:ext cx="6072198" cy="4287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105146" y="2276872"/>
            <a:ext cx="3078856" cy="4247317"/>
          </a:xfrm>
          <a:prstGeom prst="rect">
            <a:avLst/>
          </a:prstGeom>
          <a:noFill/>
        </p:spPr>
        <p:txBody>
          <a:bodyPr wrap="none" rtlCol="0">
            <a:spAutoFit/>
          </a:bodyPr>
          <a:lstStyle/>
          <a:p>
            <a:endParaRPr lang="de-DE" dirty="0"/>
          </a:p>
          <a:p>
            <a:r>
              <a:rPr lang="de-DE" dirty="0"/>
              <a:t>Laurasie und Gondwana:</a:t>
            </a:r>
          </a:p>
          <a:p>
            <a:r>
              <a:rPr lang="de-DE" dirty="0"/>
              <a:t>entstanden nach Zerfall der</a:t>
            </a:r>
          </a:p>
          <a:p>
            <a:r>
              <a:rPr lang="de-DE" dirty="0"/>
              <a:t>Pangäa</a:t>
            </a:r>
          </a:p>
          <a:p>
            <a:endParaRPr lang="de-DE" dirty="0"/>
          </a:p>
          <a:p>
            <a:r>
              <a:rPr lang="de-DE" dirty="0"/>
              <a:t>Känozoikum (65 Mill. Jahre):</a:t>
            </a:r>
          </a:p>
          <a:p>
            <a:r>
              <a:rPr lang="de-DE" dirty="0"/>
              <a:t>Nach Abtrennung von</a:t>
            </a:r>
          </a:p>
          <a:p>
            <a:r>
              <a:rPr lang="de-DE" dirty="0"/>
              <a:t>Nordamerika ist Eurasien ein</a:t>
            </a:r>
          </a:p>
          <a:p>
            <a:r>
              <a:rPr lang="de-DE" dirty="0"/>
              <a:t>eigenständiger Kontinent</a:t>
            </a:r>
          </a:p>
          <a:p>
            <a:endParaRPr lang="de-DE" dirty="0"/>
          </a:p>
          <a:p>
            <a:r>
              <a:rPr lang="de-DE" dirty="0"/>
              <a:t>Panthalassa: weltumspannender</a:t>
            </a:r>
          </a:p>
          <a:p>
            <a:r>
              <a:rPr lang="de-DE" dirty="0"/>
              <a:t>Ozean</a:t>
            </a:r>
          </a:p>
          <a:p>
            <a:endParaRPr lang="de-DE" dirty="0"/>
          </a:p>
          <a:p>
            <a:r>
              <a:rPr lang="de-DE" dirty="0"/>
              <a:t>Tethys: neues Meer, welches</a:t>
            </a:r>
          </a:p>
          <a:p>
            <a:r>
              <a:rPr lang="de-DE" dirty="0"/>
              <a:t>im Mesozoikum entstanden ist</a:t>
            </a:r>
          </a:p>
        </p:txBody>
      </p:sp>
      <p:sp>
        <p:nvSpPr>
          <p:cNvPr id="5" name="Textfeld 4"/>
          <p:cNvSpPr txBox="1"/>
          <p:nvPr/>
        </p:nvSpPr>
        <p:spPr>
          <a:xfrm>
            <a:off x="6106665" y="1196869"/>
            <a:ext cx="3077922" cy="1200329"/>
          </a:xfrm>
          <a:prstGeom prst="rect">
            <a:avLst/>
          </a:prstGeom>
          <a:noFill/>
        </p:spPr>
        <p:txBody>
          <a:bodyPr wrap="square" rtlCol="0">
            <a:spAutoFit/>
          </a:bodyPr>
          <a:lstStyle/>
          <a:p>
            <a:r>
              <a:rPr lang="de-DE" dirty="0"/>
              <a:t>Pangäa: Urkontinent</a:t>
            </a:r>
          </a:p>
          <a:p>
            <a:r>
              <a:rPr lang="de-DE" dirty="0"/>
              <a:t>Paläozoikum:</a:t>
            </a:r>
          </a:p>
          <a:p>
            <a:r>
              <a:rPr lang="de-DE" dirty="0"/>
              <a:t>Karbon: 360 Mill. -</a:t>
            </a:r>
          </a:p>
          <a:p>
            <a:r>
              <a:rPr lang="de-DE" dirty="0"/>
              <a:t>Mesozoikum: Trias: 240 Mill. J.</a:t>
            </a:r>
          </a:p>
        </p:txBody>
      </p:sp>
    </p:spTree>
    <p:extLst>
      <p:ext uri="{BB962C8B-B14F-4D97-AF65-F5344CB8AC3E}">
        <p14:creationId xmlns:p14="http://schemas.microsoft.com/office/powerpoint/2010/main" val="867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out)">
                                      <p:cBhvr>
                                        <p:cTn id="11" dur="2000"/>
                                        <p:tgtEl>
                                          <p:spTgt spid="4"/>
                                        </p:tgtEl>
                                      </p:cBhvr>
                                    </p:animEffect>
                                  </p:childTnLst>
                                </p:cTn>
                              </p:par>
                              <p:par>
                                <p:cTn id="12" presetID="8"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diamond(in)">
                                      <p:cBhvr>
                                        <p:cTn id="14" dur="2000"/>
                                        <p:tgtEl>
                                          <p:spTgt spid="2052"/>
                                        </p:tgtEl>
                                      </p:cBhvr>
                                    </p:animEffect>
                                  </p:childTnLst>
                                </p:cTn>
                              </p:par>
                              <p:par>
                                <p:cTn id="15" presetID="4" presetClass="exit" presetSubtype="16" fill="hold" nodeType="withEffect">
                                  <p:stCondLst>
                                    <p:cond delay="0"/>
                                  </p:stCondLst>
                                  <p:childTnLst>
                                    <p:animEffect transition="out" filter="box(in)">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2910" y="857232"/>
            <a:ext cx="5861028" cy="523220"/>
          </a:xfrm>
          <a:prstGeom prst="rect">
            <a:avLst/>
          </a:prstGeom>
          <a:noFill/>
        </p:spPr>
        <p:txBody>
          <a:bodyPr wrap="none" rtlCol="0">
            <a:spAutoFit/>
          </a:bodyPr>
          <a:lstStyle/>
          <a:p>
            <a:r>
              <a:rPr lang="de-DE" sz="2800" dirty="0">
                <a:solidFill>
                  <a:srgbClr val="FF0000"/>
                </a:solidFill>
              </a:rPr>
              <a:t>Ist Europa ein eigenständiger Kontinent?</a:t>
            </a:r>
          </a:p>
        </p:txBody>
      </p:sp>
      <p:sp>
        <p:nvSpPr>
          <p:cNvPr id="3" name="Textfeld 2"/>
          <p:cNvSpPr txBox="1"/>
          <p:nvPr/>
        </p:nvSpPr>
        <p:spPr>
          <a:xfrm>
            <a:off x="534255" y="1484784"/>
            <a:ext cx="8023543" cy="1815882"/>
          </a:xfrm>
          <a:prstGeom prst="rect">
            <a:avLst/>
          </a:prstGeom>
          <a:noFill/>
        </p:spPr>
        <p:txBody>
          <a:bodyPr wrap="none" rtlCol="0">
            <a:spAutoFit/>
          </a:bodyPr>
          <a:lstStyle/>
          <a:p>
            <a:r>
              <a:rPr lang="de-DE" sz="2800" dirty="0"/>
              <a:t>Europa ist </a:t>
            </a:r>
            <a:r>
              <a:rPr lang="de-DE" sz="2800" b="1" u="sng" dirty="0"/>
              <a:t>kein geologisch geografischer Begriff </a:t>
            </a:r>
            <a:r>
              <a:rPr lang="de-DE" sz="2800" dirty="0"/>
              <a:t>und</a:t>
            </a:r>
          </a:p>
          <a:p>
            <a:r>
              <a:rPr lang="de-DE" sz="2800" dirty="0"/>
              <a:t>somit im engeren Sinn </a:t>
            </a:r>
            <a:r>
              <a:rPr lang="de-DE" sz="2800" b="1" u="sng" dirty="0"/>
              <a:t>kein eigenständiger Kontinent</a:t>
            </a:r>
            <a:r>
              <a:rPr lang="de-DE" sz="2800" dirty="0"/>
              <a:t>. </a:t>
            </a:r>
          </a:p>
          <a:p>
            <a:r>
              <a:rPr lang="de-DE" sz="2800" dirty="0"/>
              <a:t>Meist wird Europa als eine große Halbinsel im Westen </a:t>
            </a:r>
          </a:p>
          <a:p>
            <a:r>
              <a:rPr lang="de-DE" sz="2800" dirty="0"/>
              <a:t>Eurasiens angesehen. </a:t>
            </a:r>
          </a:p>
        </p:txBody>
      </p:sp>
      <p:sp>
        <p:nvSpPr>
          <p:cNvPr id="4" name="Textfeld 3"/>
          <p:cNvSpPr txBox="1"/>
          <p:nvPr/>
        </p:nvSpPr>
        <p:spPr>
          <a:xfrm>
            <a:off x="534255" y="3429000"/>
            <a:ext cx="8227958" cy="523220"/>
          </a:xfrm>
          <a:prstGeom prst="rect">
            <a:avLst/>
          </a:prstGeom>
          <a:noFill/>
        </p:spPr>
        <p:txBody>
          <a:bodyPr wrap="none" rtlCol="0">
            <a:spAutoFit/>
          </a:bodyPr>
          <a:lstStyle/>
          <a:p>
            <a:r>
              <a:rPr lang="de-DE" sz="2800" dirty="0">
                <a:solidFill>
                  <a:srgbClr val="FF0000"/>
                </a:solidFill>
              </a:rPr>
              <a:t>Warum ist Europa geologisch betrachtet kein Kontinent? </a:t>
            </a:r>
          </a:p>
        </p:txBody>
      </p:sp>
      <p:sp>
        <p:nvSpPr>
          <p:cNvPr id="5" name="Textfeld 4"/>
          <p:cNvSpPr txBox="1"/>
          <p:nvPr/>
        </p:nvSpPr>
        <p:spPr>
          <a:xfrm>
            <a:off x="500034" y="4149080"/>
            <a:ext cx="8100231" cy="1938992"/>
          </a:xfrm>
          <a:prstGeom prst="rect">
            <a:avLst/>
          </a:prstGeom>
          <a:noFill/>
        </p:spPr>
        <p:txBody>
          <a:bodyPr wrap="none" rtlCol="0">
            <a:spAutoFit/>
          </a:bodyPr>
          <a:lstStyle/>
          <a:p>
            <a:r>
              <a:rPr lang="de-DE" sz="2400" dirty="0"/>
              <a:t>Weil sich im Laufe der erdgeschichtlichen Entwicklung</a:t>
            </a:r>
          </a:p>
          <a:p>
            <a:r>
              <a:rPr lang="de-DE" sz="2400" dirty="0"/>
              <a:t>(seit dem Paläozoikum) immer wieder Teilbereiche des Kontinents</a:t>
            </a:r>
          </a:p>
          <a:p>
            <a:r>
              <a:rPr lang="de-DE" sz="2400" dirty="0"/>
              <a:t>Europa an den Kontinent Asien angeschweißt haben</a:t>
            </a:r>
          </a:p>
          <a:p>
            <a:r>
              <a:rPr lang="de-DE" sz="2400" dirty="0"/>
              <a:t>und bei genauer Betrachtung keine eigenständige europäische</a:t>
            </a:r>
          </a:p>
          <a:p>
            <a:r>
              <a:rPr lang="de-DE" sz="2400" dirty="0"/>
              <a:t>Platte existiert!</a:t>
            </a:r>
          </a:p>
        </p:txBody>
      </p:sp>
    </p:spTree>
    <p:extLst>
      <p:ext uri="{BB962C8B-B14F-4D97-AF65-F5344CB8AC3E}">
        <p14:creationId xmlns:p14="http://schemas.microsoft.com/office/powerpoint/2010/main" val="29095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chule\Erdkunde\Sek. II\Klasse 12\Unterrichtsvorbereitung\Bilder Europa\Tektoni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33486"/>
            <a:ext cx="8745509" cy="5207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211980" y="188640"/>
            <a:ext cx="6720045" cy="523220"/>
          </a:xfrm>
          <a:prstGeom prst="rect">
            <a:avLst/>
          </a:prstGeom>
          <a:noFill/>
        </p:spPr>
        <p:txBody>
          <a:bodyPr wrap="none" rtlCol="0">
            <a:spAutoFit/>
          </a:bodyPr>
          <a:lstStyle/>
          <a:p>
            <a:pPr algn="ctr"/>
            <a:r>
              <a:rPr lang="de-DE" sz="2800" dirty="0">
                <a:solidFill>
                  <a:srgbClr val="FF0000"/>
                </a:solidFill>
              </a:rPr>
              <a:t>Die Geotektonik der Erde und ihre Ursachen!</a:t>
            </a:r>
          </a:p>
        </p:txBody>
      </p:sp>
      <p:sp>
        <p:nvSpPr>
          <p:cNvPr id="3" name="Textfeld 2"/>
          <p:cNvSpPr txBox="1"/>
          <p:nvPr/>
        </p:nvSpPr>
        <p:spPr>
          <a:xfrm>
            <a:off x="214282" y="5877272"/>
            <a:ext cx="8335936" cy="830997"/>
          </a:xfrm>
          <a:prstGeom prst="rect">
            <a:avLst/>
          </a:prstGeom>
          <a:noFill/>
        </p:spPr>
        <p:txBody>
          <a:bodyPr wrap="none" rtlCol="0">
            <a:spAutoFit/>
          </a:bodyPr>
          <a:lstStyle/>
          <a:p>
            <a:r>
              <a:rPr lang="de-DE" sz="2400" dirty="0">
                <a:solidFill>
                  <a:srgbClr val="FF0000"/>
                </a:solidFill>
              </a:rPr>
              <a:t>Begriffe: Konvergenz, Divergenz, Transformstörung (konservierend),</a:t>
            </a:r>
          </a:p>
          <a:p>
            <a:r>
              <a:rPr lang="de-DE" sz="2400" dirty="0">
                <a:solidFill>
                  <a:srgbClr val="FF0000"/>
                </a:solidFill>
              </a:rPr>
              <a:t>Subduktion, Rift Zone, Curie-Punkt, Plumes, Hotspots, Subkontinent</a:t>
            </a:r>
          </a:p>
        </p:txBody>
      </p:sp>
      <p:sp>
        <p:nvSpPr>
          <p:cNvPr id="4" name="Textfeld 3"/>
          <p:cNvSpPr txBox="1"/>
          <p:nvPr/>
        </p:nvSpPr>
        <p:spPr>
          <a:xfrm>
            <a:off x="6732240" y="5847075"/>
            <a:ext cx="1832553" cy="246221"/>
          </a:xfrm>
          <a:prstGeom prst="rect">
            <a:avLst/>
          </a:prstGeom>
          <a:noFill/>
        </p:spPr>
        <p:txBody>
          <a:bodyPr wrap="none" rtlCol="0">
            <a:spAutoFit/>
          </a:bodyPr>
          <a:lstStyle/>
          <a:p>
            <a:r>
              <a:rPr lang="de-DE" sz="1000" dirty="0"/>
              <a:t>Bildquelle: Alexander Weltatlas</a:t>
            </a:r>
          </a:p>
        </p:txBody>
      </p:sp>
    </p:spTree>
    <p:extLst>
      <p:ext uri="{BB962C8B-B14F-4D97-AF65-F5344CB8AC3E}">
        <p14:creationId xmlns:p14="http://schemas.microsoft.com/office/powerpoint/2010/main" val="42099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662894"/>
            <a:ext cx="3036707" cy="550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67544" y="517508"/>
            <a:ext cx="3562642" cy="461665"/>
          </a:xfrm>
          <a:prstGeom prst="rect">
            <a:avLst/>
          </a:prstGeom>
          <a:noFill/>
        </p:spPr>
        <p:txBody>
          <a:bodyPr wrap="none" rtlCol="0">
            <a:spAutoFit/>
          </a:bodyPr>
          <a:lstStyle/>
          <a:p>
            <a:r>
              <a:rPr lang="de-DE" sz="2400" dirty="0">
                <a:solidFill>
                  <a:srgbClr val="FF0000"/>
                </a:solidFill>
              </a:rPr>
              <a:t>Ist Europa ein Subkontinent?</a:t>
            </a:r>
          </a:p>
        </p:txBody>
      </p:sp>
      <p:sp>
        <p:nvSpPr>
          <p:cNvPr id="3" name="Textfeld 2"/>
          <p:cNvSpPr txBox="1"/>
          <p:nvPr/>
        </p:nvSpPr>
        <p:spPr>
          <a:xfrm>
            <a:off x="395536" y="1214740"/>
            <a:ext cx="5466496" cy="2308324"/>
          </a:xfrm>
          <a:prstGeom prst="rect">
            <a:avLst/>
          </a:prstGeom>
          <a:noFill/>
        </p:spPr>
        <p:txBody>
          <a:bodyPr wrap="none" rtlCol="0">
            <a:spAutoFit/>
          </a:bodyPr>
          <a:lstStyle/>
          <a:p>
            <a:r>
              <a:rPr lang="de-DE" dirty="0"/>
              <a:t>Ein Subkontinent ist ein großer zusammenhängender</a:t>
            </a:r>
          </a:p>
          <a:p>
            <a:r>
              <a:rPr lang="de-DE" dirty="0"/>
              <a:t>Teil eines Kontinents, der geografisch klar abgegrenzt ist!</a:t>
            </a:r>
          </a:p>
          <a:p>
            <a:r>
              <a:rPr lang="de-DE" dirty="0"/>
              <a:t>Oft wurden Landmassen im Laufe ihrer erdgeschichtlichen</a:t>
            </a:r>
          </a:p>
          <a:p>
            <a:r>
              <a:rPr lang="de-DE" dirty="0"/>
              <a:t>Entwicklung zum Bestandteil anderer Kontinente.</a:t>
            </a:r>
          </a:p>
          <a:p>
            <a:r>
              <a:rPr lang="de-DE" dirty="0"/>
              <a:t>Sie kollidierten und verschmolzen mit diesen. Somit konnte</a:t>
            </a:r>
          </a:p>
          <a:p>
            <a:r>
              <a:rPr lang="de-DE" dirty="0"/>
              <a:t>eine neue Landmasse zum festen Bestandteil eines </a:t>
            </a:r>
          </a:p>
          <a:p>
            <a:r>
              <a:rPr lang="de-DE" dirty="0"/>
              <a:t>neuen „Mutterkontinents“ werden.</a:t>
            </a:r>
          </a:p>
          <a:p>
            <a:r>
              <a:rPr lang="de-DE" dirty="0"/>
              <a:t>Beispiel: Indien</a:t>
            </a:r>
          </a:p>
        </p:txBody>
      </p:sp>
      <p:sp>
        <p:nvSpPr>
          <p:cNvPr id="6" name="Textfeld 5"/>
          <p:cNvSpPr txBox="1"/>
          <p:nvPr/>
        </p:nvSpPr>
        <p:spPr>
          <a:xfrm>
            <a:off x="467544" y="3789040"/>
            <a:ext cx="5411418" cy="923330"/>
          </a:xfrm>
          <a:prstGeom prst="rect">
            <a:avLst/>
          </a:prstGeom>
          <a:noFill/>
        </p:spPr>
        <p:txBody>
          <a:bodyPr wrap="none" rtlCol="0">
            <a:spAutoFit/>
          </a:bodyPr>
          <a:lstStyle/>
          <a:p>
            <a:r>
              <a:rPr lang="de-DE" dirty="0"/>
              <a:t>Der Ural (Mittelgebirge) als östliche Grenzebezeichnung </a:t>
            </a:r>
          </a:p>
          <a:p>
            <a:r>
              <a:rPr lang="de-DE" dirty="0"/>
              <a:t>für Europa stellt in diesem Sinn keine </a:t>
            </a:r>
            <a:r>
              <a:rPr lang="de-DE" u="sng" dirty="0"/>
              <a:t>eindeutige</a:t>
            </a:r>
            <a:r>
              <a:rPr lang="de-DE" dirty="0"/>
              <a:t> </a:t>
            </a:r>
          </a:p>
          <a:p>
            <a:r>
              <a:rPr lang="de-DE" dirty="0"/>
              <a:t>geografische Abgrenzung dar.</a:t>
            </a:r>
          </a:p>
        </p:txBody>
      </p:sp>
      <p:sp>
        <p:nvSpPr>
          <p:cNvPr id="7" name="Textfeld 6"/>
          <p:cNvSpPr txBox="1"/>
          <p:nvPr/>
        </p:nvSpPr>
        <p:spPr>
          <a:xfrm>
            <a:off x="467544" y="4937718"/>
            <a:ext cx="5591402" cy="1200329"/>
          </a:xfrm>
          <a:prstGeom prst="rect">
            <a:avLst/>
          </a:prstGeom>
          <a:noFill/>
        </p:spPr>
        <p:txBody>
          <a:bodyPr wrap="none" rtlCol="0">
            <a:spAutoFit/>
          </a:bodyPr>
          <a:lstStyle/>
          <a:p>
            <a:r>
              <a:rPr lang="de-DE" dirty="0"/>
              <a:t>Schlussfolgerung: Europa ist nach heutigem Erkenntnisstand </a:t>
            </a:r>
          </a:p>
          <a:p>
            <a:r>
              <a:rPr lang="de-DE" dirty="0"/>
              <a:t>nicht wirklich ein Subkontinent nach dem Vorbild Indiens,</a:t>
            </a:r>
          </a:p>
          <a:p>
            <a:r>
              <a:rPr lang="de-DE" dirty="0"/>
              <a:t>wird aber oftmals in Literaturangaben als solcher</a:t>
            </a:r>
          </a:p>
          <a:p>
            <a:r>
              <a:rPr lang="de-DE" dirty="0"/>
              <a:t>bezeichnet! </a:t>
            </a:r>
          </a:p>
        </p:txBody>
      </p:sp>
      <p:sp>
        <p:nvSpPr>
          <p:cNvPr id="8" name="Textfeld 7"/>
          <p:cNvSpPr txBox="1"/>
          <p:nvPr/>
        </p:nvSpPr>
        <p:spPr>
          <a:xfrm>
            <a:off x="5940152" y="6221653"/>
            <a:ext cx="1806905" cy="246221"/>
          </a:xfrm>
          <a:prstGeom prst="rect">
            <a:avLst/>
          </a:prstGeom>
          <a:noFill/>
        </p:spPr>
        <p:txBody>
          <a:bodyPr wrap="none" rtlCol="0">
            <a:spAutoFit/>
          </a:bodyPr>
          <a:lstStyle/>
          <a:p>
            <a:r>
              <a:rPr lang="de-DE" sz="1000" dirty="0"/>
              <a:t>tektonische Bewegungen Indiens</a:t>
            </a:r>
          </a:p>
        </p:txBody>
      </p:sp>
      <p:sp>
        <p:nvSpPr>
          <p:cNvPr id="10" name="Textfeld 9"/>
          <p:cNvSpPr txBox="1"/>
          <p:nvPr/>
        </p:nvSpPr>
        <p:spPr>
          <a:xfrm>
            <a:off x="5940152" y="416673"/>
            <a:ext cx="1300356" cy="246221"/>
          </a:xfrm>
          <a:prstGeom prst="rect">
            <a:avLst/>
          </a:prstGeom>
          <a:noFill/>
        </p:spPr>
        <p:txBody>
          <a:bodyPr wrap="none" rtlCol="0">
            <a:spAutoFit/>
          </a:bodyPr>
          <a:lstStyle/>
          <a:p>
            <a:r>
              <a:rPr lang="de-DE" sz="1000" dirty="0"/>
              <a:t>Bildquelle: Wikipedia</a:t>
            </a:r>
          </a:p>
        </p:txBody>
      </p:sp>
    </p:spTree>
    <p:extLst>
      <p:ext uri="{BB962C8B-B14F-4D97-AF65-F5344CB8AC3E}">
        <p14:creationId xmlns:p14="http://schemas.microsoft.com/office/powerpoint/2010/main" val="343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amond(in)">
                                      <p:cBhvr>
                                        <p:cTn id="16" dur="2000"/>
                                        <p:tgtEl>
                                          <p:spTgt spid="3">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amond(in)">
                                      <p:cBhvr>
                                        <p:cTn id="19" dur="2000"/>
                                        <p:tgtEl>
                                          <p:spTgt spid="3">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amond(in)">
                                      <p:cBhvr>
                                        <p:cTn id="22" dur="2000"/>
                                        <p:tgtEl>
                                          <p:spTgt spid="3">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amond(in)">
                                      <p:cBhvr>
                                        <p:cTn id="25" dur="2000"/>
                                        <p:tgtEl>
                                          <p:spTgt spid="3">
                                            <p:txEl>
                                              <p:pRg st="6" end="6"/>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amond(in)">
                                      <p:cBhvr>
                                        <p:cTn id="28" dur="2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amond(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de/f/ff/Europa_geografisch_karte_de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08720"/>
            <a:ext cx="8814740"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79512" y="188640"/>
            <a:ext cx="8600303" cy="646331"/>
          </a:xfrm>
          <a:prstGeom prst="rect">
            <a:avLst/>
          </a:prstGeom>
          <a:noFill/>
        </p:spPr>
        <p:txBody>
          <a:bodyPr wrap="none" rtlCol="0">
            <a:spAutoFit/>
          </a:bodyPr>
          <a:lstStyle/>
          <a:p>
            <a:r>
              <a:rPr lang="de-DE" dirty="0"/>
              <a:t>Der Begriff vom Kontinent Europa und seinen Grenzen bezieht sich auf historische, kulturelle,</a:t>
            </a:r>
          </a:p>
          <a:p>
            <a:r>
              <a:rPr lang="de-DE" dirty="0"/>
              <a:t>politische, wirtschaftliche, rechtliche und ideelle Aspekte seiner Entwicklung!</a:t>
            </a:r>
          </a:p>
        </p:txBody>
      </p:sp>
      <p:sp>
        <p:nvSpPr>
          <p:cNvPr id="3" name="Textfeld 2"/>
          <p:cNvSpPr txBox="1"/>
          <p:nvPr/>
        </p:nvSpPr>
        <p:spPr>
          <a:xfrm>
            <a:off x="7693896" y="663147"/>
            <a:ext cx="1300356" cy="246221"/>
          </a:xfrm>
          <a:prstGeom prst="rect">
            <a:avLst/>
          </a:prstGeom>
          <a:noFill/>
        </p:spPr>
        <p:txBody>
          <a:bodyPr wrap="none" rtlCol="0">
            <a:spAutoFit/>
          </a:bodyPr>
          <a:lstStyle/>
          <a:p>
            <a:r>
              <a:rPr lang="de-DE" sz="1000" dirty="0"/>
              <a:t>Bildquelle: Wikipedia</a:t>
            </a:r>
          </a:p>
        </p:txBody>
      </p:sp>
      <p:sp>
        <p:nvSpPr>
          <p:cNvPr id="5" name="Textfeld 4"/>
          <p:cNvSpPr txBox="1"/>
          <p:nvPr/>
        </p:nvSpPr>
        <p:spPr>
          <a:xfrm>
            <a:off x="2195736" y="280972"/>
            <a:ext cx="4443909" cy="461665"/>
          </a:xfrm>
          <a:prstGeom prst="rect">
            <a:avLst/>
          </a:prstGeom>
          <a:noFill/>
        </p:spPr>
        <p:txBody>
          <a:bodyPr wrap="none" rtlCol="0">
            <a:spAutoFit/>
          </a:bodyPr>
          <a:lstStyle/>
          <a:p>
            <a:r>
              <a:rPr lang="de-DE" sz="2400" b="1" dirty="0">
                <a:solidFill>
                  <a:srgbClr val="FF0000"/>
                </a:solidFill>
              </a:rPr>
              <a:t>Was ist Europa den nun wirklich?</a:t>
            </a:r>
          </a:p>
        </p:txBody>
      </p:sp>
    </p:spTree>
    <p:extLst>
      <p:ext uri="{BB962C8B-B14F-4D97-AF65-F5344CB8AC3E}">
        <p14:creationId xmlns:p14="http://schemas.microsoft.com/office/powerpoint/2010/main" val="14530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Stroh">
  <a:themeElements>
    <a:clrScheme name="Stro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Galathea">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ro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Thatch</Template>
  <TotalTime>0</TotalTime>
  <Words>2297</Words>
  <Application>Microsoft Office PowerPoint</Application>
  <PresentationFormat>Bildschirmpräsentation (4:3)</PresentationFormat>
  <Paragraphs>472</Paragraphs>
  <Slides>43</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43</vt:i4>
      </vt:variant>
    </vt:vector>
  </HeadingPairs>
  <TitlesOfParts>
    <vt:vector size="49" baseType="lpstr">
      <vt:lpstr>Arial</vt:lpstr>
      <vt:lpstr>Calibri</vt:lpstr>
      <vt:lpstr>Times New Roman</vt:lpstr>
      <vt:lpstr>Tw Cen MT</vt:lpstr>
      <vt:lpstr>Wingdings</vt:lpstr>
      <vt:lpstr>Stroh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Beispiele der Veränderung  (seit 1989)  Jugoslawien und die Tschechoslowakei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Gründe für die Veränderung der Klimaelemente vom See- zum Landklima – Kontinentalität  Die soeben beschriebenen Veränderungen der Temperatur mit zunehmender Entfernung vom Meer werden durch die unterschiedliche Wärmespeicherfähigkeit des Wassers und der Landmasse verursacht. Das Wasser kann die einfallende Strahlung besser speichern. Es nimmt also im Sommer Energie auf. Wenn im Winter die Energiebilanz negativ ausfällt, gibt das Meer Wärme ab und bewirkt so relativ milde Temperaturen im Winter. Im Sommer jedoch wirkt die Meeresluft kühlend.  Die Landmasse kann jedoch kaum Energie speichern. Sie kühlt im Winter sehr stark aus und verursacht so die tiefen Temperaturen im Kontinentalklima. Im Sommer erhitzt sie sich enorm und sorgt so für hohe Temperaturen.  Die Feuchtigkeit, welche die Außertropischen Westwinde bringen, reicht nur für die Regionen, die meeresnah liegen. Die entfernten Regionen (Landklima) haben daher geringere Niederschlagssummen. Jedoch sind die Sommerniederschläge hier höher, da die starke Erwärmung und das Aufsteigen der Warmluft eine kräftige Konvektion mit anschließenden Niederschlägen bewirkt.  In der Gemäßigten Klimazone bestimmt also die Lage des Ortes sehr stark, ob das Klima ozeanisch – vom Meer beeinflusst – ist oder ob es von der mangelnden Wärmespeicherfähigkeit der Landmasse bestimmt wird, also kontinental ist.  Diese Veränderungen von Westen (Seeklima) nach Osten (Kontinentalklima) werden als Kontinentalität bezeichnet.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Siegfried</dc:creator>
  <cp:lastModifiedBy>Siegfried Schmidt</cp:lastModifiedBy>
  <cp:revision>177</cp:revision>
  <dcterms:created xsi:type="dcterms:W3CDTF">2011-02-24T10:01:09Z</dcterms:created>
  <dcterms:modified xsi:type="dcterms:W3CDTF">2025-05-24T08:49:15Z</dcterms:modified>
</cp:coreProperties>
</file>