
<file path=[Content_Types].xml><?xml version="1.0" encoding="utf-8"?>
<Types xmlns="http://schemas.openxmlformats.org/package/2006/content-types">
  <Default Extension="bin" ContentType="application/vnd.openxmlformats-officedocument.oleObject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charts/chart1.xml" ContentType="application/vnd.openxmlformats-officedocument.drawingml.char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37"/>
  </p:notesMasterIdLst>
  <p:sldIdLst>
    <p:sldId id="256" r:id="rId5"/>
    <p:sldId id="263" r:id="rId6"/>
    <p:sldId id="257" r:id="rId7"/>
    <p:sldId id="259" r:id="rId8"/>
    <p:sldId id="260" r:id="rId9"/>
    <p:sldId id="261" r:id="rId10"/>
    <p:sldId id="262" r:id="rId11"/>
    <p:sldId id="258" r:id="rId12"/>
    <p:sldId id="264" r:id="rId13"/>
    <p:sldId id="265" r:id="rId14"/>
    <p:sldId id="283" r:id="rId15"/>
    <p:sldId id="288" r:id="rId16"/>
    <p:sldId id="285" r:id="rId17"/>
    <p:sldId id="286" r:id="rId18"/>
    <p:sldId id="287" r:id="rId19"/>
    <p:sldId id="267" r:id="rId20"/>
    <p:sldId id="268" r:id="rId21"/>
    <p:sldId id="269" r:id="rId22"/>
    <p:sldId id="270" r:id="rId23"/>
    <p:sldId id="271" r:id="rId24"/>
    <p:sldId id="272" r:id="rId25"/>
    <p:sldId id="274" r:id="rId26"/>
    <p:sldId id="279" r:id="rId27"/>
    <p:sldId id="273" r:id="rId28"/>
    <p:sldId id="277" r:id="rId29"/>
    <p:sldId id="276" r:id="rId30"/>
    <p:sldId id="278" r:id="rId31"/>
    <p:sldId id="281" r:id="rId32"/>
    <p:sldId id="280" r:id="rId33"/>
    <p:sldId id="282" r:id="rId34"/>
    <p:sldId id="284" r:id="rId35"/>
    <p:sldId id="275" r:id="rId36"/>
  </p:sldIdLst>
  <p:sldSz cx="9144000" cy="6858000" type="screen4x3"/>
  <p:notesSz cx="6858000" cy="9144000"/>
  <p:defaultTextStyle>
    <a:defPPr>
      <a:defRPr lang="es-E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22C16"/>
    <a:srgbClr val="0C788E"/>
    <a:srgbClr val="025198"/>
    <a:srgbClr val="000099"/>
    <a:srgbClr val="1C1C1C"/>
    <a:srgbClr val="3366FF"/>
    <a:srgbClr val="990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Helle Formatvorlage 3 - Akz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DA37D80-6434-44D0-A028-1B22A696006F}" styleName="Helle Formatvorlage 3 - Akz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Keine Formatvorlage, Tabellenraster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2" autoAdjust="0"/>
    <p:restoredTop sz="94652" autoAdjust="0"/>
  </p:normalViewPr>
  <p:slideViewPr>
    <p:cSldViewPr>
      <p:cViewPr varScale="1">
        <p:scale>
          <a:sx n="160" d="100"/>
          <a:sy n="160" d="100"/>
        </p:scale>
        <p:origin x="169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../embeddings/oleObject1.bin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de-DE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lang="de-DE" noProof="0"/>
            </a:pPr>
            <a:r>
              <a:rPr lang="de-DE" sz="1800" noProof="0" dirty="0"/>
              <a:t>Los Angeles</a:t>
            </a:r>
          </a:p>
          <a:p>
            <a:pPr>
              <a:defRPr lang="de-DE" noProof="0"/>
            </a:pPr>
            <a:r>
              <a:rPr lang="de-DE" sz="1800" noProof="0" dirty="0"/>
              <a:t> 34° n. Br. , 115° s. Br., </a:t>
            </a:r>
          </a:p>
          <a:p>
            <a:pPr>
              <a:defRPr lang="de-DE" noProof="0"/>
            </a:pPr>
            <a:r>
              <a:rPr lang="de-DE" sz="1800" noProof="0" dirty="0"/>
              <a:t>Höhe: 610m über NN, JT. 17°C, JN. 389mm</a:t>
            </a:r>
          </a:p>
        </c:rich>
      </c:tx>
      <c:layout>
        <c:manualLayout>
          <c:xMode val="edge"/>
          <c:yMode val="edge"/>
          <c:x val="0.27761078302712161"/>
          <c:y val="3.0417906095071449E-2"/>
        </c:manualLayout>
      </c:layout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N in mm</c:v>
          </c:tx>
          <c:invertIfNegative val="0"/>
          <c:cat>
            <c:strRef>
              <c:f>Tabelle1!$A$1:$A$12</c:f>
              <c:strCache>
                <c:ptCount val="12"/>
                <c:pt idx="0">
                  <c:v> J</c:v>
                </c:pt>
                <c:pt idx="1">
                  <c:v> F</c:v>
                </c:pt>
                <c:pt idx="2">
                  <c:v>M</c:v>
                </c:pt>
                <c:pt idx="3">
                  <c:v>A</c:v>
                </c:pt>
                <c:pt idx="4">
                  <c:v>M  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</c:strCache>
            </c:strRef>
          </c:cat>
          <c:val>
            <c:numRef>
              <c:f>Tabelle1!$B$1:$B$12</c:f>
              <c:numCache>
                <c:formatCode>General</c:formatCode>
                <c:ptCount val="12"/>
                <c:pt idx="0">
                  <c:v>78</c:v>
                </c:pt>
                <c:pt idx="1">
                  <c:v>84</c:v>
                </c:pt>
                <c:pt idx="2">
                  <c:v>70</c:v>
                </c:pt>
                <c:pt idx="3">
                  <c:v>26</c:v>
                </c:pt>
                <c:pt idx="4">
                  <c:v>11</c:v>
                </c:pt>
                <c:pt idx="5">
                  <c:v>2</c:v>
                </c:pt>
                <c:pt idx="6">
                  <c:v>0</c:v>
                </c:pt>
                <c:pt idx="7">
                  <c:v>1</c:v>
                </c:pt>
                <c:pt idx="8">
                  <c:v>4</c:v>
                </c:pt>
                <c:pt idx="9">
                  <c:v>17</c:v>
                </c:pt>
                <c:pt idx="10">
                  <c:v>30</c:v>
                </c:pt>
                <c:pt idx="11">
                  <c:v>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3EA-467F-BE13-B84E41C6DB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64665216"/>
        <c:axId val="164663296"/>
      </c:barChart>
      <c:lineChart>
        <c:grouping val="standard"/>
        <c:varyColors val="0"/>
        <c:ser>
          <c:idx val="1"/>
          <c:order val="1"/>
          <c:tx>
            <c:v>T in °C</c:v>
          </c:tx>
          <c:marker>
            <c:symbol val="none"/>
          </c:marker>
          <c:cat>
            <c:strRef>
              <c:f>Tabelle1!$A$1:$A$12</c:f>
              <c:strCache>
                <c:ptCount val="12"/>
                <c:pt idx="0">
                  <c:v> J</c:v>
                </c:pt>
                <c:pt idx="1">
                  <c:v> F</c:v>
                </c:pt>
                <c:pt idx="2">
                  <c:v>M</c:v>
                </c:pt>
                <c:pt idx="3">
                  <c:v>A</c:v>
                </c:pt>
                <c:pt idx="4">
                  <c:v>M  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</c:strCache>
            </c:strRef>
          </c:cat>
          <c:val>
            <c:numRef>
              <c:f>Tabelle1!$C$1:$C$12</c:f>
              <c:numCache>
                <c:formatCode>General</c:formatCode>
                <c:ptCount val="12"/>
                <c:pt idx="0">
                  <c:v>12</c:v>
                </c:pt>
                <c:pt idx="1">
                  <c:v>13</c:v>
                </c:pt>
                <c:pt idx="2">
                  <c:v>14</c:v>
                </c:pt>
                <c:pt idx="3">
                  <c:v>15</c:v>
                </c:pt>
                <c:pt idx="4">
                  <c:v>17</c:v>
                </c:pt>
                <c:pt idx="5">
                  <c:v>19</c:v>
                </c:pt>
                <c:pt idx="6">
                  <c:v>21</c:v>
                </c:pt>
                <c:pt idx="7">
                  <c:v>21</c:v>
                </c:pt>
                <c:pt idx="8">
                  <c:v>20</c:v>
                </c:pt>
                <c:pt idx="9">
                  <c:v>18</c:v>
                </c:pt>
                <c:pt idx="10">
                  <c:v>16</c:v>
                </c:pt>
                <c:pt idx="11">
                  <c:v>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3EA-467F-BE13-B84E41C6DB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64491264"/>
        <c:axId val="164493184"/>
      </c:lineChart>
      <c:catAx>
        <c:axId val="164491264"/>
        <c:scaling>
          <c:orientation val="minMax"/>
        </c:scaling>
        <c:delete val="1"/>
        <c:axPos val="b"/>
        <c:majorGridlines/>
        <c:title>
          <c:tx>
            <c:rich>
              <a:bodyPr/>
              <a:lstStyle/>
              <a:p>
                <a:pPr>
                  <a:defRPr sz="1600"/>
                </a:pPr>
                <a:r>
                  <a:rPr lang="en-US" sz="1600" dirty="0"/>
                  <a:t>Monat</a:t>
                </a:r>
              </a:p>
            </c:rich>
          </c:tx>
          <c:layout>
            <c:manualLayout>
              <c:xMode val="edge"/>
              <c:yMode val="edge"/>
              <c:x val="0.9003774059492563"/>
              <c:y val="0.83915733449985419"/>
            </c:manualLayout>
          </c:layout>
          <c:overlay val="0"/>
        </c:title>
        <c:numFmt formatCode="General" sourceLinked="0"/>
        <c:majorTickMark val="out"/>
        <c:minorTickMark val="none"/>
        <c:tickLblPos val="nextTo"/>
        <c:crossAx val="164493184"/>
        <c:crosses val="autoZero"/>
        <c:auto val="1"/>
        <c:lblAlgn val="ctr"/>
        <c:lblOffset val="100"/>
        <c:noMultiLvlLbl val="0"/>
      </c:catAx>
      <c:valAx>
        <c:axId val="164493184"/>
        <c:scaling>
          <c:orientation val="minMax"/>
          <c:max val="45"/>
          <c:min val="0"/>
        </c:scaling>
        <c:delete val="0"/>
        <c:axPos val="l"/>
        <c:majorGridlines/>
        <c:title>
          <c:tx>
            <c:rich>
              <a:bodyPr rot="0" vert="horz"/>
              <a:lstStyle/>
              <a:p>
                <a:pPr>
                  <a:defRPr sz="1600"/>
                </a:pPr>
                <a:r>
                  <a:rPr lang="en-US" sz="1600" dirty="0"/>
                  <a:t>T in °C</a:t>
                </a:r>
              </a:p>
            </c:rich>
          </c:tx>
          <c:layout>
            <c:manualLayout>
              <c:xMode val="edge"/>
              <c:yMode val="edge"/>
              <c:x val="4.400929571303587E-2"/>
              <c:y val="0.13803543307086616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164491264"/>
        <c:crosses val="autoZero"/>
        <c:crossBetween val="between"/>
        <c:majorUnit val="10"/>
      </c:valAx>
      <c:valAx>
        <c:axId val="164663296"/>
        <c:scaling>
          <c:orientation val="minMax"/>
        </c:scaling>
        <c:delete val="0"/>
        <c:axPos val="r"/>
        <c:title>
          <c:tx>
            <c:rich>
              <a:bodyPr rot="0" vert="horz"/>
              <a:lstStyle/>
              <a:p>
                <a:pPr>
                  <a:defRPr sz="1600"/>
                </a:pPr>
                <a:r>
                  <a:rPr lang="de-DE" sz="1600" dirty="0"/>
                  <a:t>N in mm</a:t>
                </a:r>
              </a:p>
            </c:rich>
          </c:tx>
          <c:layout>
            <c:manualLayout>
              <c:xMode val="edge"/>
              <c:yMode val="edge"/>
              <c:x val="0.90234022309711293"/>
              <c:y val="0.13772251385243509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164665216"/>
        <c:crosses val="max"/>
        <c:crossBetween val="between"/>
      </c:valAx>
      <c:catAx>
        <c:axId val="164665216"/>
        <c:scaling>
          <c:orientation val="minMax"/>
        </c:scaling>
        <c:delete val="1"/>
        <c:axPos val="b"/>
        <c:numFmt formatCode="General" sourceLinked="0"/>
        <c:majorTickMark val="out"/>
        <c:minorTickMark val="none"/>
        <c:tickLblPos val="nextTo"/>
        <c:crossAx val="164663296"/>
        <c:crosses val="autoZero"/>
        <c:auto val="1"/>
        <c:lblAlgn val="ctr"/>
        <c:lblOffset val="100"/>
        <c:noMultiLvlLbl val="0"/>
      </c:catAx>
      <c:dTable>
        <c:showHorzBorder val="1"/>
        <c:showVertBorder val="1"/>
        <c:showOutline val="1"/>
        <c:showKeys val="1"/>
      </c:dTable>
    </c:plotArea>
    <c:plotVisOnly val="1"/>
    <c:dispBlanksAs val="gap"/>
    <c:showDLblsOverMax val="0"/>
  </c:chart>
  <c:spPr>
    <a:solidFill>
      <a:schemeClr val="accent4">
        <a:lumMod val="40000"/>
        <a:lumOff val="60000"/>
      </a:schemeClr>
    </a:solidFill>
    <a:ln w="25400" cap="flat" cmpd="sng" algn="ctr">
      <a:solidFill>
        <a:schemeClr val="dk1"/>
      </a:solidFill>
      <a:prstDash val="solid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de-DE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3412D2-AC7D-4988-8CA9-B5D850486AB7}" type="doc">
      <dgm:prSet loTypeId="urn:microsoft.com/office/officeart/2005/8/layout/hList1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de-DE"/>
        </a:p>
      </dgm:t>
    </dgm:pt>
    <dgm:pt modelId="{990C6396-22B2-492B-9CFD-A5D38205D496}">
      <dgm:prSet phldrT="[Text]"/>
      <dgm:spPr/>
      <dgm:t>
        <a:bodyPr/>
        <a:lstStyle/>
        <a:p>
          <a:r>
            <a:rPr lang="de-DE" dirty="0">
              <a:solidFill>
                <a:schemeClr val="tx1"/>
              </a:solidFill>
            </a:rPr>
            <a:t>Northers</a:t>
          </a:r>
        </a:p>
      </dgm:t>
    </dgm:pt>
    <dgm:pt modelId="{ACFB6838-FB9D-4571-BE2B-072D8C8BB50C}" type="parTrans" cxnId="{7AB3021B-3A08-440E-9AF2-0023859A3ACE}">
      <dgm:prSet/>
      <dgm:spPr/>
      <dgm:t>
        <a:bodyPr/>
        <a:lstStyle/>
        <a:p>
          <a:endParaRPr lang="de-DE"/>
        </a:p>
      </dgm:t>
    </dgm:pt>
    <dgm:pt modelId="{E3FF8BC6-3EFA-4A35-9C98-1197654BF91E}" type="sibTrans" cxnId="{7AB3021B-3A08-440E-9AF2-0023859A3ACE}">
      <dgm:prSet/>
      <dgm:spPr/>
      <dgm:t>
        <a:bodyPr/>
        <a:lstStyle/>
        <a:p>
          <a:endParaRPr lang="de-DE"/>
        </a:p>
      </dgm:t>
    </dgm:pt>
    <dgm:pt modelId="{C2CB42E6-35B4-45F5-A55E-F54373855E10}">
      <dgm:prSet phldrT="[Text]" custT="1"/>
      <dgm:spPr/>
      <dgm:t>
        <a:bodyPr/>
        <a:lstStyle/>
        <a:p>
          <a:r>
            <a:rPr lang="de-DE" sz="1800" dirty="0"/>
            <a:t>Kalte, polare Luft vom Nordpol</a:t>
          </a:r>
        </a:p>
      </dgm:t>
    </dgm:pt>
    <dgm:pt modelId="{C8D91238-1655-477A-86DB-56F4C19E5665}" type="parTrans" cxnId="{B14F9ED6-DEC8-40E1-857E-D044A3738165}">
      <dgm:prSet/>
      <dgm:spPr/>
      <dgm:t>
        <a:bodyPr/>
        <a:lstStyle/>
        <a:p>
          <a:endParaRPr lang="de-DE"/>
        </a:p>
      </dgm:t>
    </dgm:pt>
    <dgm:pt modelId="{FCF82D67-9E1D-47CE-A99F-1BDE89324ACE}" type="sibTrans" cxnId="{B14F9ED6-DEC8-40E1-857E-D044A3738165}">
      <dgm:prSet/>
      <dgm:spPr/>
      <dgm:t>
        <a:bodyPr/>
        <a:lstStyle/>
        <a:p>
          <a:endParaRPr lang="de-DE"/>
        </a:p>
      </dgm:t>
    </dgm:pt>
    <dgm:pt modelId="{16604D99-B656-421F-9BDC-6BE5B57CF09D}">
      <dgm:prSet phldrT="[Text]" custT="1"/>
      <dgm:spPr/>
      <dgm:t>
        <a:bodyPr/>
        <a:lstStyle/>
        <a:p>
          <a:r>
            <a:rPr lang="de-DE" sz="1800" dirty="0"/>
            <a:t>strömt in Richtung Süden</a:t>
          </a:r>
        </a:p>
      </dgm:t>
    </dgm:pt>
    <dgm:pt modelId="{BBC9E6A6-7B24-4450-BA1C-708D79A814D0}" type="parTrans" cxnId="{0F7060C1-C835-491C-8343-419C062241A1}">
      <dgm:prSet/>
      <dgm:spPr/>
      <dgm:t>
        <a:bodyPr/>
        <a:lstStyle/>
        <a:p>
          <a:endParaRPr lang="de-DE"/>
        </a:p>
      </dgm:t>
    </dgm:pt>
    <dgm:pt modelId="{FA493D19-4BB4-47C6-A7B7-120E096B2446}" type="sibTrans" cxnId="{0F7060C1-C835-491C-8343-419C062241A1}">
      <dgm:prSet/>
      <dgm:spPr/>
      <dgm:t>
        <a:bodyPr/>
        <a:lstStyle/>
        <a:p>
          <a:endParaRPr lang="de-DE"/>
        </a:p>
      </dgm:t>
    </dgm:pt>
    <dgm:pt modelId="{38D8269D-FB9A-44EF-8522-FA0B02138DFD}">
      <dgm:prSet phldrT="[Text]"/>
      <dgm:spPr/>
      <dgm:t>
        <a:bodyPr/>
        <a:lstStyle/>
        <a:p>
          <a:r>
            <a:rPr lang="de-DE" dirty="0">
              <a:solidFill>
                <a:schemeClr val="tx1"/>
              </a:solidFill>
            </a:rPr>
            <a:t>Southers</a:t>
          </a:r>
        </a:p>
      </dgm:t>
    </dgm:pt>
    <dgm:pt modelId="{3F3F2C5D-891E-4367-A78D-2E4FA4429C89}" type="parTrans" cxnId="{A2768B6A-2388-46FE-B32C-C1D0088CCCF8}">
      <dgm:prSet/>
      <dgm:spPr/>
      <dgm:t>
        <a:bodyPr/>
        <a:lstStyle/>
        <a:p>
          <a:endParaRPr lang="de-DE"/>
        </a:p>
      </dgm:t>
    </dgm:pt>
    <dgm:pt modelId="{54B9BF1E-6935-4213-9D5C-6044CE1A02D9}" type="sibTrans" cxnId="{A2768B6A-2388-46FE-B32C-C1D0088CCCF8}">
      <dgm:prSet/>
      <dgm:spPr/>
      <dgm:t>
        <a:bodyPr/>
        <a:lstStyle/>
        <a:p>
          <a:endParaRPr lang="de-DE"/>
        </a:p>
      </dgm:t>
    </dgm:pt>
    <dgm:pt modelId="{4B13D0C1-B173-4BA5-BFEB-58CEC2E7D96B}">
      <dgm:prSet phldrT="[Text]" custT="1"/>
      <dgm:spPr/>
      <dgm:t>
        <a:bodyPr/>
        <a:lstStyle/>
        <a:p>
          <a:r>
            <a:rPr lang="de-DE" sz="1800" dirty="0"/>
            <a:t>feucht heiße Luft aus den Tropen</a:t>
          </a:r>
        </a:p>
      </dgm:t>
    </dgm:pt>
    <dgm:pt modelId="{FD250182-8B22-4749-88E4-2E75178F687A}" type="parTrans" cxnId="{5108B227-B7EB-44E4-82AB-3AC2F509B8A5}">
      <dgm:prSet/>
      <dgm:spPr/>
      <dgm:t>
        <a:bodyPr/>
        <a:lstStyle/>
        <a:p>
          <a:endParaRPr lang="de-DE"/>
        </a:p>
      </dgm:t>
    </dgm:pt>
    <dgm:pt modelId="{9EE1ADC1-87DE-4927-BA32-C4D91F0AAC58}" type="sibTrans" cxnId="{5108B227-B7EB-44E4-82AB-3AC2F509B8A5}">
      <dgm:prSet/>
      <dgm:spPr/>
      <dgm:t>
        <a:bodyPr/>
        <a:lstStyle/>
        <a:p>
          <a:endParaRPr lang="de-DE"/>
        </a:p>
      </dgm:t>
    </dgm:pt>
    <dgm:pt modelId="{ADFA54AF-AA51-4F4E-B271-6AE45A2648FF}">
      <dgm:prSet phldrT="[Text]"/>
      <dgm:spPr/>
      <dgm:t>
        <a:bodyPr/>
        <a:lstStyle/>
        <a:p>
          <a:r>
            <a:rPr lang="de-DE" dirty="0">
              <a:solidFill>
                <a:schemeClr val="tx1"/>
              </a:solidFill>
            </a:rPr>
            <a:t>Hurrikan</a:t>
          </a:r>
        </a:p>
      </dgm:t>
    </dgm:pt>
    <dgm:pt modelId="{D177B481-5F17-43FB-821A-173414F7EF9E}" type="parTrans" cxnId="{E62B7606-FF32-4E4B-AF0E-285AF1D1C7AF}">
      <dgm:prSet/>
      <dgm:spPr/>
      <dgm:t>
        <a:bodyPr/>
        <a:lstStyle/>
        <a:p>
          <a:endParaRPr lang="de-DE"/>
        </a:p>
      </dgm:t>
    </dgm:pt>
    <dgm:pt modelId="{E05843C3-2A6E-43E6-BF5C-97FB3DCB2633}" type="sibTrans" cxnId="{E62B7606-FF32-4E4B-AF0E-285AF1D1C7AF}">
      <dgm:prSet/>
      <dgm:spPr/>
      <dgm:t>
        <a:bodyPr/>
        <a:lstStyle/>
        <a:p>
          <a:endParaRPr lang="de-DE"/>
        </a:p>
      </dgm:t>
    </dgm:pt>
    <dgm:pt modelId="{1BD58E57-3E7F-4DE8-85CA-AFD6C11F5CD7}">
      <dgm:prSet phldrT="[Text]" custT="1"/>
      <dgm:spPr/>
      <dgm:t>
        <a:bodyPr/>
        <a:lstStyle/>
        <a:p>
          <a:r>
            <a:rPr lang="de-DE" sz="1800" dirty="0"/>
            <a:t>großer Wirbelsturm</a:t>
          </a:r>
        </a:p>
      </dgm:t>
    </dgm:pt>
    <dgm:pt modelId="{DDD41F20-4913-4270-844D-106072FEA8D7}" type="parTrans" cxnId="{59E70F38-8E7C-4249-A315-A6559BBC4041}">
      <dgm:prSet/>
      <dgm:spPr/>
      <dgm:t>
        <a:bodyPr/>
        <a:lstStyle/>
        <a:p>
          <a:endParaRPr lang="de-DE"/>
        </a:p>
      </dgm:t>
    </dgm:pt>
    <dgm:pt modelId="{5036266F-ED91-451D-9942-C3EE42D0FD2D}" type="sibTrans" cxnId="{59E70F38-8E7C-4249-A315-A6559BBC4041}">
      <dgm:prSet/>
      <dgm:spPr/>
      <dgm:t>
        <a:bodyPr/>
        <a:lstStyle/>
        <a:p>
          <a:endParaRPr lang="de-DE"/>
        </a:p>
      </dgm:t>
    </dgm:pt>
    <dgm:pt modelId="{FFABCD56-BF29-4992-809A-6598DC6409E9}">
      <dgm:prSet phldrT="[Text]" custT="1"/>
      <dgm:spPr/>
      <dgm:t>
        <a:bodyPr/>
        <a:lstStyle/>
        <a:p>
          <a:r>
            <a:rPr lang="de-DE" sz="1800" dirty="0"/>
            <a:t>entsteht über dem Meer</a:t>
          </a:r>
        </a:p>
      </dgm:t>
    </dgm:pt>
    <dgm:pt modelId="{C92E216A-EB57-479C-B97F-1FB5622186A8}" type="parTrans" cxnId="{3AACADFE-D9D0-4FD2-BEBE-889A2B1205C4}">
      <dgm:prSet/>
      <dgm:spPr/>
      <dgm:t>
        <a:bodyPr/>
        <a:lstStyle/>
        <a:p>
          <a:endParaRPr lang="de-DE"/>
        </a:p>
      </dgm:t>
    </dgm:pt>
    <dgm:pt modelId="{A3658DE1-E81E-43A3-94B3-E646A25DB851}" type="sibTrans" cxnId="{3AACADFE-D9D0-4FD2-BEBE-889A2B1205C4}">
      <dgm:prSet/>
      <dgm:spPr/>
      <dgm:t>
        <a:bodyPr/>
        <a:lstStyle/>
        <a:p>
          <a:endParaRPr lang="de-DE"/>
        </a:p>
      </dgm:t>
    </dgm:pt>
    <dgm:pt modelId="{2D9989FF-A94D-4748-A920-E4B19FF27F77}">
      <dgm:prSet/>
      <dgm:spPr/>
      <dgm:t>
        <a:bodyPr/>
        <a:lstStyle/>
        <a:p>
          <a:r>
            <a:rPr lang="de-DE" dirty="0">
              <a:solidFill>
                <a:schemeClr val="tx1"/>
              </a:solidFill>
            </a:rPr>
            <a:t>Blizzard</a:t>
          </a:r>
        </a:p>
      </dgm:t>
    </dgm:pt>
    <dgm:pt modelId="{66A07B41-02CD-4EA2-B30E-92559B41C5BC}" type="parTrans" cxnId="{3998BB4F-3512-4120-BF01-544BD41F9D48}">
      <dgm:prSet/>
      <dgm:spPr/>
      <dgm:t>
        <a:bodyPr/>
        <a:lstStyle/>
        <a:p>
          <a:endParaRPr lang="de-DE"/>
        </a:p>
      </dgm:t>
    </dgm:pt>
    <dgm:pt modelId="{732EBFB8-5072-4983-818D-AB4C2B4F9EE5}" type="sibTrans" cxnId="{3998BB4F-3512-4120-BF01-544BD41F9D48}">
      <dgm:prSet/>
      <dgm:spPr/>
      <dgm:t>
        <a:bodyPr/>
        <a:lstStyle/>
        <a:p>
          <a:endParaRPr lang="de-DE"/>
        </a:p>
      </dgm:t>
    </dgm:pt>
    <dgm:pt modelId="{8DA1693F-9F7F-44DF-BD72-E3994A9C7970}">
      <dgm:prSet/>
      <dgm:spPr/>
      <dgm:t>
        <a:bodyPr/>
        <a:lstStyle/>
        <a:p>
          <a:r>
            <a:rPr lang="de-DE" b="0" dirty="0">
              <a:solidFill>
                <a:schemeClr val="tx1"/>
              </a:solidFill>
            </a:rPr>
            <a:t>Tornado</a:t>
          </a:r>
        </a:p>
      </dgm:t>
    </dgm:pt>
    <dgm:pt modelId="{CE7BB7C3-D29D-459C-A8A2-024799391E0E}" type="parTrans" cxnId="{A4BD901B-6FE1-4A4D-B88C-4B92874EA5BA}">
      <dgm:prSet/>
      <dgm:spPr/>
      <dgm:t>
        <a:bodyPr/>
        <a:lstStyle/>
        <a:p>
          <a:endParaRPr lang="de-DE"/>
        </a:p>
      </dgm:t>
    </dgm:pt>
    <dgm:pt modelId="{6BB33C9C-C02E-49BE-9BCE-692756A36FD9}" type="sibTrans" cxnId="{A4BD901B-6FE1-4A4D-B88C-4B92874EA5BA}">
      <dgm:prSet/>
      <dgm:spPr/>
      <dgm:t>
        <a:bodyPr/>
        <a:lstStyle/>
        <a:p>
          <a:endParaRPr lang="de-DE"/>
        </a:p>
      </dgm:t>
    </dgm:pt>
    <dgm:pt modelId="{DE9204EF-BF99-41D0-8298-0920E10D72B3}">
      <dgm:prSet phldrT="[Text]" custT="1"/>
      <dgm:spPr/>
      <dgm:t>
        <a:bodyPr/>
        <a:lstStyle/>
        <a:p>
          <a:r>
            <a:rPr lang="de-DE" sz="1800" dirty="0"/>
            <a:t>strömt in Richtung Norden</a:t>
          </a:r>
        </a:p>
      </dgm:t>
    </dgm:pt>
    <dgm:pt modelId="{9AF5A125-57DA-4F4F-823E-5EA86D548212}" type="parTrans" cxnId="{87236300-7A2F-4957-9D7C-006D8EF64D16}">
      <dgm:prSet/>
      <dgm:spPr/>
      <dgm:t>
        <a:bodyPr/>
        <a:lstStyle/>
        <a:p>
          <a:endParaRPr lang="de-DE"/>
        </a:p>
      </dgm:t>
    </dgm:pt>
    <dgm:pt modelId="{01D37BE1-4978-439A-9E59-156F7C0E298C}" type="sibTrans" cxnId="{87236300-7A2F-4957-9D7C-006D8EF64D16}">
      <dgm:prSet/>
      <dgm:spPr/>
      <dgm:t>
        <a:bodyPr/>
        <a:lstStyle/>
        <a:p>
          <a:endParaRPr lang="de-DE"/>
        </a:p>
      </dgm:t>
    </dgm:pt>
    <dgm:pt modelId="{51BE90E9-9E89-43D4-99C6-B89334E24642}">
      <dgm:prSet custT="1"/>
      <dgm:spPr/>
      <dgm:t>
        <a:bodyPr/>
        <a:lstStyle/>
        <a:p>
          <a:r>
            <a:rPr lang="de-DE" sz="1800" dirty="0"/>
            <a:t>Schnee-sturm</a:t>
          </a:r>
        </a:p>
      </dgm:t>
    </dgm:pt>
    <dgm:pt modelId="{F8CEBA9D-9D7A-49BA-9C4E-114F0069E584}" type="parTrans" cxnId="{F67CC8CE-E1D8-4FA7-A3AE-BAFAB7F400CF}">
      <dgm:prSet/>
      <dgm:spPr/>
      <dgm:t>
        <a:bodyPr/>
        <a:lstStyle/>
        <a:p>
          <a:endParaRPr lang="de-DE"/>
        </a:p>
      </dgm:t>
    </dgm:pt>
    <dgm:pt modelId="{38E08DE4-0349-4EA0-A3DF-66B99B28C2F7}" type="sibTrans" cxnId="{F67CC8CE-E1D8-4FA7-A3AE-BAFAB7F400CF}">
      <dgm:prSet/>
      <dgm:spPr/>
      <dgm:t>
        <a:bodyPr/>
        <a:lstStyle/>
        <a:p>
          <a:endParaRPr lang="de-DE"/>
        </a:p>
      </dgm:t>
    </dgm:pt>
    <dgm:pt modelId="{280CE6F3-8143-47D8-87B7-9AE3A43E22A1}">
      <dgm:prSet custT="1"/>
      <dgm:spPr/>
      <dgm:t>
        <a:bodyPr/>
        <a:lstStyle/>
        <a:p>
          <a:r>
            <a:rPr lang="de-DE" sz="1800" dirty="0"/>
            <a:t>entsteht beim       zusammen-treffen von Northers und Shouters</a:t>
          </a:r>
        </a:p>
      </dgm:t>
    </dgm:pt>
    <dgm:pt modelId="{1B261ED2-2029-4E17-B223-D1CBFB7890E3}" type="parTrans" cxnId="{B8C1B580-F0D8-478A-B443-83C294044A85}">
      <dgm:prSet/>
      <dgm:spPr/>
      <dgm:t>
        <a:bodyPr/>
        <a:lstStyle/>
        <a:p>
          <a:endParaRPr lang="de-DE"/>
        </a:p>
      </dgm:t>
    </dgm:pt>
    <dgm:pt modelId="{2A8FE34D-343B-44CE-AB3C-92C11349A4AC}" type="sibTrans" cxnId="{B8C1B580-F0D8-478A-B443-83C294044A85}">
      <dgm:prSet/>
      <dgm:spPr/>
      <dgm:t>
        <a:bodyPr/>
        <a:lstStyle/>
        <a:p>
          <a:endParaRPr lang="de-DE"/>
        </a:p>
      </dgm:t>
    </dgm:pt>
    <dgm:pt modelId="{0D7DEA21-1295-4CD1-A15D-7E1F17E61D39}">
      <dgm:prSet custT="1"/>
      <dgm:spPr/>
      <dgm:t>
        <a:bodyPr/>
        <a:lstStyle/>
        <a:p>
          <a:r>
            <a:rPr lang="de-DE" sz="1800" dirty="0"/>
            <a:t>kleiner Wirbelsturm</a:t>
          </a:r>
        </a:p>
      </dgm:t>
    </dgm:pt>
    <dgm:pt modelId="{5AF1098D-2ADF-4762-A28E-F25733555AE8}" type="parTrans" cxnId="{546260EC-A21C-436B-AD7C-CCFCCADF6933}">
      <dgm:prSet/>
      <dgm:spPr/>
      <dgm:t>
        <a:bodyPr/>
        <a:lstStyle/>
        <a:p>
          <a:endParaRPr lang="de-DE"/>
        </a:p>
      </dgm:t>
    </dgm:pt>
    <dgm:pt modelId="{DA992CC4-3D81-42E3-A060-94A830151234}" type="sibTrans" cxnId="{546260EC-A21C-436B-AD7C-CCFCCADF6933}">
      <dgm:prSet/>
      <dgm:spPr/>
      <dgm:t>
        <a:bodyPr/>
        <a:lstStyle/>
        <a:p>
          <a:endParaRPr lang="de-DE"/>
        </a:p>
      </dgm:t>
    </dgm:pt>
    <dgm:pt modelId="{9B44D04F-3A6F-417B-B749-31124713A891}">
      <dgm:prSet/>
      <dgm:spPr/>
      <dgm:t>
        <a:bodyPr/>
        <a:lstStyle/>
        <a:p>
          <a:endParaRPr lang="de-DE" sz="1800" dirty="0"/>
        </a:p>
      </dgm:t>
    </dgm:pt>
    <dgm:pt modelId="{8B4ED967-22E9-4F0F-B74F-58342F1D1856}" type="parTrans" cxnId="{ABF739AC-4635-4ADE-B8BB-F1B1D5249B02}">
      <dgm:prSet/>
      <dgm:spPr/>
      <dgm:t>
        <a:bodyPr/>
        <a:lstStyle/>
        <a:p>
          <a:endParaRPr lang="de-DE"/>
        </a:p>
      </dgm:t>
    </dgm:pt>
    <dgm:pt modelId="{4A4208A2-7D36-4325-A5B8-F26EB68952D5}" type="sibTrans" cxnId="{ABF739AC-4635-4ADE-B8BB-F1B1D5249B02}">
      <dgm:prSet/>
      <dgm:spPr/>
      <dgm:t>
        <a:bodyPr/>
        <a:lstStyle/>
        <a:p>
          <a:endParaRPr lang="de-DE"/>
        </a:p>
      </dgm:t>
    </dgm:pt>
    <dgm:pt modelId="{1E243F24-9035-420B-895E-F08A20AA2D9C}">
      <dgm:prSet custT="1"/>
      <dgm:spPr/>
      <dgm:t>
        <a:bodyPr/>
        <a:lstStyle/>
        <a:p>
          <a:r>
            <a:rPr lang="de-DE" sz="1800" dirty="0"/>
            <a:t>Entsteht im mittleren Westen</a:t>
          </a:r>
        </a:p>
      </dgm:t>
    </dgm:pt>
    <dgm:pt modelId="{4F6D30F4-8FC0-4B46-A413-0DA3E24543D0}" type="parTrans" cxnId="{8248D6B1-7FF5-41C0-A1EA-09D251353DDA}">
      <dgm:prSet/>
      <dgm:spPr/>
      <dgm:t>
        <a:bodyPr/>
        <a:lstStyle/>
        <a:p>
          <a:endParaRPr lang="de-DE"/>
        </a:p>
      </dgm:t>
    </dgm:pt>
    <dgm:pt modelId="{CEDB7728-CEF0-4574-BF05-F5BF800551C5}" type="sibTrans" cxnId="{8248D6B1-7FF5-41C0-A1EA-09D251353DDA}">
      <dgm:prSet/>
      <dgm:spPr/>
      <dgm:t>
        <a:bodyPr/>
        <a:lstStyle/>
        <a:p>
          <a:endParaRPr lang="de-DE"/>
        </a:p>
      </dgm:t>
    </dgm:pt>
    <dgm:pt modelId="{09F7AF30-329B-4274-A243-4FFEA98FC466}">
      <dgm:prSet custT="1"/>
      <dgm:spPr/>
      <dgm:t>
        <a:bodyPr/>
        <a:lstStyle/>
        <a:p>
          <a:r>
            <a:rPr lang="de-DE" sz="1800" dirty="0"/>
            <a:t>feucht-warme Luft trifft auf Kaltluft aus den Rocky Mountains</a:t>
          </a:r>
        </a:p>
      </dgm:t>
    </dgm:pt>
    <dgm:pt modelId="{C6ECCFDC-60DB-4438-9489-86B51BA06345}" type="parTrans" cxnId="{297F05FD-DE11-48A6-BFC5-BEF8669413F2}">
      <dgm:prSet/>
      <dgm:spPr/>
      <dgm:t>
        <a:bodyPr/>
        <a:lstStyle/>
        <a:p>
          <a:endParaRPr lang="de-DE"/>
        </a:p>
      </dgm:t>
    </dgm:pt>
    <dgm:pt modelId="{CF57CEC7-E1C5-4074-B83F-83A1357D4FB6}" type="sibTrans" cxnId="{297F05FD-DE11-48A6-BFC5-BEF8669413F2}">
      <dgm:prSet/>
      <dgm:spPr/>
      <dgm:t>
        <a:bodyPr/>
        <a:lstStyle/>
        <a:p>
          <a:endParaRPr lang="de-DE"/>
        </a:p>
      </dgm:t>
    </dgm:pt>
    <dgm:pt modelId="{14CA6D00-6CC2-41FC-A4D6-90E04F8203E4}">
      <dgm:prSet phldrT="[Text]" custT="1"/>
      <dgm:spPr/>
      <dgm:t>
        <a:bodyPr/>
        <a:lstStyle/>
        <a:p>
          <a:r>
            <a:rPr lang="de-DE" sz="1800" dirty="0"/>
            <a:t>Mehrere hundert Kilometer breit</a:t>
          </a:r>
        </a:p>
      </dgm:t>
    </dgm:pt>
    <dgm:pt modelId="{E037254E-6D24-4529-B0AE-B5B5850F9AA1}" type="parTrans" cxnId="{25D0A74A-72BD-464B-B472-1BDC5E89C329}">
      <dgm:prSet/>
      <dgm:spPr/>
      <dgm:t>
        <a:bodyPr/>
        <a:lstStyle/>
        <a:p>
          <a:endParaRPr lang="de-DE"/>
        </a:p>
      </dgm:t>
    </dgm:pt>
    <dgm:pt modelId="{568ECA80-5CBA-4929-B10E-CAB1A93EB0F8}" type="sibTrans" cxnId="{25D0A74A-72BD-464B-B472-1BDC5E89C329}">
      <dgm:prSet/>
      <dgm:spPr/>
      <dgm:t>
        <a:bodyPr/>
        <a:lstStyle/>
        <a:p>
          <a:endParaRPr lang="de-DE"/>
        </a:p>
      </dgm:t>
    </dgm:pt>
    <dgm:pt modelId="{2702B5D9-A2F9-4033-9EAF-79E7E2944910}">
      <dgm:prSet phldrT="[Text]" custT="1"/>
      <dgm:spPr/>
      <dgm:t>
        <a:bodyPr/>
        <a:lstStyle/>
        <a:p>
          <a:r>
            <a:rPr lang="de-DE" sz="1800" dirty="0"/>
            <a:t>Wasser heizt Luft auf</a:t>
          </a:r>
        </a:p>
      </dgm:t>
    </dgm:pt>
    <dgm:pt modelId="{8DE3655A-3331-4724-AE5C-71E6AD94CBB1}" type="parTrans" cxnId="{979213FF-8D32-4528-9AF0-98F7ECE89D89}">
      <dgm:prSet/>
      <dgm:spPr/>
      <dgm:t>
        <a:bodyPr/>
        <a:lstStyle/>
        <a:p>
          <a:endParaRPr lang="de-DE"/>
        </a:p>
      </dgm:t>
    </dgm:pt>
    <dgm:pt modelId="{B5C1D4DB-76A8-47AF-BCD8-5D90F93A11C3}" type="sibTrans" cxnId="{979213FF-8D32-4528-9AF0-98F7ECE89D89}">
      <dgm:prSet/>
      <dgm:spPr/>
      <dgm:t>
        <a:bodyPr/>
        <a:lstStyle/>
        <a:p>
          <a:endParaRPr lang="de-DE"/>
        </a:p>
      </dgm:t>
    </dgm:pt>
    <dgm:pt modelId="{76257870-3B65-40B8-9621-81196D8B0776}" type="pres">
      <dgm:prSet presAssocID="{F03412D2-AC7D-4988-8CA9-B5D850486AB7}" presName="Name0" presStyleCnt="0">
        <dgm:presLayoutVars>
          <dgm:dir/>
          <dgm:animLvl val="lvl"/>
          <dgm:resizeHandles val="exact"/>
        </dgm:presLayoutVars>
      </dgm:prSet>
      <dgm:spPr/>
    </dgm:pt>
    <dgm:pt modelId="{BAD984DB-D4EA-4AC5-A357-D75D7534F7F1}" type="pres">
      <dgm:prSet presAssocID="{990C6396-22B2-492B-9CFD-A5D38205D496}" presName="composite" presStyleCnt="0"/>
      <dgm:spPr/>
    </dgm:pt>
    <dgm:pt modelId="{2372174A-6F96-47D4-B720-6A5B20B9B8A0}" type="pres">
      <dgm:prSet presAssocID="{990C6396-22B2-492B-9CFD-A5D38205D496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25EE922C-6E7F-4239-A8D8-FAA61EB42DE8}" type="pres">
      <dgm:prSet presAssocID="{990C6396-22B2-492B-9CFD-A5D38205D496}" presName="desTx" presStyleLbl="alignAccFollowNode1" presStyleIdx="0" presStyleCnt="5">
        <dgm:presLayoutVars>
          <dgm:bulletEnabled val="1"/>
        </dgm:presLayoutVars>
      </dgm:prSet>
      <dgm:spPr/>
    </dgm:pt>
    <dgm:pt modelId="{0D74028B-EDAD-4387-A3B1-7EC9BD433171}" type="pres">
      <dgm:prSet presAssocID="{E3FF8BC6-3EFA-4A35-9C98-1197654BF91E}" presName="space" presStyleCnt="0"/>
      <dgm:spPr/>
    </dgm:pt>
    <dgm:pt modelId="{1FBCC2B0-903D-4A55-BC7A-903167CB01C4}" type="pres">
      <dgm:prSet presAssocID="{38D8269D-FB9A-44EF-8522-FA0B02138DFD}" presName="composite" presStyleCnt="0"/>
      <dgm:spPr/>
    </dgm:pt>
    <dgm:pt modelId="{885704A0-58C5-4E8A-B17F-F1AFA4DB620D}" type="pres">
      <dgm:prSet presAssocID="{38D8269D-FB9A-44EF-8522-FA0B02138DFD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DD77D24E-7C4B-483F-B59E-9BCB8633F087}" type="pres">
      <dgm:prSet presAssocID="{38D8269D-FB9A-44EF-8522-FA0B02138DFD}" presName="desTx" presStyleLbl="alignAccFollowNode1" presStyleIdx="1" presStyleCnt="5">
        <dgm:presLayoutVars>
          <dgm:bulletEnabled val="1"/>
        </dgm:presLayoutVars>
      </dgm:prSet>
      <dgm:spPr/>
    </dgm:pt>
    <dgm:pt modelId="{EFED8040-27BA-4955-89F0-0478638DFB09}" type="pres">
      <dgm:prSet presAssocID="{54B9BF1E-6935-4213-9D5C-6044CE1A02D9}" presName="space" presStyleCnt="0"/>
      <dgm:spPr/>
    </dgm:pt>
    <dgm:pt modelId="{3BE53D5D-FDB6-40B7-BF3C-6A730CA386AF}" type="pres">
      <dgm:prSet presAssocID="{2D9989FF-A94D-4748-A920-E4B19FF27F77}" presName="composite" presStyleCnt="0"/>
      <dgm:spPr/>
    </dgm:pt>
    <dgm:pt modelId="{5DCE3953-AB21-41C9-9BCD-31473108E6A0}" type="pres">
      <dgm:prSet presAssocID="{2D9989FF-A94D-4748-A920-E4B19FF27F77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237351C5-A7EC-48D5-91ED-76710B5A3D23}" type="pres">
      <dgm:prSet presAssocID="{2D9989FF-A94D-4748-A920-E4B19FF27F77}" presName="desTx" presStyleLbl="alignAccFollowNode1" presStyleIdx="2" presStyleCnt="5">
        <dgm:presLayoutVars>
          <dgm:bulletEnabled val="1"/>
        </dgm:presLayoutVars>
      </dgm:prSet>
      <dgm:spPr/>
    </dgm:pt>
    <dgm:pt modelId="{69235AD6-1F36-41BA-AF81-EE9938CDCFAC}" type="pres">
      <dgm:prSet presAssocID="{732EBFB8-5072-4983-818D-AB4C2B4F9EE5}" presName="space" presStyleCnt="0"/>
      <dgm:spPr/>
    </dgm:pt>
    <dgm:pt modelId="{EDB1B3AD-6D2C-4D1B-8E09-C1CCADBD5189}" type="pres">
      <dgm:prSet presAssocID="{8DA1693F-9F7F-44DF-BD72-E3994A9C7970}" presName="composite" presStyleCnt="0"/>
      <dgm:spPr/>
    </dgm:pt>
    <dgm:pt modelId="{2897514D-A004-45AF-B171-554F2EA29A44}" type="pres">
      <dgm:prSet presAssocID="{8DA1693F-9F7F-44DF-BD72-E3994A9C7970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31AE5C29-EF76-473C-B38A-FA91E90488B4}" type="pres">
      <dgm:prSet presAssocID="{8DA1693F-9F7F-44DF-BD72-E3994A9C7970}" presName="desTx" presStyleLbl="alignAccFollowNode1" presStyleIdx="3" presStyleCnt="5">
        <dgm:presLayoutVars>
          <dgm:bulletEnabled val="1"/>
        </dgm:presLayoutVars>
      </dgm:prSet>
      <dgm:spPr/>
    </dgm:pt>
    <dgm:pt modelId="{7AA06461-A857-48B1-9B04-760CAF5A2A02}" type="pres">
      <dgm:prSet presAssocID="{6BB33C9C-C02E-49BE-9BCE-692756A36FD9}" presName="space" presStyleCnt="0"/>
      <dgm:spPr/>
    </dgm:pt>
    <dgm:pt modelId="{CDA5E546-FD1E-417D-B26C-5F872AC678F6}" type="pres">
      <dgm:prSet presAssocID="{ADFA54AF-AA51-4F4E-B271-6AE45A2648FF}" presName="composite" presStyleCnt="0"/>
      <dgm:spPr/>
    </dgm:pt>
    <dgm:pt modelId="{7A934C23-BDE5-4487-A129-33B7A7B72AD6}" type="pres">
      <dgm:prSet presAssocID="{ADFA54AF-AA51-4F4E-B271-6AE45A2648FF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595FE45C-5BF7-42B5-9D71-3AA1DF8AAD5C}" type="pres">
      <dgm:prSet presAssocID="{ADFA54AF-AA51-4F4E-B271-6AE45A2648FF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87236300-7A2F-4957-9D7C-006D8EF64D16}" srcId="{38D8269D-FB9A-44EF-8522-FA0B02138DFD}" destId="{DE9204EF-BF99-41D0-8298-0920E10D72B3}" srcOrd="1" destOrd="0" parTransId="{9AF5A125-57DA-4F4F-823E-5EA86D548212}" sibTransId="{01D37BE1-4978-439A-9E59-156F7C0E298C}"/>
    <dgm:cxn modelId="{BDA77405-01C7-42B7-92C6-D20B04D26672}" type="presOf" srcId="{9B44D04F-3A6F-417B-B749-31124713A891}" destId="{31AE5C29-EF76-473C-B38A-FA91E90488B4}" srcOrd="0" destOrd="3" presId="urn:microsoft.com/office/officeart/2005/8/layout/hList1"/>
    <dgm:cxn modelId="{E62B7606-FF32-4E4B-AF0E-285AF1D1C7AF}" srcId="{F03412D2-AC7D-4988-8CA9-B5D850486AB7}" destId="{ADFA54AF-AA51-4F4E-B271-6AE45A2648FF}" srcOrd="4" destOrd="0" parTransId="{D177B481-5F17-43FB-821A-173414F7EF9E}" sibTransId="{E05843C3-2A6E-43E6-BF5C-97FB3DCB2633}"/>
    <dgm:cxn modelId="{5F2DF717-2249-4A95-A2BD-5D394D750A2E}" type="presOf" srcId="{14CA6D00-6CC2-41FC-A4D6-90E04F8203E4}" destId="{595FE45C-5BF7-42B5-9D71-3AA1DF8AAD5C}" srcOrd="0" destOrd="1" presId="urn:microsoft.com/office/officeart/2005/8/layout/hList1"/>
    <dgm:cxn modelId="{38DB5A18-7CD5-4B0D-AF4D-EF8AE965BF56}" type="presOf" srcId="{38D8269D-FB9A-44EF-8522-FA0B02138DFD}" destId="{885704A0-58C5-4E8A-B17F-F1AFA4DB620D}" srcOrd="0" destOrd="0" presId="urn:microsoft.com/office/officeart/2005/8/layout/hList1"/>
    <dgm:cxn modelId="{7AB3021B-3A08-440E-9AF2-0023859A3ACE}" srcId="{F03412D2-AC7D-4988-8CA9-B5D850486AB7}" destId="{990C6396-22B2-492B-9CFD-A5D38205D496}" srcOrd="0" destOrd="0" parTransId="{ACFB6838-FB9D-4571-BE2B-072D8C8BB50C}" sibTransId="{E3FF8BC6-3EFA-4A35-9C98-1197654BF91E}"/>
    <dgm:cxn modelId="{A4BD901B-6FE1-4A4D-B88C-4B92874EA5BA}" srcId="{F03412D2-AC7D-4988-8CA9-B5D850486AB7}" destId="{8DA1693F-9F7F-44DF-BD72-E3994A9C7970}" srcOrd="3" destOrd="0" parTransId="{CE7BB7C3-D29D-459C-A8A2-024799391E0E}" sibTransId="{6BB33C9C-C02E-49BE-9BCE-692756A36FD9}"/>
    <dgm:cxn modelId="{03D91922-ECAB-4D07-ACED-7EBF06E7A0F9}" type="presOf" srcId="{1BD58E57-3E7F-4DE8-85CA-AFD6C11F5CD7}" destId="{595FE45C-5BF7-42B5-9D71-3AA1DF8AAD5C}" srcOrd="0" destOrd="0" presId="urn:microsoft.com/office/officeart/2005/8/layout/hList1"/>
    <dgm:cxn modelId="{373C7C23-D8F1-42F4-A581-3F16097DA5F5}" type="presOf" srcId="{8DA1693F-9F7F-44DF-BD72-E3994A9C7970}" destId="{2897514D-A004-45AF-B171-554F2EA29A44}" srcOrd="0" destOrd="0" presId="urn:microsoft.com/office/officeart/2005/8/layout/hList1"/>
    <dgm:cxn modelId="{5108B227-B7EB-44E4-82AB-3AC2F509B8A5}" srcId="{38D8269D-FB9A-44EF-8522-FA0B02138DFD}" destId="{4B13D0C1-B173-4BA5-BFEB-58CEC2E7D96B}" srcOrd="0" destOrd="0" parTransId="{FD250182-8B22-4749-88E4-2E75178F687A}" sibTransId="{9EE1ADC1-87DE-4927-BA32-C4D91F0AAC58}"/>
    <dgm:cxn modelId="{59E70F38-8E7C-4249-A315-A6559BBC4041}" srcId="{ADFA54AF-AA51-4F4E-B271-6AE45A2648FF}" destId="{1BD58E57-3E7F-4DE8-85CA-AFD6C11F5CD7}" srcOrd="0" destOrd="0" parTransId="{DDD41F20-4913-4270-844D-106072FEA8D7}" sibTransId="{5036266F-ED91-451D-9942-C3EE42D0FD2D}"/>
    <dgm:cxn modelId="{7DCB0E3F-97F1-430C-A6AE-B29F25BF276E}" type="presOf" srcId="{280CE6F3-8143-47D8-87B7-9AE3A43E22A1}" destId="{237351C5-A7EC-48D5-91ED-76710B5A3D23}" srcOrd="0" destOrd="1" presId="urn:microsoft.com/office/officeart/2005/8/layout/hList1"/>
    <dgm:cxn modelId="{197AC462-99F9-454D-9CA2-793E1878BF01}" type="presOf" srcId="{0D7DEA21-1295-4CD1-A15D-7E1F17E61D39}" destId="{31AE5C29-EF76-473C-B38A-FA91E90488B4}" srcOrd="0" destOrd="0" presId="urn:microsoft.com/office/officeart/2005/8/layout/hList1"/>
    <dgm:cxn modelId="{A2768B6A-2388-46FE-B32C-C1D0088CCCF8}" srcId="{F03412D2-AC7D-4988-8CA9-B5D850486AB7}" destId="{38D8269D-FB9A-44EF-8522-FA0B02138DFD}" srcOrd="1" destOrd="0" parTransId="{3F3F2C5D-891E-4367-A78D-2E4FA4429C89}" sibTransId="{54B9BF1E-6935-4213-9D5C-6044CE1A02D9}"/>
    <dgm:cxn modelId="{25D0A74A-72BD-464B-B472-1BDC5E89C329}" srcId="{ADFA54AF-AA51-4F4E-B271-6AE45A2648FF}" destId="{14CA6D00-6CC2-41FC-A4D6-90E04F8203E4}" srcOrd="1" destOrd="0" parTransId="{E037254E-6D24-4529-B0AE-B5B5850F9AA1}" sibTransId="{568ECA80-5CBA-4929-B10E-CAB1A93EB0F8}"/>
    <dgm:cxn modelId="{3998BB4F-3512-4120-BF01-544BD41F9D48}" srcId="{F03412D2-AC7D-4988-8CA9-B5D850486AB7}" destId="{2D9989FF-A94D-4748-A920-E4B19FF27F77}" srcOrd="2" destOrd="0" parTransId="{66A07B41-02CD-4EA2-B30E-92559B41C5BC}" sibTransId="{732EBFB8-5072-4983-818D-AB4C2B4F9EE5}"/>
    <dgm:cxn modelId="{205A9B78-852D-4429-8B8B-68214779264B}" type="presOf" srcId="{09F7AF30-329B-4274-A243-4FFEA98FC466}" destId="{31AE5C29-EF76-473C-B38A-FA91E90488B4}" srcOrd="0" destOrd="2" presId="urn:microsoft.com/office/officeart/2005/8/layout/hList1"/>
    <dgm:cxn modelId="{96928E79-BF07-486D-AAF5-02DC9C621C76}" type="presOf" srcId="{ADFA54AF-AA51-4F4E-B271-6AE45A2648FF}" destId="{7A934C23-BDE5-4487-A129-33B7A7B72AD6}" srcOrd="0" destOrd="0" presId="urn:microsoft.com/office/officeart/2005/8/layout/hList1"/>
    <dgm:cxn modelId="{1E082A7F-CD7E-41E0-8B90-BFC04AC3FF64}" type="presOf" srcId="{C2CB42E6-35B4-45F5-A55E-F54373855E10}" destId="{25EE922C-6E7F-4239-A8D8-FAA61EB42DE8}" srcOrd="0" destOrd="0" presId="urn:microsoft.com/office/officeart/2005/8/layout/hList1"/>
    <dgm:cxn modelId="{F337CC7F-270D-43A5-8E3E-C64C896D24D7}" type="presOf" srcId="{DE9204EF-BF99-41D0-8298-0920E10D72B3}" destId="{DD77D24E-7C4B-483F-B59E-9BCB8633F087}" srcOrd="0" destOrd="1" presId="urn:microsoft.com/office/officeart/2005/8/layout/hList1"/>
    <dgm:cxn modelId="{F4DAF17F-9E81-4041-A187-4BE114F1BF35}" type="presOf" srcId="{990C6396-22B2-492B-9CFD-A5D38205D496}" destId="{2372174A-6F96-47D4-B720-6A5B20B9B8A0}" srcOrd="0" destOrd="0" presId="urn:microsoft.com/office/officeart/2005/8/layout/hList1"/>
    <dgm:cxn modelId="{B8C1B580-F0D8-478A-B443-83C294044A85}" srcId="{2D9989FF-A94D-4748-A920-E4B19FF27F77}" destId="{280CE6F3-8143-47D8-87B7-9AE3A43E22A1}" srcOrd="1" destOrd="0" parTransId="{1B261ED2-2029-4E17-B223-D1CBFB7890E3}" sibTransId="{2A8FE34D-343B-44CE-AB3C-92C11349A4AC}"/>
    <dgm:cxn modelId="{C8DE4B86-C7B9-458B-AD8E-3C4F75DF5E89}" type="presOf" srcId="{4B13D0C1-B173-4BA5-BFEB-58CEC2E7D96B}" destId="{DD77D24E-7C4B-483F-B59E-9BCB8633F087}" srcOrd="0" destOrd="0" presId="urn:microsoft.com/office/officeart/2005/8/layout/hList1"/>
    <dgm:cxn modelId="{F6A9F1A2-F54E-4ACF-852F-97F7593AFA03}" type="presOf" srcId="{16604D99-B656-421F-9BDC-6BE5B57CF09D}" destId="{25EE922C-6E7F-4239-A8D8-FAA61EB42DE8}" srcOrd="0" destOrd="1" presId="urn:microsoft.com/office/officeart/2005/8/layout/hList1"/>
    <dgm:cxn modelId="{ABF739AC-4635-4ADE-B8BB-F1B1D5249B02}" srcId="{8DA1693F-9F7F-44DF-BD72-E3994A9C7970}" destId="{9B44D04F-3A6F-417B-B749-31124713A891}" srcOrd="3" destOrd="0" parTransId="{8B4ED967-22E9-4F0F-B74F-58342F1D1856}" sibTransId="{4A4208A2-7D36-4325-A5B8-F26EB68952D5}"/>
    <dgm:cxn modelId="{804628B0-5BAD-4E4D-9BCF-03A9087A6949}" type="presOf" srcId="{1E243F24-9035-420B-895E-F08A20AA2D9C}" destId="{31AE5C29-EF76-473C-B38A-FA91E90488B4}" srcOrd="0" destOrd="1" presId="urn:microsoft.com/office/officeart/2005/8/layout/hList1"/>
    <dgm:cxn modelId="{8248D6B1-7FF5-41C0-A1EA-09D251353DDA}" srcId="{8DA1693F-9F7F-44DF-BD72-E3994A9C7970}" destId="{1E243F24-9035-420B-895E-F08A20AA2D9C}" srcOrd="1" destOrd="0" parTransId="{4F6D30F4-8FC0-4B46-A413-0DA3E24543D0}" sibTransId="{CEDB7728-CEF0-4574-BF05-F5BF800551C5}"/>
    <dgm:cxn modelId="{0F7060C1-C835-491C-8343-419C062241A1}" srcId="{990C6396-22B2-492B-9CFD-A5D38205D496}" destId="{16604D99-B656-421F-9BDC-6BE5B57CF09D}" srcOrd="1" destOrd="0" parTransId="{BBC9E6A6-7B24-4450-BA1C-708D79A814D0}" sibTransId="{FA493D19-4BB4-47C6-A7B7-120E096B2446}"/>
    <dgm:cxn modelId="{730745CA-232F-49BF-ACB5-50F927455C42}" type="presOf" srcId="{2702B5D9-A2F9-4033-9EAF-79E7E2944910}" destId="{595FE45C-5BF7-42B5-9D71-3AA1DF8AAD5C}" srcOrd="0" destOrd="3" presId="urn:microsoft.com/office/officeart/2005/8/layout/hList1"/>
    <dgm:cxn modelId="{F67CC8CE-E1D8-4FA7-A3AE-BAFAB7F400CF}" srcId="{2D9989FF-A94D-4748-A920-E4B19FF27F77}" destId="{51BE90E9-9E89-43D4-99C6-B89334E24642}" srcOrd="0" destOrd="0" parTransId="{F8CEBA9D-9D7A-49BA-9C4E-114F0069E584}" sibTransId="{38E08DE4-0349-4EA0-A3DF-66B99B28C2F7}"/>
    <dgm:cxn modelId="{B14F9ED6-DEC8-40E1-857E-D044A3738165}" srcId="{990C6396-22B2-492B-9CFD-A5D38205D496}" destId="{C2CB42E6-35B4-45F5-A55E-F54373855E10}" srcOrd="0" destOrd="0" parTransId="{C8D91238-1655-477A-86DB-56F4C19E5665}" sibTransId="{FCF82D67-9E1D-47CE-A99F-1BDE89324ACE}"/>
    <dgm:cxn modelId="{00ECF9D8-537C-4D0B-91CB-E0D62BE4214D}" type="presOf" srcId="{F03412D2-AC7D-4988-8CA9-B5D850486AB7}" destId="{76257870-3B65-40B8-9621-81196D8B0776}" srcOrd="0" destOrd="0" presId="urn:microsoft.com/office/officeart/2005/8/layout/hList1"/>
    <dgm:cxn modelId="{50AD65E0-51F9-4497-B645-1A6155676850}" type="presOf" srcId="{FFABCD56-BF29-4992-809A-6598DC6409E9}" destId="{595FE45C-5BF7-42B5-9D71-3AA1DF8AAD5C}" srcOrd="0" destOrd="2" presId="urn:microsoft.com/office/officeart/2005/8/layout/hList1"/>
    <dgm:cxn modelId="{750DA4E1-5AEE-40E7-A94D-0091218B8F91}" type="presOf" srcId="{51BE90E9-9E89-43D4-99C6-B89334E24642}" destId="{237351C5-A7EC-48D5-91ED-76710B5A3D23}" srcOrd="0" destOrd="0" presId="urn:microsoft.com/office/officeart/2005/8/layout/hList1"/>
    <dgm:cxn modelId="{A32699E6-C2B6-41C0-9819-E417B97FDF54}" type="presOf" srcId="{2D9989FF-A94D-4748-A920-E4B19FF27F77}" destId="{5DCE3953-AB21-41C9-9BCD-31473108E6A0}" srcOrd="0" destOrd="0" presId="urn:microsoft.com/office/officeart/2005/8/layout/hList1"/>
    <dgm:cxn modelId="{546260EC-A21C-436B-AD7C-CCFCCADF6933}" srcId="{8DA1693F-9F7F-44DF-BD72-E3994A9C7970}" destId="{0D7DEA21-1295-4CD1-A15D-7E1F17E61D39}" srcOrd="0" destOrd="0" parTransId="{5AF1098D-2ADF-4762-A28E-F25733555AE8}" sibTransId="{DA992CC4-3D81-42E3-A060-94A830151234}"/>
    <dgm:cxn modelId="{297F05FD-DE11-48A6-BFC5-BEF8669413F2}" srcId="{8DA1693F-9F7F-44DF-BD72-E3994A9C7970}" destId="{09F7AF30-329B-4274-A243-4FFEA98FC466}" srcOrd="2" destOrd="0" parTransId="{C6ECCFDC-60DB-4438-9489-86B51BA06345}" sibTransId="{CF57CEC7-E1C5-4074-B83F-83A1357D4FB6}"/>
    <dgm:cxn modelId="{3AACADFE-D9D0-4FD2-BEBE-889A2B1205C4}" srcId="{ADFA54AF-AA51-4F4E-B271-6AE45A2648FF}" destId="{FFABCD56-BF29-4992-809A-6598DC6409E9}" srcOrd="2" destOrd="0" parTransId="{C92E216A-EB57-479C-B97F-1FB5622186A8}" sibTransId="{A3658DE1-E81E-43A3-94B3-E646A25DB851}"/>
    <dgm:cxn modelId="{979213FF-8D32-4528-9AF0-98F7ECE89D89}" srcId="{ADFA54AF-AA51-4F4E-B271-6AE45A2648FF}" destId="{2702B5D9-A2F9-4033-9EAF-79E7E2944910}" srcOrd="3" destOrd="0" parTransId="{8DE3655A-3331-4724-AE5C-71E6AD94CBB1}" sibTransId="{B5C1D4DB-76A8-47AF-BCD8-5D90F93A11C3}"/>
    <dgm:cxn modelId="{1058253D-0F47-4B98-AA9C-A93F70CCC2B8}" type="presParOf" srcId="{76257870-3B65-40B8-9621-81196D8B0776}" destId="{BAD984DB-D4EA-4AC5-A357-D75D7534F7F1}" srcOrd="0" destOrd="0" presId="urn:microsoft.com/office/officeart/2005/8/layout/hList1"/>
    <dgm:cxn modelId="{A99EDF6A-A826-4650-91AB-51AE150EBAAB}" type="presParOf" srcId="{BAD984DB-D4EA-4AC5-A357-D75D7534F7F1}" destId="{2372174A-6F96-47D4-B720-6A5B20B9B8A0}" srcOrd="0" destOrd="0" presId="urn:microsoft.com/office/officeart/2005/8/layout/hList1"/>
    <dgm:cxn modelId="{AC7A81AE-D566-4348-9D54-62412829AF71}" type="presParOf" srcId="{BAD984DB-D4EA-4AC5-A357-D75D7534F7F1}" destId="{25EE922C-6E7F-4239-A8D8-FAA61EB42DE8}" srcOrd="1" destOrd="0" presId="urn:microsoft.com/office/officeart/2005/8/layout/hList1"/>
    <dgm:cxn modelId="{E10B2636-3550-4034-80BF-05209A0A812F}" type="presParOf" srcId="{76257870-3B65-40B8-9621-81196D8B0776}" destId="{0D74028B-EDAD-4387-A3B1-7EC9BD433171}" srcOrd="1" destOrd="0" presId="urn:microsoft.com/office/officeart/2005/8/layout/hList1"/>
    <dgm:cxn modelId="{EBB0BD5B-A2C9-4C63-8790-D9D55AC4834B}" type="presParOf" srcId="{76257870-3B65-40B8-9621-81196D8B0776}" destId="{1FBCC2B0-903D-4A55-BC7A-903167CB01C4}" srcOrd="2" destOrd="0" presId="urn:microsoft.com/office/officeart/2005/8/layout/hList1"/>
    <dgm:cxn modelId="{67D70C03-DB4A-4FA0-9B41-6EF1B851FDE9}" type="presParOf" srcId="{1FBCC2B0-903D-4A55-BC7A-903167CB01C4}" destId="{885704A0-58C5-4E8A-B17F-F1AFA4DB620D}" srcOrd="0" destOrd="0" presId="urn:microsoft.com/office/officeart/2005/8/layout/hList1"/>
    <dgm:cxn modelId="{4A61DD9E-92BA-4F68-BF2A-B3C39FA39D0A}" type="presParOf" srcId="{1FBCC2B0-903D-4A55-BC7A-903167CB01C4}" destId="{DD77D24E-7C4B-483F-B59E-9BCB8633F087}" srcOrd="1" destOrd="0" presId="urn:microsoft.com/office/officeart/2005/8/layout/hList1"/>
    <dgm:cxn modelId="{E9ABBE7E-115E-4491-8F55-CAC3252834A8}" type="presParOf" srcId="{76257870-3B65-40B8-9621-81196D8B0776}" destId="{EFED8040-27BA-4955-89F0-0478638DFB09}" srcOrd="3" destOrd="0" presId="urn:microsoft.com/office/officeart/2005/8/layout/hList1"/>
    <dgm:cxn modelId="{E7E7D091-01CE-4407-9D8E-6518C36C7FC2}" type="presParOf" srcId="{76257870-3B65-40B8-9621-81196D8B0776}" destId="{3BE53D5D-FDB6-40B7-BF3C-6A730CA386AF}" srcOrd="4" destOrd="0" presId="urn:microsoft.com/office/officeart/2005/8/layout/hList1"/>
    <dgm:cxn modelId="{C48E3B29-E690-41B7-8F2D-6D035A818F28}" type="presParOf" srcId="{3BE53D5D-FDB6-40B7-BF3C-6A730CA386AF}" destId="{5DCE3953-AB21-41C9-9BCD-31473108E6A0}" srcOrd="0" destOrd="0" presId="urn:microsoft.com/office/officeart/2005/8/layout/hList1"/>
    <dgm:cxn modelId="{2952A461-69E5-4D02-926F-B61459C3B7FA}" type="presParOf" srcId="{3BE53D5D-FDB6-40B7-BF3C-6A730CA386AF}" destId="{237351C5-A7EC-48D5-91ED-76710B5A3D23}" srcOrd="1" destOrd="0" presId="urn:microsoft.com/office/officeart/2005/8/layout/hList1"/>
    <dgm:cxn modelId="{DC1FB101-787D-4DCF-B95E-5F227B4C0D6F}" type="presParOf" srcId="{76257870-3B65-40B8-9621-81196D8B0776}" destId="{69235AD6-1F36-41BA-AF81-EE9938CDCFAC}" srcOrd="5" destOrd="0" presId="urn:microsoft.com/office/officeart/2005/8/layout/hList1"/>
    <dgm:cxn modelId="{91C9A9B8-6E1F-4FC3-A532-9F1F039A5865}" type="presParOf" srcId="{76257870-3B65-40B8-9621-81196D8B0776}" destId="{EDB1B3AD-6D2C-4D1B-8E09-C1CCADBD5189}" srcOrd="6" destOrd="0" presId="urn:microsoft.com/office/officeart/2005/8/layout/hList1"/>
    <dgm:cxn modelId="{C56818FF-5566-4FAC-9D30-60026E6FD76E}" type="presParOf" srcId="{EDB1B3AD-6D2C-4D1B-8E09-C1CCADBD5189}" destId="{2897514D-A004-45AF-B171-554F2EA29A44}" srcOrd="0" destOrd="0" presId="urn:microsoft.com/office/officeart/2005/8/layout/hList1"/>
    <dgm:cxn modelId="{C2A52924-3191-47A0-BA44-F290482495AC}" type="presParOf" srcId="{EDB1B3AD-6D2C-4D1B-8E09-C1CCADBD5189}" destId="{31AE5C29-EF76-473C-B38A-FA91E90488B4}" srcOrd="1" destOrd="0" presId="urn:microsoft.com/office/officeart/2005/8/layout/hList1"/>
    <dgm:cxn modelId="{FBAFBF27-0471-4D39-A6D3-E40BFA8C0267}" type="presParOf" srcId="{76257870-3B65-40B8-9621-81196D8B0776}" destId="{7AA06461-A857-48B1-9B04-760CAF5A2A02}" srcOrd="7" destOrd="0" presId="urn:microsoft.com/office/officeart/2005/8/layout/hList1"/>
    <dgm:cxn modelId="{5FECD02D-4F9F-40C8-927C-CBB2D14D6F07}" type="presParOf" srcId="{76257870-3B65-40B8-9621-81196D8B0776}" destId="{CDA5E546-FD1E-417D-B26C-5F872AC678F6}" srcOrd="8" destOrd="0" presId="urn:microsoft.com/office/officeart/2005/8/layout/hList1"/>
    <dgm:cxn modelId="{14C07B2B-3ACA-427D-8821-E657A5B4F5C7}" type="presParOf" srcId="{CDA5E546-FD1E-417D-B26C-5F872AC678F6}" destId="{7A934C23-BDE5-4487-A129-33B7A7B72AD6}" srcOrd="0" destOrd="0" presId="urn:microsoft.com/office/officeart/2005/8/layout/hList1"/>
    <dgm:cxn modelId="{6F9D32EA-8CBE-4A4C-B56B-B25C0905C8D0}" type="presParOf" srcId="{CDA5E546-FD1E-417D-B26C-5F872AC678F6}" destId="{595FE45C-5BF7-42B5-9D71-3AA1DF8AAD5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72174A-6F96-47D4-B720-6A5B20B9B8A0}">
      <dsp:nvSpPr>
        <dsp:cNvPr id="0" name=""/>
        <dsp:cNvSpPr/>
      </dsp:nvSpPr>
      <dsp:spPr>
        <a:xfrm>
          <a:off x="4276" y="99790"/>
          <a:ext cx="1639162" cy="65566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500" kern="1200" dirty="0">
              <a:solidFill>
                <a:schemeClr val="tx1"/>
              </a:solidFill>
            </a:rPr>
            <a:t>Northers</a:t>
          </a:r>
        </a:p>
      </dsp:txBody>
      <dsp:txXfrm>
        <a:off x="4276" y="99790"/>
        <a:ext cx="1639162" cy="655665"/>
      </dsp:txXfrm>
    </dsp:sp>
    <dsp:sp modelId="{25EE922C-6E7F-4239-A8D8-FAA61EB42DE8}">
      <dsp:nvSpPr>
        <dsp:cNvPr id="0" name=""/>
        <dsp:cNvSpPr/>
      </dsp:nvSpPr>
      <dsp:spPr>
        <a:xfrm>
          <a:off x="4276" y="755455"/>
          <a:ext cx="1639162" cy="32087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e-DE" sz="1800" kern="1200" dirty="0"/>
            <a:t>Kalte, polare Luft vom Nordpol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e-DE" sz="1800" kern="1200" dirty="0"/>
            <a:t>strömt in Richtung Süden</a:t>
          </a:r>
        </a:p>
      </dsp:txBody>
      <dsp:txXfrm>
        <a:off x="4276" y="755455"/>
        <a:ext cx="1639162" cy="3208754"/>
      </dsp:txXfrm>
    </dsp:sp>
    <dsp:sp modelId="{885704A0-58C5-4E8A-B17F-F1AFA4DB620D}">
      <dsp:nvSpPr>
        <dsp:cNvPr id="0" name=""/>
        <dsp:cNvSpPr/>
      </dsp:nvSpPr>
      <dsp:spPr>
        <a:xfrm>
          <a:off x="1872921" y="99790"/>
          <a:ext cx="1639162" cy="65566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500" kern="1200" dirty="0">
              <a:solidFill>
                <a:schemeClr val="tx1"/>
              </a:solidFill>
            </a:rPr>
            <a:t>Southers</a:t>
          </a:r>
        </a:p>
      </dsp:txBody>
      <dsp:txXfrm>
        <a:off x="1872921" y="99790"/>
        <a:ext cx="1639162" cy="655665"/>
      </dsp:txXfrm>
    </dsp:sp>
    <dsp:sp modelId="{DD77D24E-7C4B-483F-B59E-9BCB8633F087}">
      <dsp:nvSpPr>
        <dsp:cNvPr id="0" name=""/>
        <dsp:cNvSpPr/>
      </dsp:nvSpPr>
      <dsp:spPr>
        <a:xfrm>
          <a:off x="1872921" y="755455"/>
          <a:ext cx="1639162" cy="32087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e-DE" sz="1800" kern="1200" dirty="0"/>
            <a:t>feucht heiße Luft aus den Tropen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e-DE" sz="1800" kern="1200" dirty="0"/>
            <a:t>strömt in Richtung Norden</a:t>
          </a:r>
        </a:p>
      </dsp:txBody>
      <dsp:txXfrm>
        <a:off x="1872921" y="755455"/>
        <a:ext cx="1639162" cy="3208754"/>
      </dsp:txXfrm>
    </dsp:sp>
    <dsp:sp modelId="{5DCE3953-AB21-41C9-9BCD-31473108E6A0}">
      <dsp:nvSpPr>
        <dsp:cNvPr id="0" name=""/>
        <dsp:cNvSpPr/>
      </dsp:nvSpPr>
      <dsp:spPr>
        <a:xfrm>
          <a:off x="3741566" y="99790"/>
          <a:ext cx="1639162" cy="65566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500" kern="1200" dirty="0">
              <a:solidFill>
                <a:schemeClr val="tx1"/>
              </a:solidFill>
            </a:rPr>
            <a:t>Blizzard</a:t>
          </a:r>
        </a:p>
      </dsp:txBody>
      <dsp:txXfrm>
        <a:off x="3741566" y="99790"/>
        <a:ext cx="1639162" cy="655665"/>
      </dsp:txXfrm>
    </dsp:sp>
    <dsp:sp modelId="{237351C5-A7EC-48D5-91ED-76710B5A3D23}">
      <dsp:nvSpPr>
        <dsp:cNvPr id="0" name=""/>
        <dsp:cNvSpPr/>
      </dsp:nvSpPr>
      <dsp:spPr>
        <a:xfrm>
          <a:off x="3741566" y="755455"/>
          <a:ext cx="1639162" cy="32087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e-DE" sz="1800" kern="1200" dirty="0"/>
            <a:t>Schnee-sturm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e-DE" sz="1800" kern="1200" dirty="0"/>
            <a:t>entsteht beim       zusammen-treffen von Northers und Shouters</a:t>
          </a:r>
        </a:p>
      </dsp:txBody>
      <dsp:txXfrm>
        <a:off x="3741566" y="755455"/>
        <a:ext cx="1639162" cy="3208754"/>
      </dsp:txXfrm>
    </dsp:sp>
    <dsp:sp modelId="{2897514D-A004-45AF-B171-554F2EA29A44}">
      <dsp:nvSpPr>
        <dsp:cNvPr id="0" name=""/>
        <dsp:cNvSpPr/>
      </dsp:nvSpPr>
      <dsp:spPr>
        <a:xfrm>
          <a:off x="5610212" y="99790"/>
          <a:ext cx="1639162" cy="65566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500" b="0" kern="1200" dirty="0">
              <a:solidFill>
                <a:schemeClr val="tx1"/>
              </a:solidFill>
            </a:rPr>
            <a:t>Tornado</a:t>
          </a:r>
        </a:p>
      </dsp:txBody>
      <dsp:txXfrm>
        <a:off x="5610212" y="99790"/>
        <a:ext cx="1639162" cy="655665"/>
      </dsp:txXfrm>
    </dsp:sp>
    <dsp:sp modelId="{31AE5C29-EF76-473C-B38A-FA91E90488B4}">
      <dsp:nvSpPr>
        <dsp:cNvPr id="0" name=""/>
        <dsp:cNvSpPr/>
      </dsp:nvSpPr>
      <dsp:spPr>
        <a:xfrm>
          <a:off x="5610212" y="755455"/>
          <a:ext cx="1639162" cy="32087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e-DE" sz="1800" kern="1200" dirty="0"/>
            <a:t>kleiner Wirbelsturm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e-DE" sz="1800" kern="1200" dirty="0"/>
            <a:t>Entsteht im mittleren Westen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e-DE" sz="1800" kern="1200" dirty="0"/>
            <a:t>feucht-warme Luft trifft auf Kaltluft aus den Rocky Mountains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de-DE" sz="1800" kern="1200" dirty="0"/>
        </a:p>
      </dsp:txBody>
      <dsp:txXfrm>
        <a:off x="5610212" y="755455"/>
        <a:ext cx="1639162" cy="3208754"/>
      </dsp:txXfrm>
    </dsp:sp>
    <dsp:sp modelId="{7A934C23-BDE5-4487-A129-33B7A7B72AD6}">
      <dsp:nvSpPr>
        <dsp:cNvPr id="0" name=""/>
        <dsp:cNvSpPr/>
      </dsp:nvSpPr>
      <dsp:spPr>
        <a:xfrm>
          <a:off x="7478857" y="99790"/>
          <a:ext cx="1639162" cy="65566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500" kern="1200" dirty="0">
              <a:solidFill>
                <a:schemeClr val="tx1"/>
              </a:solidFill>
            </a:rPr>
            <a:t>Hurrikan</a:t>
          </a:r>
        </a:p>
      </dsp:txBody>
      <dsp:txXfrm>
        <a:off x="7478857" y="99790"/>
        <a:ext cx="1639162" cy="655665"/>
      </dsp:txXfrm>
    </dsp:sp>
    <dsp:sp modelId="{595FE45C-5BF7-42B5-9D71-3AA1DF8AAD5C}">
      <dsp:nvSpPr>
        <dsp:cNvPr id="0" name=""/>
        <dsp:cNvSpPr/>
      </dsp:nvSpPr>
      <dsp:spPr>
        <a:xfrm>
          <a:off x="7478857" y="755455"/>
          <a:ext cx="1639162" cy="32087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e-DE" sz="1800" kern="1200" dirty="0"/>
            <a:t>großer Wirbelsturm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e-DE" sz="1800" kern="1200" dirty="0"/>
            <a:t>Mehrere hundert Kilometer breit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e-DE" sz="1800" kern="1200" dirty="0"/>
            <a:t>entsteht über dem Meer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e-DE" sz="1800" kern="1200" dirty="0"/>
            <a:t>Wasser heizt Luft auf</a:t>
          </a:r>
        </a:p>
      </dsp:txBody>
      <dsp:txXfrm>
        <a:off x="7478857" y="755455"/>
        <a:ext cx="1639162" cy="32087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A500C8-6431-4CA2-8520-E4928C01F20C}" type="datetimeFigureOut">
              <a:rPr lang="de-DE" smtClean="0"/>
              <a:t>02.04.2025</a:t>
            </a:fld>
            <a:endParaRPr lang="de-DE" dirty="0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 dirty="0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3B802-EAE0-48B9-8B22-D257C3915C4A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648480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6A0E1B0-FA62-470E-BABC-2392783275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9EA56B10-25D9-44FD-8941-ACAF42AC19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Formatvorlage des Untertitelmasters durch Klicken bearbeiten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A44FC2B-97CE-48AD-8DA6-3ABB923BBEF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629EE25-FE38-4A0F-BDCA-804B507C75C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770A796-649B-45CB-88E5-217B1A4191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4A799-FEAB-4E5D-B8F4-241F420C3D76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4046879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D4E9125-BB73-45A6-AF9A-3A9D10645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178BF9C7-54BA-446B-A229-3314C5B669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7C9B96A-29FE-4DFC-A8AD-2FC3C1B818E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CF5EE04-5A4E-4FE5-AE9F-6E7162ABF16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31CC9FC-6A72-4ECE-9662-1DAB21DA8A8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292542-EFA4-46C3-81CD-3B76F3BC7CC5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2185827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4E29827-B669-4923-A808-F4BCFF94F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282DB151-ACC4-4556-8A52-380F2A0478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8431EB7-D4BC-4BEF-9B4A-483F5A69ED0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5D4C1C0-F287-40C8-A7E6-2B6D6D17252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AE5E6151-F54C-46C2-AA79-3EDC046E344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36A08C-FE2C-4625-B3FE-6871ABED919C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2245441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992CEB8-8833-4121-B918-1CA043CB1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D313D3DA-86A2-4BB7-9DE2-62A845FAC1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248BFD31-C08B-49AF-AEF9-CCA4945064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90FCF31-2F62-4944-8238-51D58208641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8BBC63-3C9B-4F31-8193-A3EF8EEA643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FE5E857-4FE3-431F-AB67-09F22A85DB1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35727A-66DE-4E91-838E-24F8DE889581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3598287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CF00223-7C1C-4DFE-8996-B25110138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BB246FB9-AB0B-45FC-BD5D-F5ED479599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58A113FB-599F-4E22-B252-852374F819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25CD4C5B-8F96-42CE-A048-2EB43F1F62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78907D90-CEE5-45D9-B537-CC079CDE5E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ADB3583-A285-47A8-A1BE-E0B9B258875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6BC5DC15-2154-4941-B502-CC8F3A745BE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79D772E1-2AD2-48E2-821B-BD1B1ADA455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226960-3CDB-43C3-809A-13A2D1AF384B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2140797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BBE927C-2E9D-477B-A6BE-D8A1022CC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C52E0E38-B085-4ADE-845E-B0AFCBC6503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2DA0E2BD-7673-4FE2-9E08-DF90B640CFC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B97ADC55-B71B-4A6B-8901-FD508B64C8F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5A9DEE-D50E-4234-93C8-AE7A394213E4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911218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E8149BAD-2F25-44D8-9764-A8B261A2B1C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593A320A-2FF7-4652-9C83-1798AEA77CF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9D852964-18BE-4F43-9AF9-06B5868BB9F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FE1F06-6BF7-48D5-B5DF-F45EF019C566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1008201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3322617-3325-4BCA-AE03-85BE5C935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A2E08807-344B-4A85-A445-3FA122968D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AC1D0D5-D46A-4F96-9DF6-5E87EF9621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57C4FA8-6714-4E3E-8CDE-E35F5C48A62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86735A8-4221-4EFA-9B8E-4E7E6ED2C54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050E66-C554-4C27-B06F-EDD179AFFA3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341E78-69BD-48A8-9446-E5715A8DA02E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3072351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476EEAD-5661-42D7-8B75-24F0DA1A5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85687F0D-0BB2-4901-A6E6-CEFA2DD8DF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de-DE" noProof="0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2E463ED1-EE8B-4EA4-ADDA-6B682A3A82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89E2781-1C7E-4B20-93FD-2D1F4132529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26BECEF-A935-4F14-BEBC-53828F2F755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F423624-CEE6-420E-AD0B-11E215763E7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EB5EB1-E845-4094-A2D9-18F91CCEE98E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3042060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D23436D-BA1B-4EEC-ABF2-254A2C732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67EED273-3929-43BE-ADEE-EBA666F72F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C5DBC0F-5C9F-4864-B934-1DFD058FF20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873B7EE-CF8D-4B97-9FB6-DD9CD704444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F545603-31C8-437C-8FAE-F1623C662B1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1D69FE-BC53-4843-A371-1F8FDD070016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1882742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844D3B8B-8795-4E76-8594-1867E4DA1F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24EEFD80-2D80-4CE7-ACD3-BBA9C3B7FB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E654EAC-253C-415A-BA62-71E26D0319F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249A9CA-156E-4B96-8289-DD924A13F48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28C178B-7479-4929-B203-58D0DDFDA2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6B2A2-F01E-4DF6-80D3-6B96BDCA3708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13879202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6A0E1B0-FA62-470E-BABC-2392783275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9EA56B10-25D9-44FD-8941-ACAF42AC19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Formatvorlage des Untertitelmasters durch Klicken bearbeiten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C49E3F0-E43F-477B-8D55-01026044932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94DE2D29-6A37-4AF6-9B0E-7BB8F6345AF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C8193C6-AF8D-4A58-8AEA-49A30B62538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871BB6-A832-4A2A-94FF-4AD485070CE2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1315880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D4E9125-BB73-45A6-AF9A-3A9D10645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178BF9C7-54BA-446B-A229-3314C5B669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B47A633-C892-4059-9323-250A3A536EC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F06AE4AC-BB87-460F-8606-747E050F804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136DD9F-E821-432D-BDD1-68FE1061141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06B9F1-1ECF-426B-817D-3E8F42CDAA3B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4455157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4E29827-B669-4923-A808-F4BCFF94F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282DB151-ACC4-4556-8A52-380F2A0478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FF63D5A-6D79-4AE4-9C79-0926C728A44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B96930B-08A4-4946-BE48-F5376C9BE7D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76C94A3-52DE-4753-BA51-79D621D0CF2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928C43-FBBF-44DE-8567-6F4428BB688F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2624913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992CEB8-8833-4121-B918-1CA043CB1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D313D3DA-86A2-4BB7-9DE2-62A845FAC1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248BFD31-C08B-49AF-AEF9-CCA4945064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5562850-7149-4FB9-BF93-67D1A29F9D0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05A7F73-FAC4-4B2F-AE2B-5B4825176C3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3789ACA-04B2-446C-B235-D47BC919B64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5D4C9E-D948-4926-B888-F4EE473973D9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1107142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CF00223-7C1C-4DFE-8996-B25110138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BB246FB9-AB0B-45FC-BD5D-F5ED479599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58A113FB-599F-4E22-B252-852374F819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25CD4C5B-8F96-42CE-A048-2EB43F1F62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78907D90-CEE5-45D9-B537-CC079CDE5E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5F711185-801B-4BD4-99EB-DCCFCA62471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26DFB6A0-B65F-4BFD-90DD-CE809EF7B6D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4F02A367-4576-42EA-8497-2DD2E5F232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AD24D8-C0FB-4D9C-9C88-102F5869D993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14868717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BBE927C-2E9D-477B-A6BE-D8A1022CC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5BCD5216-EA61-4ACE-99A2-D366245455F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975AFCE-C8B2-4800-979C-DA304F4CD4D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20C0BAD3-BAAF-4448-AA46-C4DEA2842E9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5140A2-7E4F-43D4-B69C-8917D1063FB7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26596492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16E3C28E-1254-479B-B2A7-59D78F76638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137CB421-F36E-41E3-B900-2DA831AE90B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5A9920EC-C96D-4192-AE4E-8F22BF5996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42F7E1-985F-48F9-9274-E0214F0C5780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42567934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3322617-3325-4BCA-AE03-85BE5C935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A2E08807-344B-4A85-A445-3FA122968D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AC1D0D5-D46A-4F96-9DF6-5E87EF9621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63B364E-CBEB-4E39-A865-42D6E468522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1D8F3E1-B71F-4570-A0FE-7975D6D51F9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908CFA-F954-4DD5-B848-B3E23156902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080F1C-3827-4445-AE68-A8A8AD559477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15004490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476EEAD-5661-42D7-8B75-24F0DA1A5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85687F0D-0BB2-4901-A6E6-CEFA2DD8DF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de-DE" noProof="0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2E463ED1-EE8B-4EA4-ADDA-6B682A3A82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2B11E5D-90BD-4F68-AD23-B9F521F355B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13FBC5C-EA05-4E81-9A21-88BC2617346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2FC8990-5D1F-4DD9-9834-6016F721EC1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4E90B0-E917-44A4-B27C-312133F54863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34299713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D23436D-BA1B-4EEC-ABF2-254A2C732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67EED273-3929-43BE-ADEE-EBA666F72F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0335084-1352-4B6F-9BA7-BEA784E83F8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E80A60D-7AAC-4041-A85D-3DE567C00A6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54D2A30-DFC4-4EB0-9B6B-A367845E3DF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8468B4-F29E-4EF6-97FF-15134F855DDB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14426131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844D3B8B-8795-4E76-8594-1867E4DA1F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24EEFD80-2D80-4CE7-ACD3-BBA9C3B7FB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58916CD-D2B2-4E5E-AA88-A21AA1586FA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F4E6637-C842-4E72-94D7-940451621B7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7471E2E-265B-4D9C-A881-5101D74EFF7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A239C5-BA0A-4587-A64F-17676967A1AC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4458437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A7CAAE8-A5E3-44D6-8149-4616A7E080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73FC3B5C-4C6A-4FBD-8F15-E586282E2D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5" indent="0" algn="ctr">
              <a:buNone/>
              <a:defRPr sz="1500"/>
            </a:lvl2pPr>
            <a:lvl3pPr marL="685808" indent="0" algn="ctr">
              <a:buNone/>
              <a:defRPr sz="1351"/>
            </a:lvl3pPr>
            <a:lvl4pPr marL="1028713" indent="0" algn="ctr">
              <a:buNone/>
              <a:defRPr sz="1200"/>
            </a:lvl4pPr>
            <a:lvl5pPr marL="1371617" indent="0" algn="ctr">
              <a:buNone/>
              <a:defRPr sz="1200"/>
            </a:lvl5pPr>
            <a:lvl6pPr marL="1714522" indent="0" algn="ctr">
              <a:buNone/>
              <a:defRPr sz="1200"/>
            </a:lvl6pPr>
            <a:lvl7pPr marL="2057426" indent="0" algn="ctr">
              <a:buNone/>
              <a:defRPr sz="1200"/>
            </a:lvl7pPr>
            <a:lvl8pPr marL="2400330" indent="0" algn="ctr">
              <a:buNone/>
              <a:defRPr sz="1200"/>
            </a:lvl8pPr>
            <a:lvl9pPr marL="2743235" indent="0" algn="ctr">
              <a:buNone/>
              <a:defRPr sz="1200"/>
            </a:lvl9pPr>
          </a:lstStyle>
          <a:p>
            <a:r>
              <a:rPr lang="de-DE"/>
              <a:t>Formatvorlage des Untertitelmasters durch Klicken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B1D2C90F-200E-439D-9EA3-4916FD80A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6C9B-10C8-4738-AE19-1E3BA8ECFF3E}" type="datetimeFigureOut">
              <a:rPr lang="de-DE" smtClean="0"/>
              <a:t>02.04.2025</a:t>
            </a:fld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B0471B1A-798B-447F-8963-2E8CCAFD32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0956E048-EB3F-4F4B-9A9A-EAF14180E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A95A1-ACDF-4EE4-BD79-D444A22CBBC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0748259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09E6285-D1BC-4E1E-A04B-869F5ADC2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D2FE0650-FDDA-4C4D-9500-DD7CF9EA0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EBD9E967-1DA1-4286-A2D2-E860D5AA9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6C9B-10C8-4738-AE19-1E3BA8ECFF3E}" type="datetimeFigureOut">
              <a:rPr lang="de-DE" smtClean="0"/>
              <a:t>02.04.2025</a:t>
            </a:fld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9EDE8200-0C43-4055-AE5D-F7C0FA03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FC032981-107F-4615-B7EC-700F06E5D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A95A1-ACDF-4EE4-BD79-D444A22CBBC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0722885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FA3964B-CD49-432E-B770-EA5201836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9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AD2DD34D-DBA9-4EEB-A68A-0E6456EC8C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9" y="4589465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8" indent="0">
              <a:buNone/>
              <a:defRPr sz="1351">
                <a:solidFill>
                  <a:schemeClr val="tx1">
                    <a:tint val="75000"/>
                  </a:schemeClr>
                </a:solidFill>
              </a:defRPr>
            </a:lvl3pPr>
            <a:lvl4pPr marL="102871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1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2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2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3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3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1174EAE6-671D-47F8-AA00-A0B4AF5CB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6C9B-10C8-4738-AE19-1E3BA8ECFF3E}" type="datetimeFigureOut">
              <a:rPr lang="de-DE" smtClean="0"/>
              <a:t>02.04.2025</a:t>
            </a:fld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3044C9BB-4CCC-492D-B241-59EE04751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AF85986C-F808-4664-B76A-D2E1D3C48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A95A1-ACDF-4EE4-BD79-D444A22CBBC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1781863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D8ED035-AEA4-4F15-A37B-D0F15E743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619DC687-0F40-4DB2-91AD-3FBFCD6D8A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825625"/>
            <a:ext cx="3886200" cy="435133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6194BCEF-1F1A-42A7-830C-52254DCF43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1" y="1825625"/>
            <a:ext cx="3886200" cy="435133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47298FA1-C934-4516-9937-98A95E3B5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6C9B-10C8-4738-AE19-1E3BA8ECFF3E}" type="datetimeFigureOut">
              <a:rPr lang="de-DE" smtClean="0"/>
              <a:t>02.04.2025</a:t>
            </a:fld>
            <a:endParaRPr lang="de-DE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62291D3C-A818-4A86-97BF-EAF14BD19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0E1F2849-D1EE-4368-BE39-D49623F3E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A95A1-ACDF-4EE4-BD79-D444A22CBBC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369721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7BB567C-E195-41D1-BB67-54009003A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2" y="365126"/>
            <a:ext cx="7886700" cy="1325563"/>
          </a:xfrm>
        </p:spPr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8722F0EC-33A4-4BDD-BC68-BE92B700AF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5" indent="0">
              <a:buNone/>
              <a:defRPr sz="1500" b="1"/>
            </a:lvl2pPr>
            <a:lvl3pPr marL="685808" indent="0">
              <a:buNone/>
              <a:defRPr sz="1351" b="1"/>
            </a:lvl3pPr>
            <a:lvl4pPr marL="1028713" indent="0">
              <a:buNone/>
              <a:defRPr sz="1200" b="1"/>
            </a:lvl4pPr>
            <a:lvl5pPr marL="1371617" indent="0">
              <a:buNone/>
              <a:defRPr sz="1200" b="1"/>
            </a:lvl5pPr>
            <a:lvl6pPr marL="1714522" indent="0">
              <a:buNone/>
              <a:defRPr sz="1200" b="1"/>
            </a:lvl6pPr>
            <a:lvl7pPr marL="2057426" indent="0">
              <a:buNone/>
              <a:defRPr sz="1200" b="1"/>
            </a:lvl7pPr>
            <a:lvl8pPr marL="2400330" indent="0">
              <a:buNone/>
              <a:defRPr sz="1200" b="1"/>
            </a:lvl8pPr>
            <a:lvl9pPr marL="2743235" indent="0">
              <a:buNone/>
              <a:defRPr sz="1200" b="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4" name="Inhaltsplatzhalter 3">
            <a:extLst>
              <a:ext uri="{FF2B5EF4-FFF2-40B4-BE49-F238E27FC236}">
                <a16:creationId xmlns:a16="http://schemas.microsoft.com/office/drawing/2014/main" id="{4102CDE4-D300-428E-9CFB-463A5315DC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6"/>
            <a:ext cx="3868340" cy="368458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AB43C589-4E3F-41B4-ABCF-D067B4E317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2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5" indent="0">
              <a:buNone/>
              <a:defRPr sz="1500" b="1"/>
            </a:lvl2pPr>
            <a:lvl3pPr marL="685808" indent="0">
              <a:buNone/>
              <a:defRPr sz="1351" b="1"/>
            </a:lvl3pPr>
            <a:lvl4pPr marL="1028713" indent="0">
              <a:buNone/>
              <a:defRPr sz="1200" b="1"/>
            </a:lvl4pPr>
            <a:lvl5pPr marL="1371617" indent="0">
              <a:buNone/>
              <a:defRPr sz="1200" b="1"/>
            </a:lvl5pPr>
            <a:lvl6pPr marL="1714522" indent="0">
              <a:buNone/>
              <a:defRPr sz="1200" b="1"/>
            </a:lvl6pPr>
            <a:lvl7pPr marL="2057426" indent="0">
              <a:buNone/>
              <a:defRPr sz="1200" b="1"/>
            </a:lvl7pPr>
            <a:lvl8pPr marL="2400330" indent="0">
              <a:buNone/>
              <a:defRPr sz="1200" b="1"/>
            </a:lvl8pPr>
            <a:lvl9pPr marL="2743235" indent="0">
              <a:buNone/>
              <a:defRPr sz="1200" b="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8DD1F59D-5D8C-4F4D-8F34-A6149A549E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2" y="2505076"/>
            <a:ext cx="3887391" cy="3684588"/>
          </a:xfrm>
        </p:spPr>
        <p:txBody>
          <a:bodyPr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>
            <a:extLst>
              <a:ext uri="{FF2B5EF4-FFF2-40B4-BE49-F238E27FC236}">
                <a16:creationId xmlns:a16="http://schemas.microsoft.com/office/drawing/2014/main" id="{1EBA9614-0F2E-404F-94CD-C0648D54A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6C9B-10C8-4738-AE19-1E3BA8ECFF3E}" type="datetimeFigureOut">
              <a:rPr lang="de-DE" smtClean="0"/>
              <a:t>02.04.2025</a:t>
            </a:fld>
            <a:endParaRPr lang="de-DE" dirty="0"/>
          </a:p>
        </p:txBody>
      </p:sp>
      <p:sp>
        <p:nvSpPr>
          <p:cNvPr id="8" name="Fußzeilenplatzhalter 7">
            <a:extLst>
              <a:ext uri="{FF2B5EF4-FFF2-40B4-BE49-F238E27FC236}">
                <a16:creationId xmlns:a16="http://schemas.microsoft.com/office/drawing/2014/main" id="{E6414774-AE0F-4CEC-930C-A59458EA1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9" name="Foliennummernplatzhalter 8">
            <a:extLst>
              <a:ext uri="{FF2B5EF4-FFF2-40B4-BE49-F238E27FC236}">
                <a16:creationId xmlns:a16="http://schemas.microsoft.com/office/drawing/2014/main" id="{9998F170-ADE6-4ABD-9C4A-04D6FC1B6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A95A1-ACDF-4EE4-BD79-D444A22CBBC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8218998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9127E8-3EB0-4DAC-B936-9A1C98712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3D1C2D0C-4E49-4C0F-9481-73DEEAE92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6C9B-10C8-4738-AE19-1E3BA8ECFF3E}" type="datetimeFigureOut">
              <a:rPr lang="de-DE" smtClean="0"/>
              <a:t>02.04.2025</a:t>
            </a:fld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DF1D4D42-9A77-45A3-985E-FD92A0F0A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AE7D16E0-D002-4BFE-890C-6A6172F22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A95A1-ACDF-4EE4-BD79-D444A22CBBC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51050278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79B65037-94EB-406E-847F-3037BE2B1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6C9B-10C8-4738-AE19-1E3BA8ECFF3E}" type="datetimeFigureOut">
              <a:rPr lang="de-DE" smtClean="0"/>
              <a:t>02.04.2025</a:t>
            </a:fld>
            <a:endParaRPr lang="de-DE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D162F6A5-B918-4EEA-A407-6C54A29F67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42155BF1-5732-451D-9EFF-8B4D42817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A95A1-ACDF-4EE4-BD79-D444A22CBBC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45045716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130F043-1983-44B2-8F2C-8AF3321A2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3" y="457200"/>
            <a:ext cx="294917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C878133D-E467-47F8-A458-0C778B335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1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DF59A25D-149B-425E-9250-4C67B8A897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3" y="2057400"/>
            <a:ext cx="294917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5" indent="0">
              <a:buNone/>
              <a:defRPr sz="1051"/>
            </a:lvl2pPr>
            <a:lvl3pPr marL="685808" indent="0">
              <a:buNone/>
              <a:defRPr sz="900"/>
            </a:lvl3pPr>
            <a:lvl4pPr marL="1028713" indent="0">
              <a:buNone/>
              <a:defRPr sz="751"/>
            </a:lvl4pPr>
            <a:lvl5pPr marL="1371617" indent="0">
              <a:buNone/>
              <a:defRPr sz="751"/>
            </a:lvl5pPr>
            <a:lvl6pPr marL="1714522" indent="0">
              <a:buNone/>
              <a:defRPr sz="751"/>
            </a:lvl6pPr>
            <a:lvl7pPr marL="2057426" indent="0">
              <a:buNone/>
              <a:defRPr sz="751"/>
            </a:lvl7pPr>
            <a:lvl8pPr marL="2400330" indent="0">
              <a:buNone/>
              <a:defRPr sz="751"/>
            </a:lvl8pPr>
            <a:lvl9pPr marL="2743235" indent="0">
              <a:buNone/>
              <a:defRPr sz="75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748E6E7E-9F24-4949-A205-D7BD5C3CC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6C9B-10C8-4738-AE19-1E3BA8ECFF3E}" type="datetimeFigureOut">
              <a:rPr lang="de-DE" smtClean="0"/>
              <a:t>02.04.2025</a:t>
            </a:fld>
            <a:endParaRPr lang="de-DE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0A17174C-3C5A-43CD-8CBA-575113802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52F03538-F863-4658-9FE8-EB9950B97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A95A1-ACDF-4EE4-BD79-D444A22CBBC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546538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0AF6FB8-78C1-4CAE-BF68-07915CA79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3" y="457200"/>
            <a:ext cx="294917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Bildplatzhalter 2">
            <a:extLst>
              <a:ext uri="{FF2B5EF4-FFF2-40B4-BE49-F238E27FC236}">
                <a16:creationId xmlns:a16="http://schemas.microsoft.com/office/drawing/2014/main" id="{C854750A-3722-465B-A426-28CB4FF90C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1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5" indent="0">
              <a:buNone/>
              <a:defRPr sz="2100"/>
            </a:lvl2pPr>
            <a:lvl3pPr marL="685808" indent="0">
              <a:buNone/>
              <a:defRPr sz="1800"/>
            </a:lvl3pPr>
            <a:lvl4pPr marL="1028713" indent="0">
              <a:buNone/>
              <a:defRPr sz="1500"/>
            </a:lvl4pPr>
            <a:lvl5pPr marL="1371617" indent="0">
              <a:buNone/>
              <a:defRPr sz="1500"/>
            </a:lvl5pPr>
            <a:lvl6pPr marL="1714522" indent="0">
              <a:buNone/>
              <a:defRPr sz="1500"/>
            </a:lvl6pPr>
            <a:lvl7pPr marL="2057426" indent="0">
              <a:buNone/>
              <a:defRPr sz="1500"/>
            </a:lvl7pPr>
            <a:lvl8pPr marL="2400330" indent="0">
              <a:buNone/>
              <a:defRPr sz="1500"/>
            </a:lvl8pPr>
            <a:lvl9pPr marL="2743235" indent="0">
              <a:buNone/>
              <a:defRPr sz="1500"/>
            </a:lvl9pPr>
          </a:lstStyle>
          <a:p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48A0B154-71D1-471E-8896-0DCC27B34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3" y="2057400"/>
            <a:ext cx="294917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5" indent="0">
              <a:buNone/>
              <a:defRPr sz="1051"/>
            </a:lvl2pPr>
            <a:lvl3pPr marL="685808" indent="0">
              <a:buNone/>
              <a:defRPr sz="900"/>
            </a:lvl3pPr>
            <a:lvl4pPr marL="1028713" indent="0">
              <a:buNone/>
              <a:defRPr sz="751"/>
            </a:lvl4pPr>
            <a:lvl5pPr marL="1371617" indent="0">
              <a:buNone/>
              <a:defRPr sz="751"/>
            </a:lvl5pPr>
            <a:lvl6pPr marL="1714522" indent="0">
              <a:buNone/>
              <a:defRPr sz="751"/>
            </a:lvl6pPr>
            <a:lvl7pPr marL="2057426" indent="0">
              <a:buNone/>
              <a:defRPr sz="751"/>
            </a:lvl7pPr>
            <a:lvl8pPr marL="2400330" indent="0">
              <a:buNone/>
              <a:defRPr sz="751"/>
            </a:lvl8pPr>
            <a:lvl9pPr marL="2743235" indent="0">
              <a:buNone/>
              <a:defRPr sz="751"/>
            </a:lvl9pPr>
          </a:lstStyle>
          <a:p>
            <a:pPr lvl="0"/>
            <a:r>
              <a:rPr lang="de-DE"/>
              <a:t>Formatvorlagen des Textmasters bearbeiten</a:t>
            </a:r>
          </a:p>
        </p:txBody>
      </p:sp>
      <p:sp>
        <p:nvSpPr>
          <p:cNvPr id="5" name="Datumsplatzhalter 4">
            <a:extLst>
              <a:ext uri="{FF2B5EF4-FFF2-40B4-BE49-F238E27FC236}">
                <a16:creationId xmlns:a16="http://schemas.microsoft.com/office/drawing/2014/main" id="{4F426733-CA93-4DA0-A77F-FB4FA425F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6C9B-10C8-4738-AE19-1E3BA8ECFF3E}" type="datetimeFigureOut">
              <a:rPr lang="de-DE" smtClean="0"/>
              <a:t>02.04.2025</a:t>
            </a:fld>
            <a:endParaRPr lang="de-DE" dirty="0"/>
          </a:p>
        </p:txBody>
      </p:sp>
      <p:sp>
        <p:nvSpPr>
          <p:cNvPr id="6" name="Fußzeilenplatzhalter 5">
            <a:extLst>
              <a:ext uri="{FF2B5EF4-FFF2-40B4-BE49-F238E27FC236}">
                <a16:creationId xmlns:a16="http://schemas.microsoft.com/office/drawing/2014/main" id="{639F2D13-A7B0-45E3-A7A0-03062E436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7" name="Foliennummernplatzhalter 6">
            <a:extLst>
              <a:ext uri="{FF2B5EF4-FFF2-40B4-BE49-F238E27FC236}">
                <a16:creationId xmlns:a16="http://schemas.microsoft.com/office/drawing/2014/main" id="{13E7CC5D-587A-47AA-B301-B5E3A0779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A95A1-ACDF-4EE4-BD79-D444A22CBBC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7940810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415887C-AC19-4198-BBE5-F3E08992D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24558F04-4F5F-4875-848B-518A5D69CE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1F7413A9-5CBD-440A-8E39-09CD6E1A7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6C9B-10C8-4738-AE19-1E3BA8ECFF3E}" type="datetimeFigureOut">
              <a:rPr lang="de-DE" smtClean="0"/>
              <a:t>02.04.2025</a:t>
            </a:fld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DD2C8A50-33BE-40A2-A938-EBF07F83C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D4255512-DD8C-4C18-A0E8-290159D3E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A95A1-ACDF-4EE4-BD79-D444A22CBBC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011354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>
            <a:extLst>
              <a:ext uri="{FF2B5EF4-FFF2-40B4-BE49-F238E27FC236}">
                <a16:creationId xmlns:a16="http://schemas.microsoft.com/office/drawing/2014/main" id="{530B50EE-6493-4F55-A716-43BAF971F3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4" y="365125"/>
            <a:ext cx="1971675" cy="5811838"/>
          </a:xfrm>
        </p:spPr>
        <p:txBody>
          <a:bodyPr vert="eaVert"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5E35436D-C441-413D-AE67-0488A8CAC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49" y="365125"/>
            <a:ext cx="5800725" cy="5811838"/>
          </a:xfrm>
        </p:spPr>
        <p:txBody>
          <a:bodyPr vert="eaVert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5A33AC3-C87D-4C05-92EA-00FF237C7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6C9B-10C8-4738-AE19-1E3BA8ECFF3E}" type="datetimeFigureOut">
              <a:rPr lang="de-DE" smtClean="0"/>
              <a:t>02.04.2025</a:t>
            </a:fld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873985D9-37C7-4AAC-8A07-E469A84BC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5EA80067-31F3-48A1-87B9-6C0C75DF8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A95A1-ACDF-4EE4-BD79-D444A22CBBC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99263784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de-CH"/>
              <a:t>Mastertitelformat bearbeiten</a:t>
            </a:r>
            <a:endParaRPr lang="de-DE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CH"/>
              <a:t>Master-Untertitelformat bearbeiten</a:t>
            </a:r>
            <a:endParaRPr lang="de-DE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44A34821-7D26-4930-BE41-A9837393B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8A0E4-0002-493B-9871-E885696F78F8}" type="datetime1">
              <a:rPr lang="de-DE" altLang="de-DE"/>
              <a:pPr>
                <a:defRPr/>
              </a:pPr>
              <a:t>02.04.2025</a:t>
            </a:fld>
            <a:endParaRPr lang="de-DE" alt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B974779-59FF-401F-959C-D213F223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9CD8B2A-7766-4EB6-9BC6-ABFEEACE9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252A5-F6F6-4E94-9569-107DD8D96FFA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299328802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/>
              <a:t>Mastertitelformat bearbeiten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CH"/>
              <a:t>Mastertextformat bearbeiten</a:t>
            </a:r>
          </a:p>
          <a:p>
            <a:pPr lvl="1"/>
            <a:r>
              <a:rPr lang="de-CH"/>
              <a:t>Zweite Ebene</a:t>
            </a:r>
          </a:p>
          <a:p>
            <a:pPr lvl="2"/>
            <a:r>
              <a:rPr lang="de-CH"/>
              <a:t>Dritte Ebene</a:t>
            </a:r>
          </a:p>
          <a:p>
            <a:pPr lvl="3"/>
            <a:r>
              <a:rPr lang="de-CH"/>
              <a:t>Vierte Ebene</a:t>
            </a:r>
          </a:p>
          <a:p>
            <a:pPr lvl="4"/>
            <a:r>
              <a:rPr lang="de-CH"/>
              <a:t>Fünfte Ebene</a:t>
            </a:r>
            <a:endParaRPr lang="de-DE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B504DA88-3AB7-44A7-BB98-760BC2061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AE7C5-2316-4EE5-A81F-F76732A3CA78}" type="datetime1">
              <a:rPr lang="de-DE" altLang="de-DE"/>
              <a:pPr>
                <a:defRPr/>
              </a:pPr>
              <a:t>02.04.2025</a:t>
            </a:fld>
            <a:endParaRPr lang="de-DE" alt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36716B58-3879-4355-B615-C91CC9E71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62AA5B5C-DD44-4C78-9A82-1EB9A69FC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42BFA-2F3C-4FEC-9BEC-3A0119822C7F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14754618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de-CH"/>
              <a:t>Mastertitelformat bearbeiten</a:t>
            </a:r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CH"/>
              <a:t>Mastertextformat bearbeiten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0F41CF58-7829-47EE-A615-4706FF24A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63DE-A346-406F-9A54-F06DD8930D85}" type="datetime1">
              <a:rPr lang="de-DE" altLang="de-DE"/>
              <a:pPr>
                <a:defRPr/>
              </a:pPr>
              <a:t>02.04.2025</a:t>
            </a:fld>
            <a:endParaRPr lang="de-DE" alt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405A4ECA-5FED-4C70-9089-D4A6B7F40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E238EADF-2F3E-430F-BD86-076D644EF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DF7D2-2659-42F0-9618-3577E17012C9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265881086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/>
              <a:t>Mastertitelformat bearbeiten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CH"/>
              <a:t>Mastertextformat bearbeiten</a:t>
            </a:r>
          </a:p>
          <a:p>
            <a:pPr lvl="1"/>
            <a:r>
              <a:rPr lang="de-CH"/>
              <a:t>Zweite Ebene</a:t>
            </a:r>
          </a:p>
          <a:p>
            <a:pPr lvl="2"/>
            <a:r>
              <a:rPr lang="de-CH"/>
              <a:t>Dritte Ebene</a:t>
            </a:r>
          </a:p>
          <a:p>
            <a:pPr lvl="3"/>
            <a:r>
              <a:rPr lang="de-CH"/>
              <a:t>Vierte Ebene</a:t>
            </a:r>
          </a:p>
          <a:p>
            <a:pPr lvl="4"/>
            <a:r>
              <a:rPr lang="de-CH"/>
              <a:t>Fünfte Ebene</a:t>
            </a:r>
            <a:endParaRPr lang="de-DE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CH"/>
              <a:t>Mastertextformat bearbeiten</a:t>
            </a:r>
          </a:p>
          <a:p>
            <a:pPr lvl="1"/>
            <a:r>
              <a:rPr lang="de-CH"/>
              <a:t>Zweite Ebene</a:t>
            </a:r>
          </a:p>
          <a:p>
            <a:pPr lvl="2"/>
            <a:r>
              <a:rPr lang="de-CH"/>
              <a:t>Dritte Ebene</a:t>
            </a:r>
          </a:p>
          <a:p>
            <a:pPr lvl="3"/>
            <a:r>
              <a:rPr lang="de-CH"/>
              <a:t>Vierte Ebene</a:t>
            </a:r>
          </a:p>
          <a:p>
            <a:pPr lvl="4"/>
            <a:r>
              <a:rPr lang="de-CH"/>
              <a:t>Fünfte Ebene</a:t>
            </a:r>
            <a:endParaRPr lang="de-DE"/>
          </a:p>
        </p:txBody>
      </p:sp>
      <p:sp>
        <p:nvSpPr>
          <p:cNvPr id="5" name="Datumsplatzhalter 3">
            <a:extLst>
              <a:ext uri="{FF2B5EF4-FFF2-40B4-BE49-F238E27FC236}">
                <a16:creationId xmlns:a16="http://schemas.microsoft.com/office/drawing/2014/main" id="{DAE818E4-983A-4AF3-8DCE-5827BFA3A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FCBC3-ADFF-462D-A6E0-472691A75463}" type="datetime1">
              <a:rPr lang="de-DE" altLang="de-DE"/>
              <a:pPr>
                <a:defRPr/>
              </a:pPr>
              <a:t>02.04.2025</a:t>
            </a:fld>
            <a:endParaRPr lang="de-DE" altLang="de-DE"/>
          </a:p>
        </p:txBody>
      </p:sp>
      <p:sp>
        <p:nvSpPr>
          <p:cNvPr id="6" name="Fußzeilenplatzhalter 4">
            <a:extLst>
              <a:ext uri="{FF2B5EF4-FFF2-40B4-BE49-F238E27FC236}">
                <a16:creationId xmlns:a16="http://schemas.microsoft.com/office/drawing/2014/main" id="{09A72815-1720-4628-9ECC-75CE43705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5">
            <a:extLst>
              <a:ext uri="{FF2B5EF4-FFF2-40B4-BE49-F238E27FC236}">
                <a16:creationId xmlns:a16="http://schemas.microsoft.com/office/drawing/2014/main" id="{27BC9D3D-D1CF-478E-827D-A0185E17C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25BEB-5C7D-4164-8D13-AFAEA13C9D01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199206035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/>
              <a:t>Mastertitelformat bearbeiten</a:t>
            </a:r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CH"/>
              <a:t>Mastertextformat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CH"/>
              <a:t>Mastertextformat bearbeiten</a:t>
            </a:r>
          </a:p>
          <a:p>
            <a:pPr lvl="1"/>
            <a:r>
              <a:rPr lang="de-CH"/>
              <a:t>Zweite Ebene</a:t>
            </a:r>
          </a:p>
          <a:p>
            <a:pPr lvl="2"/>
            <a:r>
              <a:rPr lang="de-CH"/>
              <a:t>Dritte Ebene</a:t>
            </a:r>
          </a:p>
          <a:p>
            <a:pPr lvl="3"/>
            <a:r>
              <a:rPr lang="de-CH"/>
              <a:t>Vierte Ebene</a:t>
            </a:r>
          </a:p>
          <a:p>
            <a:pPr lvl="4"/>
            <a:r>
              <a:rPr lang="de-CH"/>
              <a:t>Fünfte Ebene</a:t>
            </a:r>
            <a:endParaRPr lang="de-DE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CH"/>
              <a:t>Mastertextformat bearbeiten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CH"/>
              <a:t>Mastertextformat bearbeiten</a:t>
            </a:r>
          </a:p>
          <a:p>
            <a:pPr lvl="1"/>
            <a:r>
              <a:rPr lang="de-CH"/>
              <a:t>Zweite Ebene</a:t>
            </a:r>
          </a:p>
          <a:p>
            <a:pPr lvl="2"/>
            <a:r>
              <a:rPr lang="de-CH"/>
              <a:t>Dritte Ebene</a:t>
            </a:r>
          </a:p>
          <a:p>
            <a:pPr lvl="3"/>
            <a:r>
              <a:rPr lang="de-CH"/>
              <a:t>Vierte Ebene</a:t>
            </a:r>
          </a:p>
          <a:p>
            <a:pPr lvl="4"/>
            <a:r>
              <a:rPr lang="de-CH"/>
              <a:t>Fünfte Ebene</a:t>
            </a:r>
            <a:endParaRPr lang="de-DE"/>
          </a:p>
        </p:txBody>
      </p:sp>
      <p:sp>
        <p:nvSpPr>
          <p:cNvPr id="7" name="Datumsplatzhalter 3">
            <a:extLst>
              <a:ext uri="{FF2B5EF4-FFF2-40B4-BE49-F238E27FC236}">
                <a16:creationId xmlns:a16="http://schemas.microsoft.com/office/drawing/2014/main" id="{E9507451-C17A-424B-B7C3-99A2B6453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C7F71-31D9-4E42-ADFE-9C3CDE05BA40}" type="datetime1">
              <a:rPr lang="de-DE" altLang="de-DE"/>
              <a:pPr>
                <a:defRPr/>
              </a:pPr>
              <a:t>02.04.2025</a:t>
            </a:fld>
            <a:endParaRPr lang="de-DE" altLang="de-DE"/>
          </a:p>
        </p:txBody>
      </p:sp>
      <p:sp>
        <p:nvSpPr>
          <p:cNvPr id="8" name="Fußzeilenplatzhalter 4">
            <a:extLst>
              <a:ext uri="{FF2B5EF4-FFF2-40B4-BE49-F238E27FC236}">
                <a16:creationId xmlns:a16="http://schemas.microsoft.com/office/drawing/2014/main" id="{061E34FA-C3B2-4A24-A7B7-AEA0C80E2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5">
            <a:extLst>
              <a:ext uri="{FF2B5EF4-FFF2-40B4-BE49-F238E27FC236}">
                <a16:creationId xmlns:a16="http://schemas.microsoft.com/office/drawing/2014/main" id="{8725144A-B785-448E-B5FC-4FE6E94E7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37A994-E9F6-4A65-AA65-6B85243C8627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419782124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/>
              <a:t>Mastertitelformat bearbeiten</a:t>
            </a:r>
            <a:endParaRPr lang="de-DE"/>
          </a:p>
        </p:txBody>
      </p:sp>
      <p:sp>
        <p:nvSpPr>
          <p:cNvPr id="3" name="Datumsplatzhalter 3">
            <a:extLst>
              <a:ext uri="{FF2B5EF4-FFF2-40B4-BE49-F238E27FC236}">
                <a16:creationId xmlns:a16="http://schemas.microsoft.com/office/drawing/2014/main" id="{D3CFEF7C-D1B4-474E-A626-265285B21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D8B70-3741-4AF5-8A78-93B2B32CBEEA}" type="datetime1">
              <a:rPr lang="de-DE" altLang="de-DE"/>
              <a:pPr>
                <a:defRPr/>
              </a:pPr>
              <a:t>02.04.2025</a:t>
            </a:fld>
            <a:endParaRPr lang="de-DE" altLang="de-DE"/>
          </a:p>
        </p:txBody>
      </p:sp>
      <p:sp>
        <p:nvSpPr>
          <p:cNvPr id="4" name="Fußzeilenplatzhalter 4">
            <a:extLst>
              <a:ext uri="{FF2B5EF4-FFF2-40B4-BE49-F238E27FC236}">
                <a16:creationId xmlns:a16="http://schemas.microsoft.com/office/drawing/2014/main" id="{1B299D20-C265-4704-9DD6-5B19D5FF17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Foliennummernplatzhalter 5">
            <a:extLst>
              <a:ext uri="{FF2B5EF4-FFF2-40B4-BE49-F238E27FC236}">
                <a16:creationId xmlns:a16="http://schemas.microsoft.com/office/drawing/2014/main" id="{F6A4D864-C0DD-45F3-829B-1C6EB2F19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1161A-83AF-49E4-BEDE-471208540D83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211662833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3">
            <a:extLst>
              <a:ext uri="{FF2B5EF4-FFF2-40B4-BE49-F238E27FC236}">
                <a16:creationId xmlns:a16="http://schemas.microsoft.com/office/drawing/2014/main" id="{7C7AF20A-54E0-4D5A-B555-E6A3E7553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F529E-BF4F-4F46-805A-592A312E220F}" type="datetime1">
              <a:rPr lang="de-DE" altLang="de-DE"/>
              <a:pPr>
                <a:defRPr/>
              </a:pPr>
              <a:t>02.04.2025</a:t>
            </a:fld>
            <a:endParaRPr lang="de-DE" altLang="de-DE"/>
          </a:p>
        </p:txBody>
      </p:sp>
      <p:sp>
        <p:nvSpPr>
          <p:cNvPr id="3" name="Fußzeilenplatzhalter 4">
            <a:extLst>
              <a:ext uri="{FF2B5EF4-FFF2-40B4-BE49-F238E27FC236}">
                <a16:creationId xmlns:a16="http://schemas.microsoft.com/office/drawing/2014/main" id="{E4ACB470-BF40-4A80-AA5B-8021510AC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Foliennummernplatzhalter 5">
            <a:extLst>
              <a:ext uri="{FF2B5EF4-FFF2-40B4-BE49-F238E27FC236}">
                <a16:creationId xmlns:a16="http://schemas.microsoft.com/office/drawing/2014/main" id="{A97B6398-BD6A-418D-9305-5ABD39402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D155E-CA97-4905-AB59-EDECBD436B8A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379166920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Beschrift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CH"/>
              <a:t>Mastertitelformat bearbeiten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CH"/>
              <a:t>Mastertextformat bearbeiten</a:t>
            </a:r>
          </a:p>
          <a:p>
            <a:pPr lvl="1"/>
            <a:r>
              <a:rPr lang="de-CH"/>
              <a:t>Zweite Ebene</a:t>
            </a:r>
          </a:p>
          <a:p>
            <a:pPr lvl="2"/>
            <a:r>
              <a:rPr lang="de-CH"/>
              <a:t>Dritte Ebene</a:t>
            </a:r>
          </a:p>
          <a:p>
            <a:pPr lvl="3"/>
            <a:r>
              <a:rPr lang="de-CH"/>
              <a:t>Vierte Ebene</a:t>
            </a:r>
          </a:p>
          <a:p>
            <a:pPr lvl="4"/>
            <a:r>
              <a:rPr lang="de-CH"/>
              <a:t>Fünfte Ebene</a:t>
            </a:r>
            <a:endParaRPr lang="de-DE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CH"/>
              <a:t>Mastertextformat bearbeiten</a:t>
            </a:r>
          </a:p>
        </p:txBody>
      </p:sp>
      <p:sp>
        <p:nvSpPr>
          <p:cNvPr id="5" name="Datumsplatzhalter 3">
            <a:extLst>
              <a:ext uri="{FF2B5EF4-FFF2-40B4-BE49-F238E27FC236}">
                <a16:creationId xmlns:a16="http://schemas.microsoft.com/office/drawing/2014/main" id="{3BDB6590-1105-481F-A057-FA2CA542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9D8E7-AEB4-46F4-A2F3-56A0F8CFFC71}" type="datetime1">
              <a:rPr lang="de-DE" altLang="de-DE"/>
              <a:pPr>
                <a:defRPr/>
              </a:pPr>
              <a:t>02.04.2025</a:t>
            </a:fld>
            <a:endParaRPr lang="de-DE" altLang="de-DE"/>
          </a:p>
        </p:txBody>
      </p:sp>
      <p:sp>
        <p:nvSpPr>
          <p:cNvPr id="6" name="Fußzeilenplatzhalter 4">
            <a:extLst>
              <a:ext uri="{FF2B5EF4-FFF2-40B4-BE49-F238E27FC236}">
                <a16:creationId xmlns:a16="http://schemas.microsoft.com/office/drawing/2014/main" id="{6FE911BC-9C11-42A5-BB4D-DF6D612CC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5">
            <a:extLst>
              <a:ext uri="{FF2B5EF4-FFF2-40B4-BE49-F238E27FC236}">
                <a16:creationId xmlns:a16="http://schemas.microsoft.com/office/drawing/2014/main" id="{39AD4D79-5BA9-4EDD-A639-495F9091A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8CA78-F00B-4033-9519-05B20B29AE56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48430315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Beschrift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CH"/>
              <a:t>Mastertitelformat bearbeiten</a:t>
            </a:r>
            <a:endParaRPr lang="de-DE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de-DE" noProof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CH"/>
              <a:t>Mastertextformat bearbeiten</a:t>
            </a:r>
          </a:p>
        </p:txBody>
      </p:sp>
      <p:sp>
        <p:nvSpPr>
          <p:cNvPr id="5" name="Datumsplatzhalter 3">
            <a:extLst>
              <a:ext uri="{FF2B5EF4-FFF2-40B4-BE49-F238E27FC236}">
                <a16:creationId xmlns:a16="http://schemas.microsoft.com/office/drawing/2014/main" id="{B8C00DA1-FE3F-435D-9E29-ACE2C4AA1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82294F-BB8B-4896-9B72-D09B44FB4015}" type="datetime1">
              <a:rPr lang="de-DE" altLang="de-DE"/>
              <a:pPr>
                <a:defRPr/>
              </a:pPr>
              <a:t>02.04.2025</a:t>
            </a:fld>
            <a:endParaRPr lang="de-DE" altLang="de-DE"/>
          </a:p>
        </p:txBody>
      </p:sp>
      <p:sp>
        <p:nvSpPr>
          <p:cNvPr id="6" name="Fußzeilenplatzhalter 4">
            <a:extLst>
              <a:ext uri="{FF2B5EF4-FFF2-40B4-BE49-F238E27FC236}">
                <a16:creationId xmlns:a16="http://schemas.microsoft.com/office/drawing/2014/main" id="{F01B87DD-90FB-4E6A-BCBF-A20DC9B40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5">
            <a:extLst>
              <a:ext uri="{FF2B5EF4-FFF2-40B4-BE49-F238E27FC236}">
                <a16:creationId xmlns:a16="http://schemas.microsoft.com/office/drawing/2014/main" id="{6723E2E2-DF09-4DA0-844C-B7601ACD7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525D8-513A-446A-B48D-2CE613717114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3976966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/>
              <a:t>Mastertitelformat bearbeiten</a:t>
            </a:r>
            <a:endParaRPr lang="de-DE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CH"/>
              <a:t>Mastertextformat bearbeiten</a:t>
            </a:r>
          </a:p>
          <a:p>
            <a:pPr lvl="1"/>
            <a:r>
              <a:rPr lang="de-CH"/>
              <a:t>Zweite Ebene</a:t>
            </a:r>
          </a:p>
          <a:p>
            <a:pPr lvl="2"/>
            <a:r>
              <a:rPr lang="de-CH"/>
              <a:t>Dritte Ebene</a:t>
            </a:r>
          </a:p>
          <a:p>
            <a:pPr lvl="3"/>
            <a:r>
              <a:rPr lang="de-CH"/>
              <a:t>Vierte Ebene</a:t>
            </a:r>
          </a:p>
          <a:p>
            <a:pPr lvl="4"/>
            <a:r>
              <a:rPr lang="de-CH"/>
              <a:t>Fünfte Ebene</a:t>
            </a:r>
            <a:endParaRPr lang="de-DE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64EF8AC6-1A0A-4147-B9EF-ACCF9FFCB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C4E0A-0DCB-465F-90B3-63E6DF93AF78}" type="datetime1">
              <a:rPr lang="de-DE" altLang="de-DE"/>
              <a:pPr>
                <a:defRPr/>
              </a:pPr>
              <a:t>02.04.2025</a:t>
            </a:fld>
            <a:endParaRPr lang="de-DE" alt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A1D34DC9-81B6-4C53-87A4-E16C3E44D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73C2E26A-0D38-4D06-9941-D20B56640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D88DF-8165-404F-AD3D-F411B5569185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3827832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de-CH"/>
              <a:t>Mastertitelformat bearbeiten</a:t>
            </a:r>
            <a:endParaRPr lang="de-DE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de-CH"/>
              <a:t>Mastertextformat bearbeiten</a:t>
            </a:r>
          </a:p>
          <a:p>
            <a:pPr lvl="1"/>
            <a:r>
              <a:rPr lang="de-CH"/>
              <a:t>Zweite Ebene</a:t>
            </a:r>
          </a:p>
          <a:p>
            <a:pPr lvl="2"/>
            <a:r>
              <a:rPr lang="de-CH"/>
              <a:t>Dritte Ebene</a:t>
            </a:r>
          </a:p>
          <a:p>
            <a:pPr lvl="3"/>
            <a:r>
              <a:rPr lang="de-CH"/>
              <a:t>Vierte Ebene</a:t>
            </a:r>
          </a:p>
          <a:p>
            <a:pPr lvl="4"/>
            <a:r>
              <a:rPr lang="de-CH"/>
              <a:t>Fünfte Ebene</a:t>
            </a:r>
            <a:endParaRPr lang="de-DE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A0361C3-A32B-46D5-9FDF-86303C3D3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49AF8-CEAC-4A89-B651-620FB0E5F60D}" type="datetime1">
              <a:rPr lang="de-DE" altLang="de-DE"/>
              <a:pPr>
                <a:defRPr/>
              </a:pPr>
              <a:t>02.04.2025</a:t>
            </a:fld>
            <a:endParaRPr lang="de-DE" alt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A54B444-8141-464A-ADC8-098C5F3F9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7FAC5AD8-CED9-463E-B1E3-998881CE9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4416C-0021-4E1C-A664-A76200EF169C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1259414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C21EF0ED-9D2E-4CF7-8959-7F1108E0D9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de-DE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1BFC461-5376-4C7E-AD7F-F51BB27564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de-DE"/>
              <a:t>Haga clic para modificar el estilo de texto del patrón</a:t>
            </a:r>
          </a:p>
          <a:p>
            <a:pPr lvl="1"/>
            <a:r>
              <a:rPr lang="es-ES" altLang="de-DE"/>
              <a:t>Segundo nivel</a:t>
            </a:r>
          </a:p>
          <a:p>
            <a:pPr lvl="2"/>
            <a:r>
              <a:rPr lang="es-ES" altLang="de-DE"/>
              <a:t>Tercer nivel</a:t>
            </a:r>
          </a:p>
          <a:p>
            <a:pPr lvl="3"/>
            <a:r>
              <a:rPr lang="es-ES" altLang="de-DE"/>
              <a:t>Cuarto nivel</a:t>
            </a:r>
          </a:p>
          <a:p>
            <a:pPr lvl="4"/>
            <a:r>
              <a:rPr lang="es-ES" altLang="de-DE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09480411-1886-4264-BE98-07CA68F70280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E30AFF87-F0EA-44FB-9839-1B1AB09F2F68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968AE452-AED9-4793-B27A-7172D6790BF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EE47C0FC-ACEC-47E9-AE85-EA8E3C6D02FB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DA2BF6A7-938F-4AFF-BB08-914E46916E4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de-DE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383688C3-3703-4E99-A74F-47E29B160F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de-DE"/>
              <a:t>Haga clic para modificar el estilo de texto del patrón</a:t>
            </a:r>
          </a:p>
          <a:p>
            <a:pPr lvl="1"/>
            <a:r>
              <a:rPr lang="es-ES" altLang="de-DE"/>
              <a:t>Segundo nivel</a:t>
            </a:r>
          </a:p>
          <a:p>
            <a:pPr lvl="2"/>
            <a:r>
              <a:rPr lang="es-ES" altLang="de-DE"/>
              <a:t>Tercer nivel</a:t>
            </a:r>
          </a:p>
          <a:p>
            <a:pPr lvl="3"/>
            <a:r>
              <a:rPr lang="es-ES" altLang="de-DE"/>
              <a:t>Cuarto nivel</a:t>
            </a:r>
          </a:p>
          <a:p>
            <a:pPr lvl="4"/>
            <a:r>
              <a:rPr lang="es-ES" altLang="de-DE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09480411-1886-4264-BE98-07CA68F70280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E30AFF87-F0EA-44FB-9839-1B1AB09F2F68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s-ES" altLang="de-DE" dirty="0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968AE452-AED9-4793-B27A-7172D6790BF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D668D387-A348-4361-909F-4F5C1A315DC9}" type="slidenum">
              <a:rPr lang="es-ES" altLang="de-DE"/>
              <a:pPr>
                <a:defRPr/>
              </a:pPr>
              <a:t>‹Nr.›</a:t>
            </a:fld>
            <a:endParaRPr lang="es-ES" altLang="de-DE" dirty="0"/>
          </a:p>
        </p:txBody>
      </p:sp>
    </p:spTree>
    <p:extLst>
      <p:ext uri="{BB962C8B-B14F-4D97-AF65-F5344CB8AC3E}">
        <p14:creationId xmlns:p14="http://schemas.microsoft.com/office/powerpoint/2010/main" val="2650758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45000">
              <a:schemeClr val="accent4">
                <a:lumMod val="60000"/>
                <a:lumOff val="40000"/>
              </a:schemeClr>
            </a:gs>
            <a:gs pos="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589B0A38-E8A3-40AC-B1F1-F25D6AAF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2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8F09EBC0-579B-4B62-BD39-2883432EE7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2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33A731C8-EFA6-472A-8059-76C211AB6F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1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F56C9B-10C8-4738-AE19-1E3BA8ECFF3E}" type="datetimeFigureOut">
              <a:rPr lang="de-DE" smtClean="0"/>
              <a:t>02.04.2025</a:t>
            </a:fld>
            <a:endParaRPr lang="de-DE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30034BD6-CC54-476F-9A86-394D4A42B6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2" y="6356352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46BC9595-5F64-4380-8259-2A9B7FF586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1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AA95A1-ACDF-4EE4-BD79-D444A22CBBCD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249404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8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3" indent="-171453" algn="l" defTabSz="685808" rtl="0" eaLnBrk="1" latinLnBrk="0" hangingPunct="1">
        <a:lnSpc>
          <a:spcPct val="90000"/>
        </a:lnSpc>
        <a:spcBef>
          <a:spcPts val="751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7" indent="-171453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61" indent="-171453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66" indent="-171453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4pPr>
      <a:lvl5pPr marL="1543070" indent="-171453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5pPr>
      <a:lvl6pPr marL="1885974" indent="-171453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6pPr>
      <a:lvl7pPr marL="2228879" indent="-171453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7pPr>
      <a:lvl8pPr marL="2571783" indent="-171453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8pPr>
      <a:lvl9pPr marL="2914687" indent="-171453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685808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1pPr>
      <a:lvl2pPr marL="342905" algn="l" defTabSz="685808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2pPr>
      <a:lvl3pPr marL="685808" algn="l" defTabSz="685808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3pPr>
      <a:lvl4pPr marL="1028713" algn="l" defTabSz="685808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17" algn="l" defTabSz="685808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5pPr>
      <a:lvl6pPr marL="1714522" algn="l" defTabSz="685808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6pPr>
      <a:lvl7pPr marL="2057426" algn="l" defTabSz="685808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7pPr>
      <a:lvl8pPr marL="2400330" algn="l" defTabSz="685808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8pPr>
      <a:lvl9pPr marL="2743235" algn="l" defTabSz="685808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elplatzhalter 1">
            <a:extLst>
              <a:ext uri="{FF2B5EF4-FFF2-40B4-BE49-F238E27FC236}">
                <a16:creationId xmlns:a16="http://schemas.microsoft.com/office/drawing/2014/main" id="{5FDFD6AF-57C3-4782-960D-8BDF15E9187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52400" y="0"/>
            <a:ext cx="28194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de-CH" altLang="de-DE"/>
              <a:t>Mastertitelformat bearbeiten</a:t>
            </a:r>
            <a:endParaRPr lang="de-DE" altLang="de-DE"/>
          </a:p>
        </p:txBody>
      </p:sp>
      <p:sp>
        <p:nvSpPr>
          <p:cNvPr id="1027" name="Textplatzhalter 2">
            <a:extLst>
              <a:ext uri="{FF2B5EF4-FFF2-40B4-BE49-F238E27FC236}">
                <a16:creationId xmlns:a16="http://schemas.microsoft.com/office/drawing/2014/main" id="{6219462C-2B17-4451-BFB4-35B6596D0CC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52400" y="862013"/>
            <a:ext cx="2819400" cy="585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CH" altLang="de-DE"/>
              <a:t>Mastertextformat bearbeiten</a:t>
            </a:r>
          </a:p>
          <a:p>
            <a:pPr lvl="1"/>
            <a:r>
              <a:rPr lang="de-CH" altLang="de-DE"/>
              <a:t>Zweite Ebene</a:t>
            </a:r>
          </a:p>
          <a:p>
            <a:pPr lvl="2"/>
            <a:r>
              <a:rPr lang="de-CH" altLang="de-DE"/>
              <a:t>Dritte Ebene</a:t>
            </a:r>
          </a:p>
          <a:p>
            <a:pPr lvl="3"/>
            <a:r>
              <a:rPr lang="de-CH" altLang="de-DE"/>
              <a:t>Vierte Ebene</a:t>
            </a:r>
          </a:p>
          <a:p>
            <a:pPr lvl="4"/>
            <a:r>
              <a:rPr lang="de-CH" altLang="de-DE"/>
              <a:t>Fünfte Ebene</a:t>
            </a:r>
            <a:endParaRPr lang="de-DE" altLang="de-DE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BEE33A09-6502-4961-B16D-F2FAF8AC9D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57D18679-A886-4241-82C4-948B518A14DA}" type="datetime1">
              <a:rPr lang="de-DE" altLang="de-DE"/>
              <a:pPr>
                <a:defRPr/>
              </a:pPr>
              <a:t>02.04.2025</a:t>
            </a:fld>
            <a:endParaRPr lang="de-DE" altLang="de-DE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A6A7936-042E-4D17-A816-FC42608E1B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898989"/>
                </a:solidFill>
                <a:latin typeface="Calibri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94246BC-F002-4E68-AE45-4428FDE4B6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37F66341-F3F1-4781-A2A6-EA33464FF50B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3880191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kern="1200">
          <a:solidFill>
            <a:schemeClr val="tx1"/>
          </a:solidFill>
          <a:latin typeface="Arial Black"/>
          <a:ea typeface="ＭＳ Ｐゴシック" charset="-128"/>
          <a:cs typeface="Arial Black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charset="0"/>
          <a:ea typeface="ＭＳ Ｐゴシック" charset="-128"/>
          <a:cs typeface="Arial Black" panose="020B0A04020102020204" pitchFamily="34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charset="0"/>
          <a:ea typeface="ＭＳ Ｐゴシック" charset="-128"/>
          <a:cs typeface="Arial Black" panose="020B0A04020102020204" pitchFamily="34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charset="0"/>
          <a:ea typeface="ＭＳ Ｐゴシック" charset="-128"/>
          <a:cs typeface="Arial Black" panose="020B0A04020102020204" pitchFamily="34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charset="0"/>
          <a:ea typeface="ＭＳ Ｐゴシック" charset="-128"/>
          <a:cs typeface="Arial Black" panose="020B0A04020102020204" pitchFamily="34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charset="0"/>
          <a:ea typeface="ＭＳ Ｐゴシック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charset="0"/>
          <a:ea typeface="ＭＳ Ｐゴシック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charset="0"/>
          <a:ea typeface="ＭＳ Ｐゴシック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charset="0"/>
          <a:ea typeface="ＭＳ Ｐゴシック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defRPr sz="1600" kern="1200">
          <a:solidFill>
            <a:schemeClr val="tx1"/>
          </a:solidFill>
          <a:latin typeface="Arial"/>
          <a:ea typeface="ＭＳ Ｐゴシック" charset="-128"/>
          <a:cs typeface="Arial"/>
        </a:defRPr>
      </a:lvl1pPr>
      <a:lvl2pPr marL="444500" indent="127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defRPr sz="1600" kern="1200">
          <a:solidFill>
            <a:schemeClr val="tx1"/>
          </a:solidFill>
          <a:latin typeface="+mn-lt"/>
          <a:ea typeface="ＭＳ Ｐゴシック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ＭＳ Ｐゴシック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microsoft.com/office/2007/relationships/hdphoto" Target="../media/hdphoto6.wdp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36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42.png"/><Relationship Id="rId3" Type="http://schemas.microsoft.com/office/2007/relationships/hdphoto" Target="../media/hdphoto10.wdp"/><Relationship Id="rId7" Type="http://schemas.openxmlformats.org/officeDocument/2006/relationships/diagramColors" Target="../diagrams/colors1.xml"/><Relationship Id="rId12" Type="http://schemas.microsoft.com/office/2007/relationships/hdphoto" Target="../media/hdphoto12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41.png"/><Relationship Id="rId5" Type="http://schemas.openxmlformats.org/officeDocument/2006/relationships/diagramLayout" Target="../diagrams/layout1.xml"/><Relationship Id="rId10" Type="http://schemas.microsoft.com/office/2007/relationships/hdphoto" Target="../media/hdphoto11.wdp"/><Relationship Id="rId4" Type="http://schemas.openxmlformats.org/officeDocument/2006/relationships/diagramData" Target="../diagrams/data1.xml"/><Relationship Id="rId9" Type="http://schemas.openxmlformats.org/officeDocument/2006/relationships/image" Target="../media/image40.png"/><Relationship Id="rId14" Type="http://schemas.microsoft.com/office/2007/relationships/hdphoto" Target="../media/hdphoto13.wd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5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gi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10">
            <a:extLst>
              <a:ext uri="{FF2B5EF4-FFF2-40B4-BE49-F238E27FC236}">
                <a16:creationId xmlns:a16="http://schemas.microsoft.com/office/drawing/2014/main" id="{5B42CD4D-E4C2-4746-8063-3AB34344BB11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3924300" y="260350"/>
            <a:ext cx="4967288" cy="1079500"/>
          </a:xfrm>
          <a:noFill/>
        </p:spPr>
        <p:txBody>
          <a:bodyPr anchor="ctr"/>
          <a:lstStyle/>
          <a:p>
            <a:pPr eaLnBrk="1" hangingPunct="1"/>
            <a:r>
              <a:rPr lang="de-DE" altLang="de-DE" sz="8000" b="1" dirty="0">
                <a:gradFill flip="none" rotWithShape="1">
                  <a:gsLst>
                    <a:gs pos="0">
                      <a:schemeClr val="accent3">
                        <a:lumMod val="89000"/>
                      </a:schemeClr>
                    </a:gs>
                    <a:gs pos="23000">
                      <a:schemeClr val="accent3">
                        <a:lumMod val="89000"/>
                      </a:schemeClr>
                    </a:gs>
                    <a:gs pos="69000">
                      <a:schemeClr val="accent3">
                        <a:lumMod val="75000"/>
                      </a:schemeClr>
                    </a:gs>
                    <a:gs pos="97000">
                      <a:schemeClr val="accent3">
                        <a:lumMod val="7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Amerika</a:t>
            </a:r>
          </a:p>
        </p:txBody>
      </p:sp>
      <p:sp>
        <p:nvSpPr>
          <p:cNvPr id="2051" name="Rectangle 119">
            <a:extLst>
              <a:ext uri="{FF2B5EF4-FFF2-40B4-BE49-F238E27FC236}">
                <a16:creationId xmlns:a16="http://schemas.microsoft.com/office/drawing/2014/main" id="{C1BEDBB7-319A-4545-BF1A-71FF879460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6713" y="1773238"/>
            <a:ext cx="4967287" cy="544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sz="2400" b="1" dirty="0">
                <a:gradFill>
                  <a:gsLst>
                    <a:gs pos="0">
                      <a:schemeClr val="accent3">
                        <a:lumMod val="89000"/>
                      </a:schemeClr>
                    </a:gs>
                    <a:gs pos="23000">
                      <a:schemeClr val="accent3">
                        <a:lumMod val="89000"/>
                      </a:schemeClr>
                    </a:gs>
                    <a:gs pos="69000">
                      <a:schemeClr val="accent3">
                        <a:lumMod val="75000"/>
                      </a:schemeClr>
                    </a:gs>
                    <a:gs pos="97000">
                      <a:schemeClr val="accent3">
                        <a:lumMod val="70000"/>
                      </a:schemeClr>
                    </a:gs>
                  </a:gsLst>
                  <a:path path="circle">
                    <a:fillToRect l="50000" t="50000" r="50000" b="50000"/>
                  </a:path>
                </a:gradFill>
              </a:rPr>
              <a:t>Ein topografischer Überblick</a:t>
            </a: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8EA9A7B2-DE93-48B9-BA49-73A55585AEB1}"/>
              </a:ext>
            </a:extLst>
          </p:cNvPr>
          <p:cNvSpPr txBox="1"/>
          <p:nvPr/>
        </p:nvSpPr>
        <p:spPr>
          <a:xfrm>
            <a:off x="8074476" y="6488668"/>
            <a:ext cx="1069524" cy="369332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 rtlCol="0">
            <a:spAutoFit/>
          </a:bodyPr>
          <a:lstStyle/>
          <a:p>
            <a:r>
              <a:rPr lang="de-DE" dirty="0"/>
              <a:t>Klasse 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ontinente im Überblick - Amerika - Ein Doppelkontinent">
            <a:hlinkClick r:id="" action="ppaction://media"/>
            <a:extLst>
              <a:ext uri="{FF2B5EF4-FFF2-40B4-BE49-F238E27FC236}">
                <a16:creationId xmlns:a16="http://schemas.microsoft.com/office/drawing/2014/main" id="{5F7DA2F9-73B7-4A19-93E3-DBB87F62FF0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412775"/>
            <a:ext cx="9144000" cy="513948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4EFA35A-A833-4A78-97B3-F09F40B43F6B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44348"/>
            <a:ext cx="8229600" cy="13759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Nord- Mittel- und</a:t>
            </a:r>
            <a:br>
              <a:rPr lang="de-DE" altLang="de-DE" dirty="0">
                <a:solidFill>
                  <a:schemeClr val="bg1"/>
                </a:solidFill>
              </a:rPr>
            </a:br>
            <a:r>
              <a:rPr lang="de-DE" altLang="de-DE" dirty="0">
                <a:solidFill>
                  <a:schemeClr val="bg1"/>
                </a:solidFill>
              </a:rPr>
              <a:t>Südamerika</a:t>
            </a:r>
          </a:p>
        </p:txBody>
      </p:sp>
    </p:spTree>
    <p:extLst>
      <p:ext uri="{BB962C8B-B14F-4D97-AF65-F5344CB8AC3E}">
        <p14:creationId xmlns:p14="http://schemas.microsoft.com/office/powerpoint/2010/main" val="572084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8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EEAE1B0A-3048-47E8-BA41-3B8EA27CB4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628800"/>
            <a:ext cx="4824536" cy="4824536"/>
          </a:xfrm>
          <a:prstGeom prst="rect">
            <a:avLst/>
          </a:prstGeom>
        </p:spPr>
      </p:pic>
      <p:sp>
        <p:nvSpPr>
          <p:cNvPr id="3074" name="Rectangle 2">
            <a:extLst>
              <a:ext uri="{FF2B5EF4-FFF2-40B4-BE49-F238E27FC236}">
                <a16:creationId xmlns:a16="http://schemas.microsoft.com/office/drawing/2014/main" id="{C31393ED-7502-4117-A570-EC6F76375C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188913"/>
            <a:ext cx="8229600" cy="1375912"/>
          </a:xfrm>
        </p:spPr>
        <p:txBody>
          <a:bodyPr/>
          <a:lstStyle/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Anglo- Latein- Nord- Mittel- und</a:t>
            </a:r>
            <a:br>
              <a:rPr lang="de-DE" altLang="de-DE" dirty="0">
                <a:solidFill>
                  <a:schemeClr val="bg1"/>
                </a:solidFill>
              </a:rPr>
            </a:br>
            <a:r>
              <a:rPr lang="de-DE" altLang="de-DE" dirty="0">
                <a:solidFill>
                  <a:schemeClr val="bg1"/>
                </a:solidFill>
              </a:rPr>
              <a:t>Südamerika</a:t>
            </a: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99EED1C0-EAB6-4724-92E6-7AD2EA874237}"/>
              </a:ext>
            </a:extLst>
          </p:cNvPr>
          <p:cNvSpPr txBox="1"/>
          <p:nvPr/>
        </p:nvSpPr>
        <p:spPr>
          <a:xfrm>
            <a:off x="323529" y="3025405"/>
            <a:ext cx="62646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Die grün gefärbten Staaten gehören</a:t>
            </a:r>
          </a:p>
          <a:p>
            <a:r>
              <a:rPr lang="de-DE" sz="2000" dirty="0"/>
              <a:t>zu Angloamerika! Welche Staaten kannst du erkennen?  Nutze auch den Atlas!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28D752C8-2BD0-427E-A1D0-CA2A834F80D8}"/>
              </a:ext>
            </a:extLst>
          </p:cNvPr>
          <p:cNvSpPr txBox="1"/>
          <p:nvPr/>
        </p:nvSpPr>
        <p:spPr>
          <a:xfrm>
            <a:off x="251520" y="1700808"/>
            <a:ext cx="59877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u="sng" dirty="0"/>
              <a:t>Angloamerika: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/>
              <a:t>das englisch sprechende Amerika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/>
              <a:t>das durch die englische Kultur geprägte Amerika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05BB27C7-5F54-4784-9D98-4C8DB7598AA0}"/>
              </a:ext>
            </a:extLst>
          </p:cNvPr>
          <p:cNvSpPr txBox="1"/>
          <p:nvPr/>
        </p:nvSpPr>
        <p:spPr>
          <a:xfrm>
            <a:off x="301895" y="4050837"/>
            <a:ext cx="12618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/>
              <a:t>Ergebnis</a:t>
            </a:r>
            <a:r>
              <a:rPr lang="de-DE" dirty="0"/>
              <a:t>:</a:t>
            </a: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57E9F54B-CB21-42C1-8514-4B5C84251843}"/>
              </a:ext>
            </a:extLst>
          </p:cNvPr>
          <p:cNvSpPr txBox="1"/>
          <p:nvPr/>
        </p:nvSpPr>
        <p:spPr>
          <a:xfrm>
            <a:off x="301895" y="4450947"/>
            <a:ext cx="38331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/>
              <a:t>USA, Kanada, Bermuda, Belize,</a:t>
            </a:r>
          </a:p>
          <a:p>
            <a:r>
              <a:rPr lang="de-DE" sz="2000" dirty="0"/>
              <a:t>Jamaika, Guayana,  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4E5F8920-1371-4D4C-924C-DD6706525A87}"/>
              </a:ext>
            </a:extLst>
          </p:cNvPr>
          <p:cNvSpPr txBox="1"/>
          <p:nvPr/>
        </p:nvSpPr>
        <p:spPr>
          <a:xfrm>
            <a:off x="253083" y="5222808"/>
            <a:ext cx="69803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/>
              <a:t>Hausaufgabe:</a:t>
            </a:r>
          </a:p>
          <a:p>
            <a:r>
              <a:rPr lang="de-DE" sz="2000" dirty="0"/>
              <a:t>Gibt es noch weitere Länder, die zu Angloamerika gehören?</a:t>
            </a:r>
          </a:p>
          <a:p>
            <a:r>
              <a:rPr lang="de-DE" sz="2000" dirty="0"/>
              <a:t>Recherchiere!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9B30FE7F-1A20-4521-B2E1-A76D2DEA6C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282" y="1556792"/>
            <a:ext cx="4950718" cy="4950718"/>
          </a:xfrm>
          <a:prstGeom prst="rect">
            <a:avLst/>
          </a:prstGeom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3522B2C5-E705-4353-887A-EB59D2592A67}"/>
              </a:ext>
            </a:extLst>
          </p:cNvPr>
          <p:cNvSpPr txBox="1">
            <a:spLocks noChangeArrowheads="1"/>
          </p:cNvSpPr>
          <p:nvPr/>
        </p:nvSpPr>
        <p:spPr>
          <a:xfrm>
            <a:off x="395288" y="188913"/>
            <a:ext cx="8229600" cy="1367879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Anglo- Latein- Nord- Mittel- und</a:t>
            </a:r>
            <a:br>
              <a:rPr lang="de-DE" altLang="de-DE" dirty="0">
                <a:solidFill>
                  <a:schemeClr val="bg1"/>
                </a:solidFill>
              </a:rPr>
            </a:br>
            <a:r>
              <a:rPr lang="de-DE" altLang="de-DE" dirty="0">
                <a:solidFill>
                  <a:schemeClr val="bg1"/>
                </a:solidFill>
              </a:rPr>
              <a:t>Südamerika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B6667CCF-9BAC-4913-8719-61D48E47484F}"/>
              </a:ext>
            </a:extLst>
          </p:cNvPr>
          <p:cNvSpPr txBox="1"/>
          <p:nvPr/>
        </p:nvSpPr>
        <p:spPr>
          <a:xfrm>
            <a:off x="107504" y="1781095"/>
            <a:ext cx="50405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u="sng" dirty="0"/>
              <a:t>Lateinamerika: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das sind Länder deren Sprache aus dem Lateinischen hervorgegangen sind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Länder in denen heut spanisch, portugiesisch und französisch gesprochen  wird 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EC475A2F-1D14-4CFD-AA93-AE6F347B8C61}"/>
              </a:ext>
            </a:extLst>
          </p:cNvPr>
          <p:cNvSpPr txBox="1"/>
          <p:nvPr/>
        </p:nvSpPr>
        <p:spPr>
          <a:xfrm>
            <a:off x="107504" y="3733696"/>
            <a:ext cx="50820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/>
              <a:t>Welche Länder gehören zu Lateinamerika?</a:t>
            </a:r>
          </a:p>
          <a:p>
            <a:r>
              <a:rPr lang="de-DE" sz="2000" dirty="0"/>
              <a:t>Nutze den Diercke Atlas S. 256!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747E71EC-4B3E-4C22-88ED-DDC8F2A80F3B}"/>
              </a:ext>
            </a:extLst>
          </p:cNvPr>
          <p:cNvSpPr txBox="1"/>
          <p:nvPr/>
        </p:nvSpPr>
        <p:spPr>
          <a:xfrm>
            <a:off x="107504" y="4564824"/>
            <a:ext cx="12618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/>
              <a:t>Ergebnis</a:t>
            </a:r>
            <a:r>
              <a:rPr lang="de-DE" dirty="0"/>
              <a:t>: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73173FA2-85EA-41F2-B8E4-AFE1A80462AB}"/>
              </a:ext>
            </a:extLst>
          </p:cNvPr>
          <p:cNvSpPr txBox="1"/>
          <p:nvPr/>
        </p:nvSpPr>
        <p:spPr>
          <a:xfrm>
            <a:off x="251520" y="4908985"/>
            <a:ext cx="57930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Mexico, Guatemala, Honduras, Nicaragua, Costa Rica, Panama, Kuba, Haiti, Dominikanische Republik, Antigua und Barbuda, Kolumbien, Venezuela, franz. Guayana, Ecuador,</a:t>
            </a:r>
          </a:p>
          <a:p>
            <a:r>
              <a:rPr lang="de-DE" dirty="0"/>
              <a:t>Peru, Brasilien, Bolivien, Paraguay, Chile, Argentinien, Uruguay </a:t>
            </a:r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34884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A66EEDC0-9145-4E7F-AC91-BA04E7C685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38500" y1="5509" x2="38500" y2="5509"/>
                        <a14:foregroundMark x1="60833" y1="3172" x2="60833" y2="3172"/>
                        <a14:foregroundMark x1="67500" y1="6177" x2="67500" y2="6177"/>
                        <a14:foregroundMark x1="81333" y1="15025" x2="81333" y2="15025"/>
                        <a14:foregroundMark x1="72000" y1="11352" x2="72000" y2="11352"/>
                        <a14:foregroundMark x1="74000" y1="10851" x2="74000" y2="10851"/>
                        <a14:foregroundMark x1="81333" y1="81970" x2="81333" y2="81970"/>
                        <a14:foregroundMark x1="76833" y1="8681" x2="76833" y2="8681"/>
                        <a14:foregroundMark x1="40833" y1="4841" x2="40833" y2="4841"/>
                        <a14:foregroundMark x1="33833" y1="7513" x2="33833" y2="7513"/>
                        <a14:foregroundMark x1="85333" y1="78130" x2="85333" y2="78130"/>
                        <a14:foregroundMark x1="95833" y1="35559" x2="95833" y2="35559"/>
                        <a14:foregroundMark x1="90833" y1="78130" x2="90833" y2="78130"/>
                        <a14:foregroundMark x1="91500" y1="77462" x2="91500" y2="77462"/>
                        <a14:foregroundMark x1="79333" y1="75125" x2="79333" y2="75125"/>
                        <a14:foregroundMark x1="74500" y1="79132" x2="74500" y2="79132"/>
                        <a14:backgroundMark x1="11333" y1="8013" x2="11333" y2="8013"/>
                        <a14:backgroundMark x1="91333" y1="7012" x2="91333" y2="7012"/>
                        <a14:backgroundMark x1="95167" y1="82972" x2="95167" y2="82972"/>
                        <a14:backgroundMark x1="8500" y1="86811" x2="8500" y2="8681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78172" y="1587252"/>
            <a:ext cx="4961983" cy="4953713"/>
          </a:xfrm>
          <a:prstGeom prst="rect">
            <a:avLst/>
          </a:prstGeom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3B48620D-5D28-4D8F-A0E3-10E8454817A1}"/>
              </a:ext>
            </a:extLst>
          </p:cNvPr>
          <p:cNvSpPr txBox="1">
            <a:spLocks noChangeArrowheads="1"/>
          </p:cNvSpPr>
          <p:nvPr/>
        </p:nvSpPr>
        <p:spPr>
          <a:xfrm>
            <a:off x="395288" y="188913"/>
            <a:ext cx="8229600" cy="1367879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Anglo- Latein- Nord- Mittel- und</a:t>
            </a:r>
            <a:br>
              <a:rPr lang="de-DE" altLang="de-DE" dirty="0">
                <a:solidFill>
                  <a:schemeClr val="bg1"/>
                </a:solidFill>
              </a:rPr>
            </a:br>
            <a:r>
              <a:rPr lang="de-DE" altLang="de-DE" dirty="0">
                <a:solidFill>
                  <a:schemeClr val="bg1"/>
                </a:solidFill>
              </a:rPr>
              <a:t>Südamerika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3A8B8A87-C4BB-42B3-9795-29681796C176}"/>
              </a:ext>
            </a:extLst>
          </p:cNvPr>
          <p:cNvSpPr txBox="1"/>
          <p:nvPr/>
        </p:nvSpPr>
        <p:spPr>
          <a:xfrm>
            <a:off x="185275" y="1628800"/>
            <a:ext cx="460274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u="sng" dirty="0"/>
              <a:t>Nordamerika: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nördlicher Teil des amerikanischen Doppelkontinents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drittgrößter Kontinent der Erde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67AC45FB-7D81-4FE6-959F-14B51F08CAF2}"/>
              </a:ext>
            </a:extLst>
          </p:cNvPr>
          <p:cNvSpPr txBox="1"/>
          <p:nvPr/>
        </p:nvSpPr>
        <p:spPr>
          <a:xfrm>
            <a:off x="185023" y="3284984"/>
            <a:ext cx="44165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/>
              <a:t>Benenne die Staaten des Kontinents!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B6E679F6-B005-4580-9C97-AAAA53ADE951}"/>
              </a:ext>
            </a:extLst>
          </p:cNvPr>
          <p:cNvSpPr txBox="1"/>
          <p:nvPr/>
        </p:nvSpPr>
        <p:spPr>
          <a:xfrm>
            <a:off x="185023" y="3954946"/>
            <a:ext cx="1268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/>
              <a:t>Ergebnis: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96E34BF5-4AF3-4FA7-B37A-13F1E7D503E4}"/>
              </a:ext>
            </a:extLst>
          </p:cNvPr>
          <p:cNvSpPr txBox="1"/>
          <p:nvPr/>
        </p:nvSpPr>
        <p:spPr>
          <a:xfrm>
            <a:off x="215895" y="4582531"/>
            <a:ext cx="542381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Kanada, USA, Grönland, Mexiko, Bahamas, Kuba, Haiti, Dominikanische Republik, Antigua und Barbuda, Jamaika, Belize, Guatemala, Honduras, El Salvador, Nicaragua, Costa Rica, Panama, Trinidad und Tobago</a:t>
            </a:r>
          </a:p>
        </p:txBody>
      </p:sp>
    </p:spTree>
    <p:extLst>
      <p:ext uri="{BB962C8B-B14F-4D97-AF65-F5344CB8AC3E}">
        <p14:creationId xmlns:p14="http://schemas.microsoft.com/office/powerpoint/2010/main" val="17552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3E44458D-327F-42F0-8912-D75C7893FE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02" b="100000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39952" y="1484784"/>
            <a:ext cx="5013176" cy="501317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CE2F3E6-3A2C-47C4-8FED-F743B82A27FB}"/>
              </a:ext>
            </a:extLst>
          </p:cNvPr>
          <p:cNvSpPr txBox="1">
            <a:spLocks noChangeArrowheads="1"/>
          </p:cNvSpPr>
          <p:nvPr/>
        </p:nvSpPr>
        <p:spPr>
          <a:xfrm>
            <a:off x="395288" y="188913"/>
            <a:ext cx="8229600" cy="1367879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Anglo- Latein- Nord- Mittel- und</a:t>
            </a:r>
            <a:br>
              <a:rPr lang="de-DE" altLang="de-DE" dirty="0">
                <a:solidFill>
                  <a:schemeClr val="bg1"/>
                </a:solidFill>
              </a:rPr>
            </a:br>
            <a:r>
              <a:rPr lang="de-DE" altLang="de-DE" dirty="0">
                <a:solidFill>
                  <a:schemeClr val="bg1"/>
                </a:solidFill>
              </a:rPr>
              <a:t>Südamerika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4DA26996-D4E5-455A-BED1-33BCD64CA6B4}"/>
              </a:ext>
            </a:extLst>
          </p:cNvPr>
          <p:cNvSpPr txBox="1"/>
          <p:nvPr/>
        </p:nvSpPr>
        <p:spPr>
          <a:xfrm>
            <a:off x="179513" y="1772816"/>
            <a:ext cx="50405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u="sng" dirty="0"/>
              <a:t>Mittelamerika: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/>
              <a:t>Landbrücke zwischen Nord- und Südamerika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/>
              <a:t>geografisch betrachtet gehört das Gebiet zu Nordamerika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395E4B05-77C6-4E5B-A914-C05208998F9A}"/>
              </a:ext>
            </a:extLst>
          </p:cNvPr>
          <p:cNvSpPr txBox="1"/>
          <p:nvPr/>
        </p:nvSpPr>
        <p:spPr>
          <a:xfrm>
            <a:off x="179513" y="3604613"/>
            <a:ext cx="49685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Notiere die zu diesem Gebiet dazugehörigen Länder!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A3D64BBA-89C1-4AAB-AACA-E5A76C589A7D}"/>
              </a:ext>
            </a:extLst>
          </p:cNvPr>
          <p:cNvSpPr txBox="1"/>
          <p:nvPr/>
        </p:nvSpPr>
        <p:spPr>
          <a:xfrm>
            <a:off x="179513" y="4437112"/>
            <a:ext cx="1268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/>
              <a:t>Ergebnis: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C27B4AF9-071A-4D42-B69F-066E134DDDBB}"/>
              </a:ext>
            </a:extLst>
          </p:cNvPr>
          <p:cNvSpPr txBox="1"/>
          <p:nvPr/>
        </p:nvSpPr>
        <p:spPr>
          <a:xfrm>
            <a:off x="237597" y="4943564"/>
            <a:ext cx="511256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Bahamas, Kuba, Haiti, Dominikanische Republik, USA (Puerto Rico), Jamaika, Belize, Guatemala, Honduras, El Salvador, Nicaragua, Costa Rica, Panama, Trinidad und Tobago, </a:t>
            </a:r>
          </a:p>
        </p:txBody>
      </p:sp>
    </p:spTree>
    <p:extLst>
      <p:ext uri="{BB962C8B-B14F-4D97-AF65-F5344CB8AC3E}">
        <p14:creationId xmlns:p14="http://schemas.microsoft.com/office/powerpoint/2010/main" val="1888937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89F3EACB-1B4D-4D73-AEBF-94FDDDD9D3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00" b="100000" l="100" r="100000">
                        <a14:backgroundMark x1="7900" y1="9191" x2="7900" y2="9191"/>
                        <a14:backgroundMark x1="89800" y1="8492" x2="89800" y2="8492"/>
                        <a14:backgroundMark x1="92100" y1="86214" x2="92100" y2="86214"/>
                        <a14:backgroundMark x1="9500" y1="91808" x2="9500" y2="9180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06329" y="1556792"/>
            <a:ext cx="4937671" cy="494260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1F27831-B940-4933-A1F1-48C638669943}"/>
              </a:ext>
            </a:extLst>
          </p:cNvPr>
          <p:cNvSpPr txBox="1">
            <a:spLocks noChangeArrowheads="1"/>
          </p:cNvSpPr>
          <p:nvPr/>
        </p:nvSpPr>
        <p:spPr>
          <a:xfrm>
            <a:off x="395288" y="188913"/>
            <a:ext cx="8229600" cy="1367879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Anglo- Latein- Nord- Mittel- und</a:t>
            </a:r>
            <a:br>
              <a:rPr lang="de-DE" altLang="de-DE" dirty="0">
                <a:solidFill>
                  <a:schemeClr val="bg1"/>
                </a:solidFill>
              </a:rPr>
            </a:br>
            <a:r>
              <a:rPr lang="de-DE" altLang="de-DE" dirty="0">
                <a:solidFill>
                  <a:schemeClr val="bg1"/>
                </a:solidFill>
              </a:rPr>
              <a:t>Südamerika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688EF3DA-9795-4B25-B60F-035A64BF6163}"/>
              </a:ext>
            </a:extLst>
          </p:cNvPr>
          <p:cNvSpPr txBox="1"/>
          <p:nvPr/>
        </p:nvSpPr>
        <p:spPr>
          <a:xfrm>
            <a:off x="177151" y="1772816"/>
            <a:ext cx="46108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Südamerika: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südliche Teil des amerikanischen Doppelkontinent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viertgrößter Kontinent der Erde</a:t>
            </a:r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184E8FC0-8881-43AA-A090-DD9ECEC99EB9}"/>
              </a:ext>
            </a:extLst>
          </p:cNvPr>
          <p:cNvSpPr txBox="1"/>
          <p:nvPr/>
        </p:nvSpPr>
        <p:spPr>
          <a:xfrm>
            <a:off x="204610" y="3441331"/>
            <a:ext cx="55372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/>
              <a:t>Welche Staaten gehören zu diesem Kontinent?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595F2F05-801B-4C42-A461-0144731CD93E}"/>
              </a:ext>
            </a:extLst>
          </p:cNvPr>
          <p:cNvSpPr txBox="1"/>
          <p:nvPr/>
        </p:nvSpPr>
        <p:spPr>
          <a:xfrm>
            <a:off x="177151" y="4186517"/>
            <a:ext cx="1268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/>
              <a:t>Ergebnis: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4996F870-C5AF-49AA-BC20-0B248EFB7347}"/>
              </a:ext>
            </a:extLst>
          </p:cNvPr>
          <p:cNvSpPr txBox="1"/>
          <p:nvPr/>
        </p:nvSpPr>
        <p:spPr>
          <a:xfrm>
            <a:off x="227877" y="4725144"/>
            <a:ext cx="5784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Kolumbien, Venezuela, Guyana, Suriname, Frankreich (franz. Guyana), Ecuador, Peru, Brasilien, Bolivien, Paraguay, Chile, Argentinien, Uruguay </a:t>
            </a:r>
          </a:p>
        </p:txBody>
      </p:sp>
    </p:spTree>
    <p:extLst>
      <p:ext uri="{BB962C8B-B14F-4D97-AF65-F5344CB8AC3E}">
        <p14:creationId xmlns:p14="http://schemas.microsoft.com/office/powerpoint/2010/main" val="3502967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4915E2B3-3313-43C2-B1A4-0AA69D1AE1A2}"/>
              </a:ext>
            </a:extLst>
          </p:cNvPr>
          <p:cNvGrpSpPr/>
          <p:nvPr/>
        </p:nvGrpSpPr>
        <p:grpSpPr>
          <a:xfrm>
            <a:off x="1046263" y="11452"/>
            <a:ext cx="8069987" cy="6884552"/>
            <a:chOff x="1041200" y="-11276"/>
            <a:chExt cx="8069987" cy="6884552"/>
          </a:xfrm>
        </p:grpSpPr>
        <p:pic>
          <p:nvPicPr>
            <p:cNvPr id="2" name="Grafik 1">
              <a:extLst>
                <a:ext uri="{FF2B5EF4-FFF2-40B4-BE49-F238E27FC236}">
                  <a16:creationId xmlns:a16="http://schemas.microsoft.com/office/drawing/2014/main" id="{9CF2436A-F604-449A-B0A6-7C4B35DC5AE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594" t="428" r="888"/>
            <a:stretch/>
          </p:blipFill>
          <p:spPr>
            <a:xfrm>
              <a:off x="1041200" y="0"/>
              <a:ext cx="4796766" cy="6873276"/>
            </a:xfrm>
            <a:prstGeom prst="rect">
              <a:avLst/>
            </a:prstGeom>
          </p:spPr>
        </p:pic>
        <p:sp>
          <p:nvSpPr>
            <p:cNvPr id="3" name="Textfeld 2">
              <a:extLst>
                <a:ext uri="{FF2B5EF4-FFF2-40B4-BE49-F238E27FC236}">
                  <a16:creationId xmlns:a16="http://schemas.microsoft.com/office/drawing/2014/main" id="{FCC5E644-F05E-49E3-8B01-A5D871B9FE33}"/>
                </a:ext>
              </a:extLst>
            </p:cNvPr>
            <p:cNvSpPr txBox="1"/>
            <p:nvPr/>
          </p:nvSpPr>
          <p:spPr>
            <a:xfrm>
              <a:off x="5805901" y="-11276"/>
              <a:ext cx="3305286" cy="685800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de-DE" dirty="0"/>
            </a:p>
          </p:txBody>
        </p:sp>
      </p:grpSp>
      <p:cxnSp>
        <p:nvCxnSpPr>
          <p:cNvPr id="7" name="Gerade Verbindung mit Pfeil 6">
            <a:extLst>
              <a:ext uri="{FF2B5EF4-FFF2-40B4-BE49-F238E27FC236}">
                <a16:creationId xmlns:a16="http://schemas.microsoft.com/office/drawing/2014/main" id="{A9FB52EF-387F-4DE2-99E6-09184F47A570}"/>
              </a:ext>
            </a:extLst>
          </p:cNvPr>
          <p:cNvCxnSpPr>
            <a:cxnSpLocks/>
          </p:cNvCxnSpPr>
          <p:nvPr/>
        </p:nvCxnSpPr>
        <p:spPr>
          <a:xfrm flipH="1">
            <a:off x="3923928" y="980728"/>
            <a:ext cx="1188000" cy="0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7E1823CF-A484-4C52-9435-B9359CCE2CC5}"/>
              </a:ext>
            </a:extLst>
          </p:cNvPr>
          <p:cNvCxnSpPr>
            <a:cxnSpLocks/>
          </p:cNvCxnSpPr>
          <p:nvPr/>
        </p:nvCxnSpPr>
        <p:spPr>
          <a:xfrm flipH="1">
            <a:off x="3059832" y="1700808"/>
            <a:ext cx="1152128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Gerade Verbindung mit Pfeil 13">
            <a:extLst>
              <a:ext uri="{FF2B5EF4-FFF2-40B4-BE49-F238E27FC236}">
                <a16:creationId xmlns:a16="http://schemas.microsoft.com/office/drawing/2014/main" id="{DE051DD2-59E5-485D-A97F-475F886A79F8}"/>
              </a:ext>
            </a:extLst>
          </p:cNvPr>
          <p:cNvCxnSpPr>
            <a:cxnSpLocks/>
          </p:cNvCxnSpPr>
          <p:nvPr/>
        </p:nvCxnSpPr>
        <p:spPr>
          <a:xfrm flipV="1">
            <a:off x="1464919" y="2318345"/>
            <a:ext cx="510873" cy="1105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E8EDC499-2C26-424A-9977-ACC179951A52}"/>
              </a:ext>
            </a:extLst>
          </p:cNvPr>
          <p:cNvCxnSpPr>
            <a:cxnSpLocks/>
            <a:stCxn id="90" idx="1"/>
          </p:cNvCxnSpPr>
          <p:nvPr/>
        </p:nvCxnSpPr>
        <p:spPr>
          <a:xfrm flipH="1">
            <a:off x="3052464" y="1943298"/>
            <a:ext cx="741820" cy="40558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Gerade Verbindung mit Pfeil 21">
            <a:extLst>
              <a:ext uri="{FF2B5EF4-FFF2-40B4-BE49-F238E27FC236}">
                <a16:creationId xmlns:a16="http://schemas.microsoft.com/office/drawing/2014/main" id="{957862A5-9622-4FB0-90ED-C767C08DB5DB}"/>
              </a:ext>
            </a:extLst>
          </p:cNvPr>
          <p:cNvCxnSpPr>
            <a:cxnSpLocks/>
          </p:cNvCxnSpPr>
          <p:nvPr/>
        </p:nvCxnSpPr>
        <p:spPr>
          <a:xfrm flipH="1">
            <a:off x="2895049" y="2286183"/>
            <a:ext cx="937915" cy="31475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Gerade Verbindung mit Pfeil 22">
            <a:extLst>
              <a:ext uri="{FF2B5EF4-FFF2-40B4-BE49-F238E27FC236}">
                <a16:creationId xmlns:a16="http://schemas.microsoft.com/office/drawing/2014/main" id="{29637848-263E-4819-9881-2C59D73B94E4}"/>
              </a:ext>
            </a:extLst>
          </p:cNvPr>
          <p:cNvCxnSpPr>
            <a:cxnSpLocks/>
          </p:cNvCxnSpPr>
          <p:nvPr/>
        </p:nvCxnSpPr>
        <p:spPr>
          <a:xfrm flipH="1">
            <a:off x="3109335" y="2305310"/>
            <a:ext cx="1365473" cy="39431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Gerade Verbindung mit Pfeil 23">
            <a:extLst>
              <a:ext uri="{FF2B5EF4-FFF2-40B4-BE49-F238E27FC236}">
                <a16:creationId xmlns:a16="http://schemas.microsoft.com/office/drawing/2014/main" id="{6379A343-7D85-474E-A6DA-9E1CAE00D942}"/>
              </a:ext>
            </a:extLst>
          </p:cNvPr>
          <p:cNvCxnSpPr>
            <a:cxnSpLocks/>
            <a:stCxn id="97" idx="1"/>
          </p:cNvCxnSpPr>
          <p:nvPr/>
        </p:nvCxnSpPr>
        <p:spPr>
          <a:xfrm flipH="1">
            <a:off x="3178112" y="2530639"/>
            <a:ext cx="1235420" cy="21480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Gerade Verbindung mit Pfeil 33">
            <a:extLst>
              <a:ext uri="{FF2B5EF4-FFF2-40B4-BE49-F238E27FC236}">
                <a16:creationId xmlns:a16="http://schemas.microsoft.com/office/drawing/2014/main" id="{A016C410-FB01-454B-B402-BF10B56C0195}"/>
              </a:ext>
            </a:extLst>
          </p:cNvPr>
          <p:cNvCxnSpPr>
            <a:cxnSpLocks/>
          </p:cNvCxnSpPr>
          <p:nvPr/>
        </p:nvCxnSpPr>
        <p:spPr>
          <a:xfrm flipH="1" flipV="1">
            <a:off x="3565031" y="2991102"/>
            <a:ext cx="848501" cy="8370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Gerade Verbindung mit Pfeil 36">
            <a:extLst>
              <a:ext uri="{FF2B5EF4-FFF2-40B4-BE49-F238E27FC236}">
                <a16:creationId xmlns:a16="http://schemas.microsoft.com/office/drawing/2014/main" id="{519E6272-0B63-44BA-8089-F597266F4F84}"/>
              </a:ext>
            </a:extLst>
          </p:cNvPr>
          <p:cNvCxnSpPr>
            <a:cxnSpLocks/>
          </p:cNvCxnSpPr>
          <p:nvPr/>
        </p:nvCxnSpPr>
        <p:spPr>
          <a:xfrm flipH="1">
            <a:off x="3562158" y="2804259"/>
            <a:ext cx="818861" cy="10507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Gerade Verbindung mit Pfeil 38">
            <a:extLst>
              <a:ext uri="{FF2B5EF4-FFF2-40B4-BE49-F238E27FC236}">
                <a16:creationId xmlns:a16="http://schemas.microsoft.com/office/drawing/2014/main" id="{85F8C485-DF5B-41FC-AF5F-BA91F52B7BAB}"/>
              </a:ext>
            </a:extLst>
          </p:cNvPr>
          <p:cNvCxnSpPr>
            <a:cxnSpLocks/>
          </p:cNvCxnSpPr>
          <p:nvPr/>
        </p:nvCxnSpPr>
        <p:spPr>
          <a:xfrm>
            <a:off x="1556465" y="2741910"/>
            <a:ext cx="849723" cy="11007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Gerade Verbindung mit Pfeil 44">
            <a:extLst>
              <a:ext uri="{FF2B5EF4-FFF2-40B4-BE49-F238E27FC236}">
                <a16:creationId xmlns:a16="http://schemas.microsoft.com/office/drawing/2014/main" id="{844C3C6E-BB16-45B9-B39C-A8A49DE70546}"/>
              </a:ext>
            </a:extLst>
          </p:cNvPr>
          <p:cNvCxnSpPr>
            <a:cxnSpLocks/>
          </p:cNvCxnSpPr>
          <p:nvPr/>
        </p:nvCxnSpPr>
        <p:spPr>
          <a:xfrm flipV="1">
            <a:off x="1640784" y="2958519"/>
            <a:ext cx="691994" cy="10666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Gerade Verbindung mit Pfeil 47">
            <a:extLst>
              <a:ext uri="{FF2B5EF4-FFF2-40B4-BE49-F238E27FC236}">
                <a16:creationId xmlns:a16="http://schemas.microsoft.com/office/drawing/2014/main" id="{4755A7EE-7603-44DC-950C-E5E769F85377}"/>
              </a:ext>
            </a:extLst>
          </p:cNvPr>
          <p:cNvCxnSpPr>
            <a:cxnSpLocks/>
          </p:cNvCxnSpPr>
          <p:nvPr/>
        </p:nvCxnSpPr>
        <p:spPr>
          <a:xfrm flipV="1">
            <a:off x="1539622" y="2989193"/>
            <a:ext cx="920516" cy="62090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2" name="Gerade Verbindung mit Pfeil 51">
            <a:extLst>
              <a:ext uri="{FF2B5EF4-FFF2-40B4-BE49-F238E27FC236}">
                <a16:creationId xmlns:a16="http://schemas.microsoft.com/office/drawing/2014/main" id="{0F86292F-A6D4-4FD4-9CF7-5066F8E90D5E}"/>
              </a:ext>
            </a:extLst>
          </p:cNvPr>
          <p:cNvCxnSpPr>
            <a:cxnSpLocks/>
          </p:cNvCxnSpPr>
          <p:nvPr/>
        </p:nvCxnSpPr>
        <p:spPr>
          <a:xfrm flipV="1">
            <a:off x="1576800" y="3045830"/>
            <a:ext cx="761962" cy="27824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4" name="Gerade Verbindung mit Pfeil 63">
            <a:extLst>
              <a:ext uri="{FF2B5EF4-FFF2-40B4-BE49-F238E27FC236}">
                <a16:creationId xmlns:a16="http://schemas.microsoft.com/office/drawing/2014/main" id="{23B359F7-B33C-41F3-87EA-E7157848873D}"/>
              </a:ext>
            </a:extLst>
          </p:cNvPr>
          <p:cNvCxnSpPr>
            <a:cxnSpLocks/>
          </p:cNvCxnSpPr>
          <p:nvPr/>
        </p:nvCxnSpPr>
        <p:spPr>
          <a:xfrm flipV="1">
            <a:off x="1526978" y="3079545"/>
            <a:ext cx="984725" cy="91236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8" name="Gerade Verbindung mit Pfeil 67">
            <a:extLst>
              <a:ext uri="{FF2B5EF4-FFF2-40B4-BE49-F238E27FC236}">
                <a16:creationId xmlns:a16="http://schemas.microsoft.com/office/drawing/2014/main" id="{A5DC1E27-53E3-439D-A9BF-36A2E8D6D4D4}"/>
              </a:ext>
            </a:extLst>
          </p:cNvPr>
          <p:cNvCxnSpPr>
            <a:cxnSpLocks/>
          </p:cNvCxnSpPr>
          <p:nvPr/>
        </p:nvCxnSpPr>
        <p:spPr>
          <a:xfrm flipV="1">
            <a:off x="2188468" y="3245381"/>
            <a:ext cx="349118" cy="34671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" name="Gerade Verbindung mit Pfeil 70">
            <a:extLst>
              <a:ext uri="{FF2B5EF4-FFF2-40B4-BE49-F238E27FC236}">
                <a16:creationId xmlns:a16="http://schemas.microsoft.com/office/drawing/2014/main" id="{3D854CE4-7614-4807-90CA-AE099B4EE321}"/>
              </a:ext>
            </a:extLst>
          </p:cNvPr>
          <p:cNvCxnSpPr>
            <a:cxnSpLocks/>
          </p:cNvCxnSpPr>
          <p:nvPr/>
        </p:nvCxnSpPr>
        <p:spPr>
          <a:xfrm flipV="1">
            <a:off x="2419375" y="3340117"/>
            <a:ext cx="255544" cy="31739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1" name="Gerade Verbindung mit Pfeil 80">
            <a:extLst>
              <a:ext uri="{FF2B5EF4-FFF2-40B4-BE49-F238E27FC236}">
                <a16:creationId xmlns:a16="http://schemas.microsoft.com/office/drawing/2014/main" id="{2A3FE818-EBD9-420C-9522-C95FFC967E29}"/>
              </a:ext>
            </a:extLst>
          </p:cNvPr>
          <p:cNvCxnSpPr>
            <a:cxnSpLocks/>
          </p:cNvCxnSpPr>
          <p:nvPr/>
        </p:nvCxnSpPr>
        <p:spPr>
          <a:xfrm flipV="1">
            <a:off x="2243469" y="3645761"/>
            <a:ext cx="722331" cy="48588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8" name="Textfeld 87">
            <a:extLst>
              <a:ext uri="{FF2B5EF4-FFF2-40B4-BE49-F238E27FC236}">
                <a16:creationId xmlns:a16="http://schemas.microsoft.com/office/drawing/2014/main" id="{68889221-9AFB-4CDB-BB64-408CF8B13832}"/>
              </a:ext>
            </a:extLst>
          </p:cNvPr>
          <p:cNvSpPr txBox="1"/>
          <p:nvPr/>
        </p:nvSpPr>
        <p:spPr>
          <a:xfrm>
            <a:off x="5081257" y="79606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A</a:t>
            </a:r>
          </a:p>
        </p:txBody>
      </p:sp>
      <p:sp>
        <p:nvSpPr>
          <p:cNvPr id="89" name="Textfeld 88">
            <a:extLst>
              <a:ext uri="{FF2B5EF4-FFF2-40B4-BE49-F238E27FC236}">
                <a16:creationId xmlns:a16="http://schemas.microsoft.com/office/drawing/2014/main" id="{888498B5-D236-4D6F-B45C-AF2D1AE9760A}"/>
              </a:ext>
            </a:extLst>
          </p:cNvPr>
          <p:cNvSpPr txBox="1"/>
          <p:nvPr/>
        </p:nvSpPr>
        <p:spPr>
          <a:xfrm>
            <a:off x="4179374" y="148013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B</a:t>
            </a:r>
          </a:p>
        </p:txBody>
      </p:sp>
      <p:sp>
        <p:nvSpPr>
          <p:cNvPr id="90" name="Textfeld 89">
            <a:extLst>
              <a:ext uri="{FF2B5EF4-FFF2-40B4-BE49-F238E27FC236}">
                <a16:creationId xmlns:a16="http://schemas.microsoft.com/office/drawing/2014/main" id="{BEB84B90-3172-4F02-9B3F-44FD0A9EC2A1}"/>
              </a:ext>
            </a:extLst>
          </p:cNvPr>
          <p:cNvSpPr txBox="1"/>
          <p:nvPr/>
        </p:nvSpPr>
        <p:spPr>
          <a:xfrm>
            <a:off x="3794284" y="175863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C</a:t>
            </a:r>
          </a:p>
        </p:txBody>
      </p:sp>
      <p:sp>
        <p:nvSpPr>
          <p:cNvPr id="95" name="Textfeld 94">
            <a:extLst>
              <a:ext uri="{FF2B5EF4-FFF2-40B4-BE49-F238E27FC236}">
                <a16:creationId xmlns:a16="http://schemas.microsoft.com/office/drawing/2014/main" id="{4C452360-2A0A-4CEA-9FFC-F23A55E931FC}"/>
              </a:ext>
            </a:extLst>
          </p:cNvPr>
          <p:cNvSpPr txBox="1"/>
          <p:nvPr/>
        </p:nvSpPr>
        <p:spPr>
          <a:xfrm>
            <a:off x="3794284" y="206922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D</a:t>
            </a:r>
          </a:p>
        </p:txBody>
      </p:sp>
      <p:sp>
        <p:nvSpPr>
          <p:cNvPr id="96" name="Textfeld 95">
            <a:extLst>
              <a:ext uri="{FF2B5EF4-FFF2-40B4-BE49-F238E27FC236}">
                <a16:creationId xmlns:a16="http://schemas.microsoft.com/office/drawing/2014/main" id="{96EF3146-E0FB-4E1D-82A6-CE37105C7FE5}"/>
              </a:ext>
            </a:extLst>
          </p:cNvPr>
          <p:cNvSpPr txBox="1"/>
          <p:nvPr/>
        </p:nvSpPr>
        <p:spPr>
          <a:xfrm>
            <a:off x="4413532" y="209648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E</a:t>
            </a:r>
          </a:p>
        </p:txBody>
      </p:sp>
      <p:sp>
        <p:nvSpPr>
          <p:cNvPr id="97" name="Textfeld 96">
            <a:extLst>
              <a:ext uri="{FF2B5EF4-FFF2-40B4-BE49-F238E27FC236}">
                <a16:creationId xmlns:a16="http://schemas.microsoft.com/office/drawing/2014/main" id="{D6C8DEEC-7B9D-4610-A58C-1F88B2EFDD07}"/>
              </a:ext>
            </a:extLst>
          </p:cNvPr>
          <p:cNvSpPr txBox="1"/>
          <p:nvPr/>
        </p:nvSpPr>
        <p:spPr>
          <a:xfrm>
            <a:off x="4413532" y="2345973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F</a:t>
            </a:r>
          </a:p>
        </p:txBody>
      </p:sp>
      <p:sp>
        <p:nvSpPr>
          <p:cNvPr id="101" name="Textfeld 100">
            <a:extLst>
              <a:ext uri="{FF2B5EF4-FFF2-40B4-BE49-F238E27FC236}">
                <a16:creationId xmlns:a16="http://schemas.microsoft.com/office/drawing/2014/main" id="{D00CF0BA-FB72-409E-8157-8B693220F129}"/>
              </a:ext>
            </a:extLst>
          </p:cNvPr>
          <p:cNvSpPr txBox="1"/>
          <p:nvPr/>
        </p:nvSpPr>
        <p:spPr>
          <a:xfrm>
            <a:off x="4400078" y="261228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H</a:t>
            </a:r>
          </a:p>
        </p:txBody>
      </p:sp>
      <p:sp>
        <p:nvSpPr>
          <p:cNvPr id="106" name="Textfeld 105">
            <a:extLst>
              <a:ext uri="{FF2B5EF4-FFF2-40B4-BE49-F238E27FC236}">
                <a16:creationId xmlns:a16="http://schemas.microsoft.com/office/drawing/2014/main" id="{D982D097-DCD8-47CF-AE55-D8733D2A623D}"/>
              </a:ext>
            </a:extLst>
          </p:cNvPr>
          <p:cNvSpPr txBox="1"/>
          <p:nvPr/>
        </p:nvSpPr>
        <p:spPr>
          <a:xfrm>
            <a:off x="4444646" y="290107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I</a:t>
            </a:r>
          </a:p>
        </p:txBody>
      </p:sp>
      <p:cxnSp>
        <p:nvCxnSpPr>
          <p:cNvPr id="107" name="Gerade Verbindung mit Pfeil 106">
            <a:extLst>
              <a:ext uri="{FF2B5EF4-FFF2-40B4-BE49-F238E27FC236}">
                <a16:creationId xmlns:a16="http://schemas.microsoft.com/office/drawing/2014/main" id="{79190387-D535-4CF3-8F92-BECD4072C09B}"/>
              </a:ext>
            </a:extLst>
          </p:cNvPr>
          <p:cNvCxnSpPr>
            <a:cxnSpLocks/>
          </p:cNvCxnSpPr>
          <p:nvPr/>
        </p:nvCxnSpPr>
        <p:spPr>
          <a:xfrm flipH="1" flipV="1">
            <a:off x="3315074" y="3320980"/>
            <a:ext cx="1536583" cy="231910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1" name="Gerade Verbindung mit Pfeil 110">
            <a:extLst>
              <a:ext uri="{FF2B5EF4-FFF2-40B4-BE49-F238E27FC236}">
                <a16:creationId xmlns:a16="http://schemas.microsoft.com/office/drawing/2014/main" id="{CC815F9B-48A8-43D7-B962-FFC52655B72C}"/>
              </a:ext>
            </a:extLst>
          </p:cNvPr>
          <p:cNvCxnSpPr>
            <a:cxnSpLocks/>
          </p:cNvCxnSpPr>
          <p:nvPr/>
        </p:nvCxnSpPr>
        <p:spPr>
          <a:xfrm flipH="1" flipV="1">
            <a:off x="3685160" y="3548854"/>
            <a:ext cx="1097724" cy="505231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3" name="Gerade Verbindung mit Pfeil 112">
            <a:extLst>
              <a:ext uri="{FF2B5EF4-FFF2-40B4-BE49-F238E27FC236}">
                <a16:creationId xmlns:a16="http://schemas.microsoft.com/office/drawing/2014/main" id="{C88637E9-BF51-4C3D-BCD2-7C449524A0AC}"/>
              </a:ext>
            </a:extLst>
          </p:cNvPr>
          <p:cNvCxnSpPr>
            <a:cxnSpLocks/>
          </p:cNvCxnSpPr>
          <p:nvPr/>
        </p:nvCxnSpPr>
        <p:spPr>
          <a:xfrm flipH="1" flipV="1">
            <a:off x="3539178" y="3417724"/>
            <a:ext cx="1287278" cy="338393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0" name="Gerade Verbindung mit Pfeil 119">
            <a:extLst>
              <a:ext uri="{FF2B5EF4-FFF2-40B4-BE49-F238E27FC236}">
                <a16:creationId xmlns:a16="http://schemas.microsoft.com/office/drawing/2014/main" id="{0B809A2D-149E-4762-BC8C-336984E41751}"/>
              </a:ext>
            </a:extLst>
          </p:cNvPr>
          <p:cNvCxnSpPr>
            <a:cxnSpLocks/>
          </p:cNvCxnSpPr>
          <p:nvPr/>
        </p:nvCxnSpPr>
        <p:spPr>
          <a:xfrm flipH="1">
            <a:off x="4116532" y="4797152"/>
            <a:ext cx="594000" cy="0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1" name="Gerade Verbindung mit Pfeil 120">
            <a:extLst>
              <a:ext uri="{FF2B5EF4-FFF2-40B4-BE49-F238E27FC236}">
                <a16:creationId xmlns:a16="http://schemas.microsoft.com/office/drawing/2014/main" id="{084606CD-08F4-4E61-9C91-6B37E3D6ED58}"/>
              </a:ext>
            </a:extLst>
          </p:cNvPr>
          <p:cNvCxnSpPr>
            <a:cxnSpLocks/>
          </p:cNvCxnSpPr>
          <p:nvPr/>
        </p:nvCxnSpPr>
        <p:spPr>
          <a:xfrm flipH="1">
            <a:off x="3933012" y="5589240"/>
            <a:ext cx="829595" cy="0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4" name="Gerade Verbindung mit Pfeil 123">
            <a:extLst>
              <a:ext uri="{FF2B5EF4-FFF2-40B4-BE49-F238E27FC236}">
                <a16:creationId xmlns:a16="http://schemas.microsoft.com/office/drawing/2014/main" id="{D954CC66-6203-4665-AA99-60E143C19C83}"/>
              </a:ext>
            </a:extLst>
          </p:cNvPr>
          <p:cNvCxnSpPr>
            <a:cxnSpLocks/>
          </p:cNvCxnSpPr>
          <p:nvPr/>
        </p:nvCxnSpPr>
        <p:spPr>
          <a:xfrm flipH="1">
            <a:off x="3634317" y="5877272"/>
            <a:ext cx="1117769" cy="0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6" name="Gerade Verbindung mit Pfeil 125">
            <a:extLst>
              <a:ext uri="{FF2B5EF4-FFF2-40B4-BE49-F238E27FC236}">
                <a16:creationId xmlns:a16="http://schemas.microsoft.com/office/drawing/2014/main" id="{0CEE8788-F5EC-491A-8818-3BCB657E60CE}"/>
              </a:ext>
            </a:extLst>
          </p:cNvPr>
          <p:cNvCxnSpPr>
            <a:cxnSpLocks/>
          </p:cNvCxnSpPr>
          <p:nvPr/>
        </p:nvCxnSpPr>
        <p:spPr>
          <a:xfrm flipH="1">
            <a:off x="3792071" y="5157192"/>
            <a:ext cx="918461" cy="0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9" name="Gerade Verbindung mit Pfeil 128">
            <a:extLst>
              <a:ext uri="{FF2B5EF4-FFF2-40B4-BE49-F238E27FC236}">
                <a16:creationId xmlns:a16="http://schemas.microsoft.com/office/drawing/2014/main" id="{4B8B9931-5EC2-448C-8D45-F822B2E29786}"/>
              </a:ext>
            </a:extLst>
          </p:cNvPr>
          <p:cNvCxnSpPr>
            <a:cxnSpLocks/>
          </p:cNvCxnSpPr>
          <p:nvPr/>
        </p:nvCxnSpPr>
        <p:spPr>
          <a:xfrm>
            <a:off x="2597923" y="5949280"/>
            <a:ext cx="846723" cy="0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1" name="Gerade Verbindung mit Pfeil 130">
            <a:extLst>
              <a:ext uri="{FF2B5EF4-FFF2-40B4-BE49-F238E27FC236}">
                <a16:creationId xmlns:a16="http://schemas.microsoft.com/office/drawing/2014/main" id="{F84BFA2F-0490-4DE4-9336-6F96DE87A243}"/>
              </a:ext>
            </a:extLst>
          </p:cNvPr>
          <p:cNvCxnSpPr>
            <a:cxnSpLocks/>
            <a:stCxn id="171" idx="3"/>
          </p:cNvCxnSpPr>
          <p:nvPr/>
        </p:nvCxnSpPr>
        <p:spPr>
          <a:xfrm flipV="1">
            <a:off x="2612515" y="4809264"/>
            <a:ext cx="832131" cy="602712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6" name="Gerade Verbindung mit Pfeil 135">
            <a:extLst>
              <a:ext uri="{FF2B5EF4-FFF2-40B4-BE49-F238E27FC236}">
                <a16:creationId xmlns:a16="http://schemas.microsoft.com/office/drawing/2014/main" id="{DE7C72EA-70DF-4516-9CD5-E012580EF24F}"/>
              </a:ext>
            </a:extLst>
          </p:cNvPr>
          <p:cNvCxnSpPr>
            <a:cxnSpLocks/>
          </p:cNvCxnSpPr>
          <p:nvPr/>
        </p:nvCxnSpPr>
        <p:spPr>
          <a:xfrm flipV="1">
            <a:off x="2597923" y="4543679"/>
            <a:ext cx="404936" cy="352636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1" name="Gerade Verbindung mit Pfeil 140">
            <a:extLst>
              <a:ext uri="{FF2B5EF4-FFF2-40B4-BE49-F238E27FC236}">
                <a16:creationId xmlns:a16="http://schemas.microsoft.com/office/drawing/2014/main" id="{D7A81622-45EC-457F-8F5D-C5CF8DF43F3D}"/>
              </a:ext>
            </a:extLst>
          </p:cNvPr>
          <p:cNvCxnSpPr>
            <a:cxnSpLocks/>
          </p:cNvCxnSpPr>
          <p:nvPr/>
        </p:nvCxnSpPr>
        <p:spPr>
          <a:xfrm flipV="1">
            <a:off x="2273961" y="3900288"/>
            <a:ext cx="496277" cy="553049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6" name="Gerade Verbindung mit Pfeil 145">
            <a:extLst>
              <a:ext uri="{FF2B5EF4-FFF2-40B4-BE49-F238E27FC236}">
                <a16:creationId xmlns:a16="http://schemas.microsoft.com/office/drawing/2014/main" id="{2629534C-5BE4-4FEA-A4F4-73AB2F9F997E}"/>
              </a:ext>
            </a:extLst>
          </p:cNvPr>
          <p:cNvCxnSpPr>
            <a:cxnSpLocks/>
            <a:stCxn id="155" idx="1"/>
          </p:cNvCxnSpPr>
          <p:nvPr/>
        </p:nvCxnSpPr>
        <p:spPr>
          <a:xfrm flipH="1" flipV="1">
            <a:off x="3522631" y="3226627"/>
            <a:ext cx="1223762" cy="69886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2" name="Textfeld 151">
            <a:extLst>
              <a:ext uri="{FF2B5EF4-FFF2-40B4-BE49-F238E27FC236}">
                <a16:creationId xmlns:a16="http://schemas.microsoft.com/office/drawing/2014/main" id="{38242B4C-8418-4C3F-8867-C09A23BB3A70}"/>
              </a:ext>
            </a:extLst>
          </p:cNvPr>
          <p:cNvSpPr txBox="1"/>
          <p:nvPr/>
        </p:nvSpPr>
        <p:spPr>
          <a:xfrm>
            <a:off x="242995" y="0"/>
            <a:ext cx="602537" cy="6834946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pPr algn="ctr"/>
            <a:r>
              <a:rPr lang="de-DE" sz="25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</a:rPr>
              <a:t>AMERIKAS STAATEN</a:t>
            </a:r>
          </a:p>
        </p:txBody>
      </p:sp>
      <p:sp>
        <p:nvSpPr>
          <p:cNvPr id="155" name="Textfeld 154">
            <a:extLst>
              <a:ext uri="{FF2B5EF4-FFF2-40B4-BE49-F238E27FC236}">
                <a16:creationId xmlns:a16="http://schemas.microsoft.com/office/drawing/2014/main" id="{F46CADA4-13E7-401E-A5BF-58207B68F58A}"/>
              </a:ext>
            </a:extLst>
          </p:cNvPr>
          <p:cNvSpPr txBox="1"/>
          <p:nvPr/>
        </p:nvSpPr>
        <p:spPr>
          <a:xfrm>
            <a:off x="4746393" y="31118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J</a:t>
            </a:r>
          </a:p>
        </p:txBody>
      </p:sp>
      <p:sp>
        <p:nvSpPr>
          <p:cNvPr id="157" name="Textfeld 156">
            <a:extLst>
              <a:ext uri="{FF2B5EF4-FFF2-40B4-BE49-F238E27FC236}">
                <a16:creationId xmlns:a16="http://schemas.microsoft.com/office/drawing/2014/main" id="{EA64F961-43BA-4CEE-A22D-C6E6363E04C0}"/>
              </a:ext>
            </a:extLst>
          </p:cNvPr>
          <p:cNvSpPr txBox="1"/>
          <p:nvPr/>
        </p:nvSpPr>
        <p:spPr>
          <a:xfrm>
            <a:off x="4764910" y="338950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K</a:t>
            </a:r>
          </a:p>
        </p:txBody>
      </p:sp>
      <p:sp>
        <p:nvSpPr>
          <p:cNvPr id="159" name="Textfeld 158">
            <a:extLst>
              <a:ext uri="{FF2B5EF4-FFF2-40B4-BE49-F238E27FC236}">
                <a16:creationId xmlns:a16="http://schemas.microsoft.com/office/drawing/2014/main" id="{EEE436DA-3866-4DB9-B250-F26EBBB85F6B}"/>
              </a:ext>
            </a:extLst>
          </p:cNvPr>
          <p:cNvSpPr txBox="1"/>
          <p:nvPr/>
        </p:nvSpPr>
        <p:spPr>
          <a:xfrm>
            <a:off x="4768231" y="364849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L</a:t>
            </a:r>
          </a:p>
        </p:txBody>
      </p:sp>
      <p:sp>
        <p:nvSpPr>
          <p:cNvPr id="161" name="Textfeld 160">
            <a:extLst>
              <a:ext uri="{FF2B5EF4-FFF2-40B4-BE49-F238E27FC236}">
                <a16:creationId xmlns:a16="http://schemas.microsoft.com/office/drawing/2014/main" id="{ED2C45F1-4634-499E-BAF9-3E0B210EC80A}"/>
              </a:ext>
            </a:extLst>
          </p:cNvPr>
          <p:cNvSpPr txBox="1"/>
          <p:nvPr/>
        </p:nvSpPr>
        <p:spPr>
          <a:xfrm>
            <a:off x="4742250" y="389852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M</a:t>
            </a:r>
          </a:p>
        </p:txBody>
      </p:sp>
      <p:sp>
        <p:nvSpPr>
          <p:cNvPr id="166" name="Textfeld 165">
            <a:extLst>
              <a:ext uri="{FF2B5EF4-FFF2-40B4-BE49-F238E27FC236}">
                <a16:creationId xmlns:a16="http://schemas.microsoft.com/office/drawing/2014/main" id="{D17EE7AE-02BB-402D-88B3-D8A64678438C}"/>
              </a:ext>
            </a:extLst>
          </p:cNvPr>
          <p:cNvSpPr txBox="1"/>
          <p:nvPr/>
        </p:nvSpPr>
        <p:spPr>
          <a:xfrm>
            <a:off x="4761486" y="460867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N</a:t>
            </a:r>
          </a:p>
        </p:txBody>
      </p:sp>
      <p:sp>
        <p:nvSpPr>
          <p:cNvPr id="167" name="Textfeld 166">
            <a:extLst>
              <a:ext uri="{FF2B5EF4-FFF2-40B4-BE49-F238E27FC236}">
                <a16:creationId xmlns:a16="http://schemas.microsoft.com/office/drawing/2014/main" id="{555167BC-E93F-4141-BFE2-76732B4EC049}"/>
              </a:ext>
            </a:extLst>
          </p:cNvPr>
          <p:cNvSpPr txBox="1"/>
          <p:nvPr/>
        </p:nvSpPr>
        <p:spPr>
          <a:xfrm>
            <a:off x="4759847" y="496906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O</a:t>
            </a:r>
          </a:p>
        </p:txBody>
      </p:sp>
      <p:sp>
        <p:nvSpPr>
          <p:cNvPr id="168" name="Textfeld 167">
            <a:extLst>
              <a:ext uri="{FF2B5EF4-FFF2-40B4-BE49-F238E27FC236}">
                <a16:creationId xmlns:a16="http://schemas.microsoft.com/office/drawing/2014/main" id="{33EDF674-ED96-47DB-8362-7389C300A055}"/>
              </a:ext>
            </a:extLst>
          </p:cNvPr>
          <p:cNvSpPr txBox="1"/>
          <p:nvPr/>
        </p:nvSpPr>
        <p:spPr>
          <a:xfrm>
            <a:off x="4759847" y="539833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P</a:t>
            </a:r>
          </a:p>
        </p:txBody>
      </p:sp>
      <p:sp>
        <p:nvSpPr>
          <p:cNvPr id="169" name="Textfeld 168">
            <a:extLst>
              <a:ext uri="{FF2B5EF4-FFF2-40B4-BE49-F238E27FC236}">
                <a16:creationId xmlns:a16="http://schemas.microsoft.com/office/drawing/2014/main" id="{5C674578-1019-4667-B304-D477CDB76FB4}"/>
              </a:ext>
            </a:extLst>
          </p:cNvPr>
          <p:cNvSpPr txBox="1"/>
          <p:nvPr/>
        </p:nvSpPr>
        <p:spPr>
          <a:xfrm>
            <a:off x="4768231" y="568862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Q</a:t>
            </a:r>
          </a:p>
        </p:txBody>
      </p:sp>
      <p:sp>
        <p:nvSpPr>
          <p:cNvPr id="170" name="Textfeld 169">
            <a:extLst>
              <a:ext uri="{FF2B5EF4-FFF2-40B4-BE49-F238E27FC236}">
                <a16:creationId xmlns:a16="http://schemas.microsoft.com/office/drawing/2014/main" id="{B557D1DE-1265-45D5-919F-9CDD3DD1588C}"/>
              </a:ext>
            </a:extLst>
          </p:cNvPr>
          <p:cNvSpPr txBox="1"/>
          <p:nvPr/>
        </p:nvSpPr>
        <p:spPr>
          <a:xfrm>
            <a:off x="2279424" y="576461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R</a:t>
            </a:r>
          </a:p>
        </p:txBody>
      </p:sp>
      <p:sp>
        <p:nvSpPr>
          <p:cNvPr id="171" name="Textfeld 170">
            <a:extLst>
              <a:ext uri="{FF2B5EF4-FFF2-40B4-BE49-F238E27FC236}">
                <a16:creationId xmlns:a16="http://schemas.microsoft.com/office/drawing/2014/main" id="{6F6C3962-76DF-4D50-B16A-2476789EA5DB}"/>
              </a:ext>
            </a:extLst>
          </p:cNvPr>
          <p:cNvSpPr txBox="1"/>
          <p:nvPr/>
        </p:nvSpPr>
        <p:spPr>
          <a:xfrm>
            <a:off x="2273961" y="522731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S</a:t>
            </a:r>
          </a:p>
        </p:txBody>
      </p:sp>
      <p:sp>
        <p:nvSpPr>
          <p:cNvPr id="173" name="Textfeld 172">
            <a:extLst>
              <a:ext uri="{FF2B5EF4-FFF2-40B4-BE49-F238E27FC236}">
                <a16:creationId xmlns:a16="http://schemas.microsoft.com/office/drawing/2014/main" id="{482EA3D0-A4ED-475C-9227-2F5795C5E4C4}"/>
              </a:ext>
            </a:extLst>
          </p:cNvPr>
          <p:cNvSpPr txBox="1"/>
          <p:nvPr/>
        </p:nvSpPr>
        <p:spPr>
          <a:xfrm>
            <a:off x="2267549" y="4846835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T</a:t>
            </a:r>
          </a:p>
        </p:txBody>
      </p:sp>
      <p:graphicFrame>
        <p:nvGraphicFramePr>
          <p:cNvPr id="6" name="Tabelle 5">
            <a:extLst>
              <a:ext uri="{FF2B5EF4-FFF2-40B4-BE49-F238E27FC236}">
                <a16:creationId xmlns:a16="http://schemas.microsoft.com/office/drawing/2014/main" id="{E782BA41-0F7A-44C2-A1CE-46E85617DF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6489866"/>
              </p:ext>
            </p:extLst>
          </p:nvPr>
        </p:nvGraphicFramePr>
        <p:xfrm>
          <a:off x="5992815" y="3556"/>
          <a:ext cx="3155793" cy="6896008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71496">
                  <a:extLst>
                    <a:ext uri="{9D8B030D-6E8A-4147-A177-3AD203B41FA5}">
                      <a16:colId xmlns:a16="http://schemas.microsoft.com/office/drawing/2014/main" val="1994856697"/>
                    </a:ext>
                  </a:extLst>
                </a:gridCol>
                <a:gridCol w="1475805">
                  <a:extLst>
                    <a:ext uri="{9D8B030D-6E8A-4147-A177-3AD203B41FA5}">
                      <a16:colId xmlns:a16="http://schemas.microsoft.com/office/drawing/2014/main" val="1069775872"/>
                    </a:ext>
                  </a:extLst>
                </a:gridCol>
                <a:gridCol w="1408492">
                  <a:extLst>
                    <a:ext uri="{9D8B030D-6E8A-4147-A177-3AD203B41FA5}">
                      <a16:colId xmlns:a16="http://schemas.microsoft.com/office/drawing/2014/main" val="2706660370"/>
                    </a:ext>
                  </a:extLst>
                </a:gridCol>
              </a:tblGrid>
              <a:tr h="246286">
                <a:tc>
                  <a:txBody>
                    <a:bodyPr/>
                    <a:lstStyle/>
                    <a:p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Staat</a:t>
                      </a:r>
                      <a:endParaRPr lang="de-DE" sz="1000" b="1" i="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Hauptstadt</a:t>
                      </a:r>
                      <a:endParaRPr lang="de-DE" sz="1000" b="1" i="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624508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USA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Washington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3105921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Kanada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Ottawa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6765061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Bahamas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Nassau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354503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Kuba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Havanna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9533663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Haiti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Port au Prince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0510746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Dominikanische Rep.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Santo Domingo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808967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Jamaika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Kingston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7795004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Antigua u. Barbuda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Saint Johns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1890571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Domenica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Roseau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0670141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Trinidad u. Tobago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Port of Spain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106106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Venezuela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Caracas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8510676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Guyana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Georgetown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5813791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Suriname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Paramaribo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5568837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Brasilien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Brasilia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5089000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Paraguay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Asuncion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6914387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Uruguay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Montevideo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3368477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Q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Argentinien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Buenos Aires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5539369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Chile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Santiago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2267219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Bolivien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Sucre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881044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Peru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Lima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3581716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Ecuador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Quito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5439409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Kolumbien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Bogota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1271027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Panama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Panama-Stadt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508219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Costa Rica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i="0" baseline="0" dirty="0"/>
                        <a:t>San Jose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6134258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Nicaragua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i="0" baseline="0" dirty="0"/>
                        <a:t>Managua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207613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Honduras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Tegucigalpa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515259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Ä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El Salvador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San Salvador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6532296"/>
                  </a:ext>
                </a:extLst>
              </a:tr>
            </a:tbl>
          </a:graphicData>
        </a:graphic>
      </p:graphicFrame>
      <p:sp>
        <p:nvSpPr>
          <p:cNvPr id="61" name="Textfeld 60">
            <a:extLst>
              <a:ext uri="{FF2B5EF4-FFF2-40B4-BE49-F238E27FC236}">
                <a16:creationId xmlns:a16="http://schemas.microsoft.com/office/drawing/2014/main" id="{F14661FA-9C41-4577-8D67-5B2F09B46440}"/>
              </a:ext>
            </a:extLst>
          </p:cNvPr>
          <p:cNvSpPr txBox="1"/>
          <p:nvPr/>
        </p:nvSpPr>
        <p:spPr>
          <a:xfrm>
            <a:off x="1949179" y="443490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U</a:t>
            </a:r>
          </a:p>
        </p:txBody>
      </p:sp>
      <p:sp>
        <p:nvSpPr>
          <p:cNvPr id="65" name="Textfeld 64">
            <a:extLst>
              <a:ext uri="{FF2B5EF4-FFF2-40B4-BE49-F238E27FC236}">
                <a16:creationId xmlns:a16="http://schemas.microsoft.com/office/drawing/2014/main" id="{7D1045AE-F455-41CE-A45D-AA61A7DD8068}"/>
              </a:ext>
            </a:extLst>
          </p:cNvPr>
          <p:cNvSpPr txBox="1"/>
          <p:nvPr/>
        </p:nvSpPr>
        <p:spPr>
          <a:xfrm>
            <a:off x="1949179" y="403096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V</a:t>
            </a:r>
          </a:p>
        </p:txBody>
      </p:sp>
      <p:sp>
        <p:nvSpPr>
          <p:cNvPr id="66" name="Textfeld 65">
            <a:extLst>
              <a:ext uri="{FF2B5EF4-FFF2-40B4-BE49-F238E27FC236}">
                <a16:creationId xmlns:a16="http://schemas.microsoft.com/office/drawing/2014/main" id="{B069671E-2BC3-4F52-907C-194FA98EDE8C}"/>
              </a:ext>
            </a:extLst>
          </p:cNvPr>
          <p:cNvSpPr txBox="1"/>
          <p:nvPr/>
        </p:nvSpPr>
        <p:spPr>
          <a:xfrm>
            <a:off x="2223915" y="3582983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W</a:t>
            </a:r>
          </a:p>
        </p:txBody>
      </p:sp>
      <p:sp>
        <p:nvSpPr>
          <p:cNvPr id="67" name="Textfeld 66">
            <a:extLst>
              <a:ext uri="{FF2B5EF4-FFF2-40B4-BE49-F238E27FC236}">
                <a16:creationId xmlns:a16="http://schemas.microsoft.com/office/drawing/2014/main" id="{4E642E58-FC29-40C8-A6EF-1C818764EDEA}"/>
              </a:ext>
            </a:extLst>
          </p:cNvPr>
          <p:cNvSpPr txBox="1"/>
          <p:nvPr/>
        </p:nvSpPr>
        <p:spPr>
          <a:xfrm>
            <a:off x="1991308" y="349776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X</a:t>
            </a:r>
          </a:p>
        </p:txBody>
      </p:sp>
      <p:sp>
        <p:nvSpPr>
          <p:cNvPr id="69" name="Textfeld 68">
            <a:extLst>
              <a:ext uri="{FF2B5EF4-FFF2-40B4-BE49-F238E27FC236}">
                <a16:creationId xmlns:a16="http://schemas.microsoft.com/office/drawing/2014/main" id="{BACDB867-B50D-4583-9A23-6F357C6B3C80}"/>
              </a:ext>
            </a:extLst>
          </p:cNvPr>
          <p:cNvSpPr txBox="1"/>
          <p:nvPr/>
        </p:nvSpPr>
        <p:spPr>
          <a:xfrm>
            <a:off x="1202628" y="383844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Y</a:t>
            </a:r>
          </a:p>
        </p:txBody>
      </p:sp>
      <p:sp>
        <p:nvSpPr>
          <p:cNvPr id="70" name="Textfeld 69">
            <a:extLst>
              <a:ext uri="{FF2B5EF4-FFF2-40B4-BE49-F238E27FC236}">
                <a16:creationId xmlns:a16="http://schemas.microsoft.com/office/drawing/2014/main" id="{9D287C38-76B2-4D28-9251-5DB4A7AB5360}"/>
              </a:ext>
            </a:extLst>
          </p:cNvPr>
          <p:cNvSpPr txBox="1"/>
          <p:nvPr/>
        </p:nvSpPr>
        <p:spPr>
          <a:xfrm>
            <a:off x="1194895" y="3472845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Z</a:t>
            </a:r>
          </a:p>
        </p:txBody>
      </p:sp>
      <p:sp>
        <p:nvSpPr>
          <p:cNvPr id="72" name="Textfeld 71">
            <a:extLst>
              <a:ext uri="{FF2B5EF4-FFF2-40B4-BE49-F238E27FC236}">
                <a16:creationId xmlns:a16="http://schemas.microsoft.com/office/drawing/2014/main" id="{8DC998D0-02F4-4B20-8275-28BB6465471F}"/>
              </a:ext>
            </a:extLst>
          </p:cNvPr>
          <p:cNvSpPr txBox="1"/>
          <p:nvPr/>
        </p:nvSpPr>
        <p:spPr>
          <a:xfrm>
            <a:off x="1192864" y="318551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Ä</a:t>
            </a:r>
          </a:p>
        </p:txBody>
      </p:sp>
      <p:sp>
        <p:nvSpPr>
          <p:cNvPr id="73" name="Textfeld 72">
            <a:extLst>
              <a:ext uri="{FF2B5EF4-FFF2-40B4-BE49-F238E27FC236}">
                <a16:creationId xmlns:a16="http://schemas.microsoft.com/office/drawing/2014/main" id="{0429E9D2-C129-4EA4-8727-03DB297F93BC}"/>
              </a:ext>
            </a:extLst>
          </p:cNvPr>
          <p:cNvSpPr txBox="1"/>
          <p:nvPr/>
        </p:nvSpPr>
        <p:spPr>
          <a:xfrm>
            <a:off x="1192864" y="2865791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Ö</a:t>
            </a:r>
          </a:p>
        </p:txBody>
      </p:sp>
      <p:sp>
        <p:nvSpPr>
          <p:cNvPr id="79" name="Textfeld 78">
            <a:extLst>
              <a:ext uri="{FF2B5EF4-FFF2-40B4-BE49-F238E27FC236}">
                <a16:creationId xmlns:a16="http://schemas.microsoft.com/office/drawing/2014/main" id="{52586D66-9B78-4D28-B922-EBDE061942B4}"/>
              </a:ext>
            </a:extLst>
          </p:cNvPr>
          <p:cNvSpPr txBox="1"/>
          <p:nvPr/>
        </p:nvSpPr>
        <p:spPr>
          <a:xfrm>
            <a:off x="1202080" y="257570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Ü</a:t>
            </a:r>
          </a:p>
        </p:txBody>
      </p:sp>
      <p:sp>
        <p:nvSpPr>
          <p:cNvPr id="85" name="Textfeld 84">
            <a:extLst>
              <a:ext uri="{FF2B5EF4-FFF2-40B4-BE49-F238E27FC236}">
                <a16:creationId xmlns:a16="http://schemas.microsoft.com/office/drawing/2014/main" id="{E30F2567-8B8E-46B2-962E-74AB07015D65}"/>
              </a:ext>
            </a:extLst>
          </p:cNvPr>
          <p:cNvSpPr txBox="1"/>
          <p:nvPr/>
        </p:nvSpPr>
        <p:spPr>
          <a:xfrm>
            <a:off x="1024123" y="2140053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AA</a:t>
            </a:r>
          </a:p>
        </p:txBody>
      </p:sp>
      <p:cxnSp>
        <p:nvCxnSpPr>
          <p:cNvPr id="74" name="Gerade Verbindung mit Pfeil 73">
            <a:extLst>
              <a:ext uri="{FF2B5EF4-FFF2-40B4-BE49-F238E27FC236}">
                <a16:creationId xmlns:a16="http://schemas.microsoft.com/office/drawing/2014/main" id="{BA7B856E-4A75-4594-BE43-A31A6A32D5EB}"/>
              </a:ext>
            </a:extLst>
          </p:cNvPr>
          <p:cNvCxnSpPr>
            <a:cxnSpLocks/>
          </p:cNvCxnSpPr>
          <p:nvPr/>
        </p:nvCxnSpPr>
        <p:spPr>
          <a:xfrm flipH="1" flipV="1">
            <a:off x="2920365" y="2813312"/>
            <a:ext cx="319662" cy="140068"/>
          </a:xfrm>
          <a:prstGeom prst="straightConnector1">
            <a:avLst/>
          </a:prstGeom>
          <a:ln w="15875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5" name="Textfeld 74">
            <a:extLst>
              <a:ext uri="{FF2B5EF4-FFF2-40B4-BE49-F238E27FC236}">
                <a16:creationId xmlns:a16="http://schemas.microsoft.com/office/drawing/2014/main" id="{9658E75B-67EF-47C6-AC32-0E8A19B8EB61}"/>
              </a:ext>
            </a:extLst>
          </p:cNvPr>
          <p:cNvSpPr txBox="1"/>
          <p:nvPr/>
        </p:nvSpPr>
        <p:spPr>
          <a:xfrm>
            <a:off x="3174568" y="279240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G</a:t>
            </a:r>
          </a:p>
        </p:txBody>
      </p:sp>
      <p:graphicFrame>
        <p:nvGraphicFramePr>
          <p:cNvPr id="4" name="Tabelle 3">
            <a:extLst>
              <a:ext uri="{FF2B5EF4-FFF2-40B4-BE49-F238E27FC236}">
                <a16:creationId xmlns:a16="http://schemas.microsoft.com/office/drawing/2014/main" id="{FA74B9B8-F2DB-4F7D-B31B-96EB197658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0526523"/>
              </p:ext>
            </p:extLst>
          </p:nvPr>
        </p:nvGraphicFramePr>
        <p:xfrm>
          <a:off x="2379481" y="6155828"/>
          <a:ext cx="3608858" cy="738858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67308">
                  <a:extLst>
                    <a:ext uri="{9D8B030D-6E8A-4147-A177-3AD203B41FA5}">
                      <a16:colId xmlns:a16="http://schemas.microsoft.com/office/drawing/2014/main" val="1166026176"/>
                    </a:ext>
                  </a:extLst>
                </a:gridCol>
                <a:gridCol w="1630847">
                  <a:extLst>
                    <a:ext uri="{9D8B030D-6E8A-4147-A177-3AD203B41FA5}">
                      <a16:colId xmlns:a16="http://schemas.microsoft.com/office/drawing/2014/main" val="372716947"/>
                    </a:ext>
                  </a:extLst>
                </a:gridCol>
                <a:gridCol w="1610703">
                  <a:extLst>
                    <a:ext uri="{9D8B030D-6E8A-4147-A177-3AD203B41FA5}">
                      <a16:colId xmlns:a16="http://schemas.microsoft.com/office/drawing/2014/main" val="150110450"/>
                    </a:ext>
                  </a:extLst>
                </a:gridCol>
              </a:tblGrid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Ö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Guatemala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Guatemala-Stadt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7401739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Ü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Belize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Belmopan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1039794"/>
                  </a:ext>
                </a:extLst>
              </a:tr>
              <a:tr h="246286"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Mexiko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="1" i="0" baseline="0" dirty="0"/>
                        <a:t>Mexico-Stadt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3722347"/>
                  </a:ext>
                </a:extLst>
              </a:tr>
            </a:tbl>
          </a:graphicData>
        </a:graphic>
      </p:graphicFrame>
      <p:sp>
        <p:nvSpPr>
          <p:cNvPr id="5" name="Textfeld 4">
            <a:extLst>
              <a:ext uri="{FF2B5EF4-FFF2-40B4-BE49-F238E27FC236}">
                <a16:creationId xmlns:a16="http://schemas.microsoft.com/office/drawing/2014/main" id="{B4D77DF4-67F2-4C73-BBC6-A7E7025092A4}"/>
              </a:ext>
            </a:extLst>
          </p:cNvPr>
          <p:cNvSpPr txBox="1"/>
          <p:nvPr/>
        </p:nvSpPr>
        <p:spPr>
          <a:xfrm>
            <a:off x="1105015" y="5063781"/>
            <a:ext cx="1172116" cy="1107996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75000"/>
                  <a:shade val="30000"/>
                  <a:satMod val="115000"/>
                </a:schemeClr>
              </a:gs>
              <a:gs pos="50000">
                <a:schemeClr val="accent2">
                  <a:lumMod val="75000"/>
                  <a:shade val="67500"/>
                  <a:satMod val="115000"/>
                </a:schemeClr>
              </a:gs>
              <a:gs pos="100000">
                <a:schemeClr val="accent2">
                  <a:lumMod val="75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5 Staaten</a:t>
            </a:r>
          </a:p>
          <a:p>
            <a:r>
              <a:rPr lang="de-DE" dirty="0">
                <a:solidFill>
                  <a:schemeClr val="bg1"/>
                </a:solidFill>
              </a:rPr>
              <a:t>fehlen!</a:t>
            </a:r>
          </a:p>
          <a:p>
            <a:r>
              <a:rPr lang="de-DE" dirty="0">
                <a:solidFill>
                  <a:schemeClr val="bg1"/>
                </a:solidFill>
              </a:rPr>
              <a:t>Welche?</a:t>
            </a:r>
          </a:p>
          <a:p>
            <a:r>
              <a:rPr lang="de-DE" sz="1200" dirty="0">
                <a:solidFill>
                  <a:schemeClr val="bg1"/>
                </a:solidFill>
              </a:rPr>
              <a:t>Atlas S. 206</a:t>
            </a:r>
          </a:p>
        </p:txBody>
      </p:sp>
      <p:graphicFrame>
        <p:nvGraphicFramePr>
          <p:cNvPr id="77" name="Tabelle 76">
            <a:extLst>
              <a:ext uri="{FF2B5EF4-FFF2-40B4-BE49-F238E27FC236}">
                <a16:creationId xmlns:a16="http://schemas.microsoft.com/office/drawing/2014/main" id="{D3D9A0FA-3664-45BB-AB77-008D5005D5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1442965"/>
              </p:ext>
            </p:extLst>
          </p:nvPr>
        </p:nvGraphicFramePr>
        <p:xfrm>
          <a:off x="5996766" y="-27384"/>
          <a:ext cx="3132001" cy="69119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9449">
                  <a:extLst>
                    <a:ext uri="{9D8B030D-6E8A-4147-A177-3AD203B41FA5}">
                      <a16:colId xmlns:a16="http://schemas.microsoft.com/office/drawing/2014/main" val="1994856697"/>
                    </a:ext>
                  </a:extLst>
                </a:gridCol>
                <a:gridCol w="1464679">
                  <a:extLst>
                    <a:ext uri="{9D8B030D-6E8A-4147-A177-3AD203B41FA5}">
                      <a16:colId xmlns:a16="http://schemas.microsoft.com/office/drawing/2014/main" val="1069775872"/>
                    </a:ext>
                  </a:extLst>
                </a:gridCol>
                <a:gridCol w="1397873">
                  <a:extLst>
                    <a:ext uri="{9D8B030D-6E8A-4147-A177-3AD203B41FA5}">
                      <a16:colId xmlns:a16="http://schemas.microsoft.com/office/drawing/2014/main" val="2706660370"/>
                    </a:ext>
                  </a:extLst>
                </a:gridCol>
              </a:tblGrid>
              <a:tr h="246857">
                <a:tc>
                  <a:txBody>
                    <a:bodyPr/>
                    <a:lstStyle/>
                    <a:p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Staat</a:t>
                      </a:r>
                      <a:endParaRPr lang="de-DE" sz="1000" b="1" i="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Hauptstadt</a:t>
                      </a:r>
                      <a:endParaRPr lang="de-DE" sz="1000" b="1" i="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624508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A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3105921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B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6765061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C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354503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D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9533663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E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0510746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F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808967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G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7795004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H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1890571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I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0670141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J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106106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K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8510676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L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5813791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M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5568837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N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5089000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O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6914387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P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3368477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Q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5539369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R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2267219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S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881044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T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3581716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U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5439409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V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1271027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W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508219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X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6134258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Y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207613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Z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515259"/>
                  </a:ext>
                </a:extLst>
              </a:tr>
              <a:tr h="246857">
                <a:tc>
                  <a:txBody>
                    <a:bodyPr/>
                    <a:lstStyle/>
                    <a:p>
                      <a:r>
                        <a:rPr lang="de-DE" sz="1000" baseline="0" dirty="0"/>
                        <a:t>Ä</a:t>
                      </a:r>
                      <a:endParaRPr lang="de-DE" sz="1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6532296"/>
                  </a:ext>
                </a:extLst>
              </a:tr>
            </a:tbl>
          </a:graphicData>
        </a:graphic>
      </p:graphicFrame>
      <p:sp>
        <p:nvSpPr>
          <p:cNvPr id="8" name="Textfeld 7">
            <a:extLst>
              <a:ext uri="{FF2B5EF4-FFF2-40B4-BE49-F238E27FC236}">
                <a16:creationId xmlns:a16="http://schemas.microsoft.com/office/drawing/2014/main" id="{B63BC705-27F7-4F75-8922-221CD2297698}"/>
              </a:ext>
            </a:extLst>
          </p:cNvPr>
          <p:cNvSpPr txBox="1"/>
          <p:nvPr/>
        </p:nvSpPr>
        <p:spPr>
          <a:xfrm>
            <a:off x="4869532" y="1450149"/>
            <a:ext cx="979755" cy="646331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75000"/>
                  <a:shade val="30000"/>
                  <a:satMod val="115000"/>
                </a:schemeClr>
              </a:gs>
              <a:gs pos="50000">
                <a:schemeClr val="accent2">
                  <a:lumMod val="75000"/>
                  <a:shade val="67500"/>
                  <a:satMod val="115000"/>
                </a:schemeClr>
              </a:gs>
              <a:gs pos="100000">
                <a:schemeClr val="accent2">
                  <a:lumMod val="75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 wrap="none" rtlCol="0">
            <a:spAutoFit/>
          </a:bodyPr>
          <a:lstStyle/>
          <a:p>
            <a:pPr algn="ctr"/>
            <a:r>
              <a:rPr lang="de-DE" dirty="0">
                <a:solidFill>
                  <a:schemeClr val="bg1"/>
                </a:solidFill>
              </a:rPr>
              <a:t>35</a:t>
            </a:r>
          </a:p>
          <a:p>
            <a:pPr algn="ctr"/>
            <a:r>
              <a:rPr lang="de-DE" dirty="0">
                <a:solidFill>
                  <a:schemeClr val="bg1"/>
                </a:solidFill>
              </a:rPr>
              <a:t>Staaten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hteck 36">
            <a:extLst>
              <a:ext uri="{FF2B5EF4-FFF2-40B4-BE49-F238E27FC236}">
                <a16:creationId xmlns:a16="http://schemas.microsoft.com/office/drawing/2014/main" id="{11AD58C6-D764-4E68-808C-C38F3481CF9B}"/>
              </a:ext>
            </a:extLst>
          </p:cNvPr>
          <p:cNvSpPr/>
          <p:nvPr/>
        </p:nvSpPr>
        <p:spPr>
          <a:xfrm>
            <a:off x="7424602" y="1538389"/>
            <a:ext cx="1719398" cy="50215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480B3BD7-FA0B-48D8-A906-1AFEA807BBC6}"/>
              </a:ext>
            </a:extLst>
          </p:cNvPr>
          <p:cNvSpPr txBox="1">
            <a:spLocks noChangeArrowheads="1"/>
          </p:cNvSpPr>
          <p:nvPr/>
        </p:nvSpPr>
        <p:spPr>
          <a:xfrm>
            <a:off x="395288" y="188913"/>
            <a:ext cx="8229600" cy="1367879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Anglo- Latein- Nord- Mittel- und</a:t>
            </a:r>
            <a:br>
              <a:rPr lang="de-DE" altLang="de-DE" dirty="0">
                <a:solidFill>
                  <a:schemeClr val="bg1"/>
                </a:solidFill>
              </a:rPr>
            </a:br>
            <a:r>
              <a:rPr lang="de-DE" altLang="de-DE" dirty="0">
                <a:solidFill>
                  <a:schemeClr val="bg1"/>
                </a:solidFill>
              </a:rPr>
              <a:t>Südamerika</a:t>
            </a:r>
          </a:p>
        </p:txBody>
      </p:sp>
      <p:grpSp>
        <p:nvGrpSpPr>
          <p:cNvPr id="38" name="Gruppieren 37">
            <a:extLst>
              <a:ext uri="{FF2B5EF4-FFF2-40B4-BE49-F238E27FC236}">
                <a16:creationId xmlns:a16="http://schemas.microsoft.com/office/drawing/2014/main" id="{45C0D6C2-5BFC-4D39-82AF-83D76B91C463}"/>
              </a:ext>
            </a:extLst>
          </p:cNvPr>
          <p:cNvGrpSpPr/>
          <p:nvPr/>
        </p:nvGrpSpPr>
        <p:grpSpPr>
          <a:xfrm>
            <a:off x="-17267" y="1538389"/>
            <a:ext cx="9074047" cy="5021520"/>
            <a:chOff x="-17267" y="1538389"/>
            <a:chExt cx="9074047" cy="5021520"/>
          </a:xfrm>
        </p:grpSpPr>
        <p:pic>
          <p:nvPicPr>
            <p:cNvPr id="3" name="Grafik 2">
              <a:extLst>
                <a:ext uri="{FF2B5EF4-FFF2-40B4-BE49-F238E27FC236}">
                  <a16:creationId xmlns:a16="http://schemas.microsoft.com/office/drawing/2014/main" id="{47B50D20-5EB5-4D17-B29D-2F043774D26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17267" y="1538389"/>
              <a:ext cx="7452320" cy="5021520"/>
            </a:xfrm>
            <a:prstGeom prst="rect">
              <a:avLst/>
            </a:prstGeom>
          </p:spPr>
        </p:pic>
        <p:cxnSp>
          <p:nvCxnSpPr>
            <p:cNvPr id="6" name="Gerade Verbindung mit Pfeil 5">
              <a:extLst>
                <a:ext uri="{FF2B5EF4-FFF2-40B4-BE49-F238E27FC236}">
                  <a16:creationId xmlns:a16="http://schemas.microsoft.com/office/drawing/2014/main" id="{C35825FF-BFE5-4FCC-B106-A69C2FC7DCF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39524" y="4725144"/>
              <a:ext cx="472836" cy="0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1" name="Gerade Verbindung mit Pfeil 10">
              <a:extLst>
                <a:ext uri="{FF2B5EF4-FFF2-40B4-BE49-F238E27FC236}">
                  <a16:creationId xmlns:a16="http://schemas.microsoft.com/office/drawing/2014/main" id="{8E52C749-995C-4BA8-888D-7E08E9570E8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092280" y="4149080"/>
              <a:ext cx="824444" cy="504056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5" name="Gerade Verbindung mit Pfeil 14">
              <a:extLst>
                <a:ext uri="{FF2B5EF4-FFF2-40B4-BE49-F238E27FC236}">
                  <a16:creationId xmlns:a16="http://schemas.microsoft.com/office/drawing/2014/main" id="{4D03BDBD-F001-4CB5-9797-BDAC686F0EF4}"/>
                </a:ext>
              </a:extLst>
            </p:cNvPr>
            <p:cNvCxnSpPr>
              <a:cxnSpLocks/>
            </p:cNvCxnSpPr>
            <p:nvPr/>
          </p:nvCxnSpPr>
          <p:spPr>
            <a:xfrm>
              <a:off x="5971087" y="4635583"/>
              <a:ext cx="1046616" cy="223025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6" name="Gerade Verbindung mit Pfeil 15">
              <a:extLst>
                <a:ext uri="{FF2B5EF4-FFF2-40B4-BE49-F238E27FC236}">
                  <a16:creationId xmlns:a16="http://schemas.microsoft.com/office/drawing/2014/main" id="{C04CB901-D221-47CD-8806-06850D185218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033252" y="4941168"/>
              <a:ext cx="707100" cy="379648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20" name="Gerade Verbindung mit Pfeil 19">
              <a:extLst>
                <a:ext uri="{FF2B5EF4-FFF2-40B4-BE49-F238E27FC236}">
                  <a16:creationId xmlns:a16="http://schemas.microsoft.com/office/drawing/2014/main" id="{FEA07A62-23DA-4FF6-B8D6-CBB20580D996}"/>
                </a:ext>
              </a:extLst>
            </p:cNvPr>
            <p:cNvCxnSpPr>
              <a:cxnSpLocks/>
            </p:cNvCxnSpPr>
            <p:nvPr/>
          </p:nvCxnSpPr>
          <p:spPr>
            <a:xfrm>
              <a:off x="6732240" y="3212976"/>
              <a:ext cx="0" cy="846298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  <p:sp>
          <p:nvSpPr>
            <p:cNvPr id="25" name="Textfeld 24">
              <a:extLst>
                <a:ext uri="{FF2B5EF4-FFF2-40B4-BE49-F238E27FC236}">
                  <a16:creationId xmlns:a16="http://schemas.microsoft.com/office/drawing/2014/main" id="{EC98AE4F-AC65-4A43-9A2B-9DBF35D7556B}"/>
                </a:ext>
              </a:extLst>
            </p:cNvPr>
            <p:cNvSpPr txBox="1"/>
            <p:nvPr/>
          </p:nvSpPr>
          <p:spPr>
            <a:xfrm>
              <a:off x="5653562" y="2726392"/>
              <a:ext cx="1838965" cy="7386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de-DE" sz="1400" dirty="0"/>
                <a:t>Saint Kitts und Navis</a:t>
              </a:r>
            </a:p>
            <a:p>
              <a:pPr algn="ctr"/>
              <a:r>
                <a:rPr lang="de-DE" sz="1400" dirty="0"/>
                <a:t>(Basseterre)</a:t>
              </a:r>
            </a:p>
            <a:p>
              <a:pPr algn="ctr"/>
              <a:endParaRPr lang="de-DE" sz="1400" dirty="0"/>
            </a:p>
          </p:txBody>
        </p:sp>
        <p:sp>
          <p:nvSpPr>
            <p:cNvPr id="28" name="Textfeld 27">
              <a:extLst>
                <a:ext uri="{FF2B5EF4-FFF2-40B4-BE49-F238E27FC236}">
                  <a16:creationId xmlns:a16="http://schemas.microsoft.com/office/drawing/2014/main" id="{EF1C4CDA-81F4-4498-A70D-7C046368596D}"/>
                </a:ext>
              </a:extLst>
            </p:cNvPr>
            <p:cNvSpPr txBox="1"/>
            <p:nvPr/>
          </p:nvSpPr>
          <p:spPr>
            <a:xfrm>
              <a:off x="7857413" y="4527648"/>
              <a:ext cx="119936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de-DE" sz="1400" dirty="0"/>
                <a:t>Barbados</a:t>
              </a:r>
            </a:p>
            <a:p>
              <a:pPr algn="ctr"/>
              <a:r>
                <a:rPr lang="de-DE" sz="1400" dirty="0"/>
                <a:t>(Bridgetown)</a:t>
              </a:r>
            </a:p>
          </p:txBody>
        </p:sp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2631FA9A-F984-4F38-ABB9-C97BA33E063A}"/>
                </a:ext>
              </a:extLst>
            </p:cNvPr>
            <p:cNvSpPr txBox="1"/>
            <p:nvPr/>
          </p:nvSpPr>
          <p:spPr>
            <a:xfrm>
              <a:off x="7516631" y="5406826"/>
              <a:ext cx="14478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de-DE" sz="1400" dirty="0"/>
                <a:t>Grenada</a:t>
              </a:r>
            </a:p>
            <a:p>
              <a:pPr algn="ctr"/>
              <a:r>
                <a:rPr lang="de-DE" sz="1400" dirty="0"/>
                <a:t>(Saint Georges)</a:t>
              </a:r>
            </a:p>
          </p:txBody>
        </p:sp>
        <p:sp>
          <p:nvSpPr>
            <p:cNvPr id="30" name="Textfeld 29">
              <a:extLst>
                <a:ext uri="{FF2B5EF4-FFF2-40B4-BE49-F238E27FC236}">
                  <a16:creationId xmlns:a16="http://schemas.microsoft.com/office/drawing/2014/main" id="{FAC0FFB2-6EF4-4E37-A5A0-51D978F99054}"/>
                </a:ext>
              </a:extLst>
            </p:cNvPr>
            <p:cNvSpPr txBox="1"/>
            <p:nvPr/>
          </p:nvSpPr>
          <p:spPr>
            <a:xfrm>
              <a:off x="4636752" y="4335388"/>
              <a:ext cx="1595335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400" dirty="0"/>
                <a:t>Saint Vincent und die Grenadinen</a:t>
              </a:r>
            </a:p>
            <a:p>
              <a:pPr algn="ctr"/>
              <a:r>
                <a:rPr lang="de-DE" sz="1400" dirty="0"/>
                <a:t>(Kingstown)</a:t>
              </a:r>
            </a:p>
          </p:txBody>
        </p:sp>
        <p:sp>
          <p:nvSpPr>
            <p:cNvPr id="32" name="Textfeld 31">
              <a:extLst>
                <a:ext uri="{FF2B5EF4-FFF2-40B4-BE49-F238E27FC236}">
                  <a16:creationId xmlns:a16="http://schemas.microsoft.com/office/drawing/2014/main" id="{81026FC0-A0C0-4284-B974-E4CEF4F0D432}"/>
                </a:ext>
              </a:extLst>
            </p:cNvPr>
            <p:cNvSpPr txBox="1"/>
            <p:nvPr/>
          </p:nvSpPr>
          <p:spPr>
            <a:xfrm>
              <a:off x="7915322" y="3861048"/>
              <a:ext cx="107112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de-DE" sz="1400" dirty="0"/>
                <a:t>Saint Lucia</a:t>
              </a:r>
            </a:p>
            <a:p>
              <a:pPr algn="ctr"/>
              <a:r>
                <a:rPr lang="de-DE" sz="1400" dirty="0"/>
                <a:t>(Castries)</a:t>
              </a:r>
            </a:p>
          </p:txBody>
        </p:sp>
        <p:sp>
          <p:nvSpPr>
            <p:cNvPr id="33" name="Textfeld 32">
              <a:extLst>
                <a:ext uri="{FF2B5EF4-FFF2-40B4-BE49-F238E27FC236}">
                  <a16:creationId xmlns:a16="http://schemas.microsoft.com/office/drawing/2014/main" id="{9A04C9E3-6FA5-46EB-947A-588EA8CD1988}"/>
                </a:ext>
              </a:extLst>
            </p:cNvPr>
            <p:cNvSpPr txBox="1"/>
            <p:nvPr/>
          </p:nvSpPr>
          <p:spPr>
            <a:xfrm>
              <a:off x="1619672" y="2793975"/>
              <a:ext cx="1838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/>
                <a:t>Golf von Mexiko</a:t>
              </a:r>
            </a:p>
          </p:txBody>
        </p:sp>
        <p:sp>
          <p:nvSpPr>
            <p:cNvPr id="34" name="Textfeld 33">
              <a:extLst>
                <a:ext uri="{FF2B5EF4-FFF2-40B4-BE49-F238E27FC236}">
                  <a16:creationId xmlns:a16="http://schemas.microsoft.com/office/drawing/2014/main" id="{C7EFFACB-3B20-49B7-B73A-1E766AF99920}"/>
                </a:ext>
              </a:extLst>
            </p:cNvPr>
            <p:cNvSpPr txBox="1"/>
            <p:nvPr/>
          </p:nvSpPr>
          <p:spPr>
            <a:xfrm>
              <a:off x="395288" y="5406826"/>
              <a:ext cx="205697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/>
                <a:t>Pazifischer Ozean</a:t>
              </a:r>
            </a:p>
          </p:txBody>
        </p:sp>
        <p:sp>
          <p:nvSpPr>
            <p:cNvPr id="35" name="Textfeld 34">
              <a:extLst>
                <a:ext uri="{FF2B5EF4-FFF2-40B4-BE49-F238E27FC236}">
                  <a16:creationId xmlns:a16="http://schemas.microsoft.com/office/drawing/2014/main" id="{FF0EC307-2D4E-4D53-8789-283084099B3E}"/>
                </a:ext>
              </a:extLst>
            </p:cNvPr>
            <p:cNvSpPr txBox="1"/>
            <p:nvPr/>
          </p:nvSpPr>
          <p:spPr>
            <a:xfrm>
              <a:off x="4925974" y="1619612"/>
              <a:ext cx="21339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/>
                <a:t>Atlantischer Ozean</a:t>
              </a:r>
            </a:p>
          </p:txBody>
        </p:sp>
        <p:sp>
          <p:nvSpPr>
            <p:cNvPr id="36" name="Textfeld 35">
              <a:extLst>
                <a:ext uri="{FF2B5EF4-FFF2-40B4-BE49-F238E27FC236}">
                  <a16:creationId xmlns:a16="http://schemas.microsoft.com/office/drawing/2014/main" id="{368A3CF1-DA51-467E-AA25-F56138651D30}"/>
                </a:ext>
              </a:extLst>
            </p:cNvPr>
            <p:cNvSpPr txBox="1"/>
            <p:nvPr/>
          </p:nvSpPr>
          <p:spPr>
            <a:xfrm rot="2675072">
              <a:off x="3086320" y="4416473"/>
              <a:ext cx="196720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/>
                <a:t>Karibisches Meer</a:t>
              </a:r>
            </a:p>
          </p:txBody>
        </p:sp>
      </p:grpSp>
      <p:sp>
        <p:nvSpPr>
          <p:cNvPr id="39" name="Textfeld 38">
            <a:extLst>
              <a:ext uri="{FF2B5EF4-FFF2-40B4-BE49-F238E27FC236}">
                <a16:creationId xmlns:a16="http://schemas.microsoft.com/office/drawing/2014/main" id="{59DCA106-2FC3-47E1-89F3-EC1C5EEABF4A}"/>
              </a:ext>
            </a:extLst>
          </p:cNvPr>
          <p:cNvSpPr txBox="1"/>
          <p:nvPr/>
        </p:nvSpPr>
        <p:spPr>
          <a:xfrm>
            <a:off x="7371197" y="1535830"/>
            <a:ext cx="17624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u="sng" dirty="0"/>
              <a:t>Die 5 fehlenden Staaten</a:t>
            </a:r>
          </a:p>
          <a:p>
            <a:pPr algn="ctr"/>
            <a:r>
              <a:rPr lang="de-DE" u="sng" dirty="0"/>
              <a:t>Amerikas:</a:t>
            </a:r>
          </a:p>
        </p:txBody>
      </p:sp>
    </p:spTree>
    <p:extLst>
      <p:ext uri="{BB962C8B-B14F-4D97-AF65-F5344CB8AC3E}">
        <p14:creationId xmlns:p14="http://schemas.microsoft.com/office/powerpoint/2010/main" val="3655559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B5383FED-EBA5-4A72-AAA7-B2AE8244B4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0"/>
            <a:ext cx="5198982" cy="6872739"/>
          </a:xfrm>
          <a:prstGeom prst="rect">
            <a:avLst/>
          </a:prstGeom>
        </p:spPr>
      </p:pic>
      <p:sp>
        <p:nvSpPr>
          <p:cNvPr id="4" name="Rechteck 3">
            <a:extLst>
              <a:ext uri="{FF2B5EF4-FFF2-40B4-BE49-F238E27FC236}">
                <a16:creationId xmlns:a16="http://schemas.microsoft.com/office/drawing/2014/main" id="{AB30231F-3043-4A51-8956-9B7AEEA18880}"/>
              </a:ext>
            </a:extLst>
          </p:cNvPr>
          <p:cNvSpPr/>
          <p:nvPr/>
        </p:nvSpPr>
        <p:spPr>
          <a:xfrm>
            <a:off x="6242590" y="0"/>
            <a:ext cx="2915816" cy="6858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endParaRPr lang="de-DE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C0AA53FE-68CE-4EE4-BBCF-853E14D2BEAC}"/>
              </a:ext>
            </a:extLst>
          </p:cNvPr>
          <p:cNvSpPr txBox="1"/>
          <p:nvPr/>
        </p:nvSpPr>
        <p:spPr>
          <a:xfrm>
            <a:off x="6195533" y="0"/>
            <a:ext cx="30099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Aufgabe:</a:t>
            </a:r>
          </a:p>
          <a:p>
            <a:r>
              <a:rPr lang="de-DE" dirty="0"/>
              <a:t>Arbeite mit der Karte und dem Atlas S190 /191.</a:t>
            </a:r>
          </a:p>
          <a:p>
            <a:r>
              <a:rPr lang="de-DE" dirty="0"/>
              <a:t>Benenne die geografischen Objekte! (Arbeitsblatt)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847B1562-1EF5-4354-9951-5AC29A117243}"/>
              </a:ext>
            </a:extLst>
          </p:cNvPr>
          <p:cNvSpPr txBox="1"/>
          <p:nvPr/>
        </p:nvSpPr>
        <p:spPr>
          <a:xfrm>
            <a:off x="2555776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4362A8F5-19C9-47D3-A1D9-CD9E3765EAD5}"/>
              </a:ext>
            </a:extLst>
          </p:cNvPr>
          <p:cNvSpPr txBox="1"/>
          <p:nvPr/>
        </p:nvSpPr>
        <p:spPr>
          <a:xfrm>
            <a:off x="242995" y="0"/>
            <a:ext cx="485518" cy="6834946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/>
            <a:r>
              <a:rPr lang="de-DE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</a:rPr>
              <a:t>NORD UND MITTELAMERIKA</a:t>
            </a:r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381F7A56-CDDD-4463-B9C0-4F677E25706F}"/>
              </a:ext>
            </a:extLst>
          </p:cNvPr>
          <p:cNvSpPr txBox="1"/>
          <p:nvPr/>
        </p:nvSpPr>
        <p:spPr>
          <a:xfrm>
            <a:off x="6251104" y="1956768"/>
            <a:ext cx="28987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A - Pazifischer Ozean</a:t>
            </a:r>
          </a:p>
          <a:p>
            <a:r>
              <a:rPr lang="de-DE" dirty="0"/>
              <a:t>B - Beaufortsee</a:t>
            </a:r>
          </a:p>
          <a:p>
            <a:r>
              <a:rPr lang="de-DE" dirty="0"/>
              <a:t>C - Hudsonbai</a:t>
            </a:r>
          </a:p>
          <a:p>
            <a:r>
              <a:rPr lang="de-DE" dirty="0"/>
              <a:t>D - Atlantischer Ozean</a:t>
            </a:r>
          </a:p>
          <a:p>
            <a:r>
              <a:rPr lang="de-DE" dirty="0"/>
              <a:t>E - Golf von Mexiko</a:t>
            </a:r>
          </a:p>
          <a:p>
            <a:r>
              <a:rPr lang="de-DE" dirty="0"/>
              <a:t>a - Missouri</a:t>
            </a:r>
          </a:p>
          <a:p>
            <a:r>
              <a:rPr lang="de-DE" dirty="0"/>
              <a:t>b - Mississippi</a:t>
            </a:r>
          </a:p>
          <a:p>
            <a:r>
              <a:rPr lang="de-DE" dirty="0"/>
              <a:t>c - Sankt-Lorenz-Strom</a:t>
            </a:r>
          </a:p>
          <a:p>
            <a:r>
              <a:rPr lang="de-DE" dirty="0"/>
              <a:t>d - Rio Grande</a:t>
            </a:r>
          </a:p>
          <a:p>
            <a:r>
              <a:rPr lang="de-DE" dirty="0"/>
              <a:t>e - Colorado</a:t>
            </a:r>
          </a:p>
          <a:p>
            <a:r>
              <a:rPr lang="de-DE" dirty="0"/>
              <a:t>f - Oberer See</a:t>
            </a:r>
          </a:p>
          <a:p>
            <a:r>
              <a:rPr lang="de-DE" dirty="0"/>
              <a:t>g - Michigansee</a:t>
            </a:r>
          </a:p>
          <a:p>
            <a:r>
              <a:rPr lang="de-DE" dirty="0"/>
              <a:t>h - Huronsee</a:t>
            </a:r>
          </a:p>
          <a:p>
            <a:r>
              <a:rPr lang="de-DE" dirty="0"/>
              <a:t>i - Eriesee</a:t>
            </a:r>
          </a:p>
          <a:p>
            <a:r>
              <a:rPr lang="de-DE" dirty="0"/>
              <a:t>j - Ontariosee </a:t>
            </a:r>
          </a:p>
          <a:p>
            <a:endParaRPr lang="de-DE" dirty="0"/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A8A0B3FC-1D17-42E0-99E1-6CA8144823DA}"/>
              </a:ext>
            </a:extLst>
          </p:cNvPr>
          <p:cNvSpPr txBox="1"/>
          <p:nvPr/>
        </p:nvSpPr>
        <p:spPr>
          <a:xfrm>
            <a:off x="6280760" y="1493348"/>
            <a:ext cx="2863240" cy="535531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de-DE" b="1" dirty="0"/>
              <a:t>A</a:t>
            </a:r>
            <a:r>
              <a:rPr lang="de-DE" dirty="0"/>
              <a:t> - Rocky Mountains</a:t>
            </a:r>
          </a:p>
          <a:p>
            <a:r>
              <a:rPr lang="de-DE" b="1" dirty="0"/>
              <a:t>B</a:t>
            </a:r>
            <a:r>
              <a:rPr lang="de-DE" dirty="0"/>
              <a:t> - Appalachen</a:t>
            </a:r>
          </a:p>
          <a:p>
            <a:r>
              <a:rPr lang="de-DE" b="1" dirty="0"/>
              <a:t>C</a:t>
            </a:r>
            <a:r>
              <a:rPr lang="de-DE" dirty="0"/>
              <a:t> - Hochland von Mexiko</a:t>
            </a:r>
          </a:p>
          <a:p>
            <a:r>
              <a:rPr lang="de-DE" b="1" dirty="0"/>
              <a:t>D</a:t>
            </a:r>
            <a:r>
              <a:rPr lang="de-DE" dirty="0"/>
              <a:t> - Großes Becken</a:t>
            </a:r>
          </a:p>
          <a:p>
            <a:r>
              <a:rPr lang="de-DE" dirty="0"/>
              <a:t>1 – Mount McKinley (6198m)</a:t>
            </a:r>
          </a:p>
          <a:p>
            <a:r>
              <a:rPr lang="de-DE" dirty="0"/>
              <a:t>a - Grönland</a:t>
            </a:r>
          </a:p>
          <a:p>
            <a:r>
              <a:rPr lang="de-DE" dirty="0"/>
              <a:t>B – Kuba (Große Antillen)</a:t>
            </a:r>
          </a:p>
          <a:p>
            <a:r>
              <a:rPr lang="de-DE" dirty="0">
                <a:solidFill>
                  <a:srgbClr val="FF0000"/>
                </a:solidFill>
              </a:rPr>
              <a:t>1 - Chicago</a:t>
            </a:r>
          </a:p>
          <a:p>
            <a:r>
              <a:rPr lang="de-DE" dirty="0">
                <a:solidFill>
                  <a:srgbClr val="FF0000"/>
                </a:solidFill>
              </a:rPr>
              <a:t>2 - Ottawa</a:t>
            </a:r>
          </a:p>
          <a:p>
            <a:r>
              <a:rPr lang="de-DE" dirty="0">
                <a:solidFill>
                  <a:srgbClr val="FF0000"/>
                </a:solidFill>
              </a:rPr>
              <a:t>3 - New York</a:t>
            </a:r>
          </a:p>
          <a:p>
            <a:r>
              <a:rPr lang="de-DE" dirty="0">
                <a:solidFill>
                  <a:srgbClr val="FF0000"/>
                </a:solidFill>
              </a:rPr>
              <a:t>4 - Washington</a:t>
            </a:r>
          </a:p>
          <a:p>
            <a:r>
              <a:rPr lang="de-DE" dirty="0">
                <a:solidFill>
                  <a:srgbClr val="FF0000"/>
                </a:solidFill>
              </a:rPr>
              <a:t>5 - New Orleans</a:t>
            </a:r>
          </a:p>
          <a:p>
            <a:r>
              <a:rPr lang="de-DE" dirty="0">
                <a:solidFill>
                  <a:srgbClr val="FF0000"/>
                </a:solidFill>
              </a:rPr>
              <a:t>6 - Panama-Stadt</a:t>
            </a:r>
          </a:p>
          <a:p>
            <a:r>
              <a:rPr lang="de-DE" dirty="0">
                <a:solidFill>
                  <a:srgbClr val="FF0000"/>
                </a:solidFill>
              </a:rPr>
              <a:t>7 - Guatemala- Stadt</a:t>
            </a:r>
          </a:p>
          <a:p>
            <a:r>
              <a:rPr lang="de-DE" dirty="0">
                <a:solidFill>
                  <a:srgbClr val="FF0000"/>
                </a:solidFill>
              </a:rPr>
              <a:t>8 - Mexiko- Stadt</a:t>
            </a:r>
          </a:p>
          <a:p>
            <a:r>
              <a:rPr lang="de-DE" dirty="0">
                <a:solidFill>
                  <a:srgbClr val="FF0000"/>
                </a:solidFill>
              </a:rPr>
              <a:t>9 - Los Angeles</a:t>
            </a:r>
          </a:p>
          <a:p>
            <a:r>
              <a:rPr lang="de-DE" dirty="0">
                <a:solidFill>
                  <a:srgbClr val="FF0000"/>
                </a:solidFill>
              </a:rPr>
              <a:t>10 - San Francisco</a:t>
            </a:r>
          </a:p>
          <a:p>
            <a:endParaRPr lang="de-DE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894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55A7DD14-394C-4B15-A7E8-8246439C755D}"/>
              </a:ext>
            </a:extLst>
          </p:cNvPr>
          <p:cNvSpPr txBox="1">
            <a:spLocks noChangeArrowheads="1"/>
          </p:cNvSpPr>
          <p:nvPr/>
        </p:nvSpPr>
        <p:spPr>
          <a:xfrm>
            <a:off x="395288" y="188913"/>
            <a:ext cx="8229600" cy="1367879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Nord und Mittelamerika -</a:t>
            </a:r>
          </a:p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weitere topografische Fakten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EF71FE16-8AE6-4D92-AC18-7E0C0BB517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63"/>
          <a:stretch/>
        </p:blipFill>
        <p:spPr>
          <a:xfrm>
            <a:off x="962" y="1556793"/>
            <a:ext cx="3274894" cy="2507902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67F9D9DA-44DB-4DA8-B660-4241E4A4B2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739"/>
          <a:stretch/>
        </p:blipFill>
        <p:spPr>
          <a:xfrm>
            <a:off x="5868144" y="1556792"/>
            <a:ext cx="3275856" cy="252610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7B15ECB8-B01D-4C82-8706-79E635A294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0633" y="4066868"/>
            <a:ext cx="3418910" cy="2564183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BCCFC3B3-C1ED-4426-B353-7C5CA8867427}"/>
              </a:ext>
            </a:extLst>
          </p:cNvPr>
          <p:cNvSpPr txBox="1"/>
          <p:nvPr/>
        </p:nvSpPr>
        <p:spPr>
          <a:xfrm>
            <a:off x="3358716" y="2523799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000" dirty="0"/>
              <a:t>Bearbeite diese Arbeitsblätter!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5DF066CA-C197-4792-ACE4-4A978B29BF86}"/>
              </a:ext>
            </a:extLst>
          </p:cNvPr>
          <p:cNvSpPr txBox="1"/>
          <p:nvPr/>
        </p:nvSpPr>
        <p:spPr>
          <a:xfrm>
            <a:off x="114303" y="4581128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Ordne die Bilder dem jeweiligen Gebiet zu!</a:t>
            </a:r>
          </a:p>
          <a:p>
            <a:r>
              <a:rPr lang="de-DE" dirty="0"/>
              <a:t>Verbinde Bild und Gebiet mit einem Pfeil. 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2425FBE0-7C77-41EA-A090-F703748A2F0F}"/>
              </a:ext>
            </a:extLst>
          </p:cNvPr>
          <p:cNvSpPr txBox="1"/>
          <p:nvPr/>
        </p:nvSpPr>
        <p:spPr>
          <a:xfrm>
            <a:off x="6732240" y="4581128"/>
            <a:ext cx="20907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Lege dir für das </a:t>
            </a:r>
          </a:p>
          <a:p>
            <a:r>
              <a:rPr lang="de-DE" dirty="0"/>
              <a:t>Arbeitsblatt 2 und 3 eine Legende!</a:t>
            </a:r>
          </a:p>
        </p:txBody>
      </p:sp>
      <p:sp>
        <p:nvSpPr>
          <p:cNvPr id="9" name="Siebeneck 8">
            <a:extLst>
              <a:ext uri="{FF2B5EF4-FFF2-40B4-BE49-F238E27FC236}">
                <a16:creationId xmlns:a16="http://schemas.microsoft.com/office/drawing/2014/main" id="{6E1239F6-0C16-44E1-A335-6751EF34C009}"/>
              </a:ext>
            </a:extLst>
          </p:cNvPr>
          <p:cNvSpPr/>
          <p:nvPr/>
        </p:nvSpPr>
        <p:spPr>
          <a:xfrm>
            <a:off x="2808285" y="1608247"/>
            <a:ext cx="432048" cy="432048"/>
          </a:xfrm>
          <a:prstGeom prst="heptago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1</a:t>
            </a:r>
          </a:p>
        </p:txBody>
      </p:sp>
      <p:sp>
        <p:nvSpPr>
          <p:cNvPr id="10" name="Siebeneck 9">
            <a:extLst>
              <a:ext uri="{FF2B5EF4-FFF2-40B4-BE49-F238E27FC236}">
                <a16:creationId xmlns:a16="http://schemas.microsoft.com/office/drawing/2014/main" id="{7F55C676-8FB6-4C27-A42E-07F4459A8813}"/>
              </a:ext>
            </a:extLst>
          </p:cNvPr>
          <p:cNvSpPr/>
          <p:nvPr/>
        </p:nvSpPr>
        <p:spPr>
          <a:xfrm>
            <a:off x="7236296" y="3573016"/>
            <a:ext cx="432048" cy="432048"/>
          </a:xfrm>
          <a:prstGeom prst="heptago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2</a:t>
            </a:r>
          </a:p>
        </p:txBody>
      </p:sp>
      <p:sp>
        <p:nvSpPr>
          <p:cNvPr id="11" name="Siebeneck 10">
            <a:extLst>
              <a:ext uri="{FF2B5EF4-FFF2-40B4-BE49-F238E27FC236}">
                <a16:creationId xmlns:a16="http://schemas.microsoft.com/office/drawing/2014/main" id="{F35DA25C-3FEA-4AE6-8418-C22C924B2030}"/>
              </a:ext>
            </a:extLst>
          </p:cNvPr>
          <p:cNvSpPr/>
          <p:nvPr/>
        </p:nvSpPr>
        <p:spPr>
          <a:xfrm>
            <a:off x="3923928" y="6093296"/>
            <a:ext cx="432048" cy="432048"/>
          </a:xfrm>
          <a:prstGeom prst="heptago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955630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2EC425C9-B754-E3D8-05E0-B88FB2437B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r="2063"/>
          <a:stretch/>
        </p:blipFill>
        <p:spPr>
          <a:xfrm>
            <a:off x="-1" y="0"/>
            <a:ext cx="9144001" cy="6813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8552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Bild 5" descr="nordamerika_3.jpg">
            <a:extLst>
              <a:ext uri="{FF2B5EF4-FFF2-40B4-BE49-F238E27FC236}">
                <a16:creationId xmlns:a16="http://schemas.microsoft.com/office/drawing/2014/main" id="{339DECC9-390C-44BE-B7CE-9B790190F4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713" y="0"/>
            <a:ext cx="550068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Titel 6">
            <a:extLst>
              <a:ext uri="{FF2B5EF4-FFF2-40B4-BE49-F238E27FC236}">
                <a16:creationId xmlns:a16="http://schemas.microsoft.com/office/drawing/2014/main" id="{F1CF1C2C-5327-466A-B370-D6ECA50C2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de-DE" altLang="de-DE">
                <a:latin typeface="Arial Black" panose="020B0A04020102020204" pitchFamily="34" charset="0"/>
                <a:ea typeface="ＭＳ Ｐゴシック" panose="020B0600070205080204" pitchFamily="34" charset="-128"/>
                <a:cs typeface="Arial Black" panose="020B0A04020102020204" pitchFamily="34" charset="0"/>
              </a:rPr>
              <a:t>Nordamerika im Gradnetz</a:t>
            </a:r>
          </a:p>
        </p:txBody>
      </p:sp>
      <p:sp>
        <p:nvSpPr>
          <p:cNvPr id="2052" name="Inhaltsplatzhalter 12">
            <a:extLst>
              <a:ext uri="{FF2B5EF4-FFF2-40B4-BE49-F238E27FC236}">
                <a16:creationId xmlns:a16="http://schemas.microsoft.com/office/drawing/2014/main" id="{891E68FC-0C75-4619-9236-B3B264862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688" y="750888"/>
            <a:ext cx="3262312" cy="6030912"/>
          </a:xfrm>
        </p:spPr>
        <p:txBody>
          <a:bodyPr/>
          <a:lstStyle/>
          <a:p>
            <a:pPr marL="0" indent="0" eaLnBrk="1" hangingPunct="1"/>
            <a:r>
              <a:rPr lang="de-CH" altLang="de-DE" sz="13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Beschrifte in der Karte die Breiten- und Längekreise, wo „°“ steht.</a:t>
            </a:r>
          </a:p>
          <a:p>
            <a:pPr marL="0" indent="0" eaLnBrk="1" hangingPunct="1"/>
            <a:r>
              <a:rPr lang="de-CH" altLang="de-DE" sz="13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Beschrifte die geographische Länge des </a:t>
            </a:r>
            <a:r>
              <a:rPr lang="de-CH" altLang="de-DE" sz="130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östlichsten und westlichsten Punktes </a:t>
            </a:r>
            <a:r>
              <a:rPr lang="de-CH" altLang="de-DE" sz="13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des Festlands.</a:t>
            </a:r>
            <a:r>
              <a:rPr lang="de-DE" altLang="de-DE" sz="13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de-CH" altLang="de-DE" sz="13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Wie weit erstreckt sich NA in geographischer Länge?</a:t>
            </a:r>
          </a:p>
          <a:p>
            <a:pPr marL="0" indent="0" eaLnBrk="1" hangingPunct="1"/>
            <a:r>
              <a:rPr lang="de-CH" altLang="de-DE" sz="1300">
                <a:solidFill>
                  <a:srgbClr val="008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=&gt; 168°-57° = 111°</a:t>
            </a:r>
            <a:endParaRPr lang="de-DE" altLang="de-DE" sz="1300">
              <a:solidFill>
                <a:srgbClr val="008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eaLnBrk="1" hangingPunct="1"/>
            <a:r>
              <a:rPr lang="de-CH" altLang="de-DE" sz="13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Wie gross wäre somit theoretisch der Unterschied in der Lokalzeit? (Hinweis: rund um die Erde sind es 360 Längengrade; das entspricht 24 Stunden)</a:t>
            </a:r>
            <a:r>
              <a:rPr lang="de-DE" altLang="de-DE" sz="13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 </a:t>
            </a:r>
          </a:p>
          <a:p>
            <a:pPr marL="0" indent="0" eaLnBrk="1" hangingPunct="1"/>
            <a:r>
              <a:rPr lang="de-CH" altLang="de-DE" sz="1300">
                <a:solidFill>
                  <a:srgbClr val="008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=&gt; 111°:15 = 7.4 =&gt; 7 oder 8 Stunden</a:t>
            </a:r>
            <a:endParaRPr lang="de-DE" altLang="de-DE" sz="1300">
              <a:solidFill>
                <a:srgbClr val="008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eaLnBrk="1" hangingPunct="1"/>
            <a:r>
              <a:rPr lang="de-CH" altLang="de-DE" sz="13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Vergleiche mit den Zeitzonen im Diercke Atlas auf S. 257! Was ist zu bemerken?</a:t>
            </a:r>
          </a:p>
          <a:p>
            <a:pPr marL="0" indent="0" eaLnBrk="1" hangingPunct="1"/>
            <a:r>
              <a:rPr lang="de-CH" altLang="de-DE" sz="1300">
                <a:solidFill>
                  <a:srgbClr val="008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=&gt; nur 6 H (Sonderfall Neufundland)</a:t>
            </a:r>
            <a:endParaRPr lang="de-DE" altLang="de-DE" sz="1300">
              <a:solidFill>
                <a:srgbClr val="008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eaLnBrk="1" hangingPunct="1"/>
            <a:r>
              <a:rPr lang="de-CH" altLang="de-DE" sz="1300">
                <a:solidFill>
                  <a:srgbClr val="008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=&gt; Man hat ganz Alaska „gebündelt“</a:t>
            </a:r>
            <a:endParaRPr lang="de-DE" altLang="de-DE" sz="1300">
              <a:solidFill>
                <a:srgbClr val="008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eaLnBrk="1" hangingPunct="1"/>
            <a:r>
              <a:rPr lang="de-CH" altLang="de-DE" sz="13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Beschrifte die geographischen Breite der </a:t>
            </a:r>
            <a:r>
              <a:rPr lang="de-CH" altLang="de-DE" sz="130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nördlichsten und des südlichsten Punkts</a:t>
            </a:r>
            <a:r>
              <a:rPr lang="de-CH" altLang="de-DE" sz="13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  <a:r>
              <a:rPr lang="de-DE" altLang="de-DE" sz="13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de-CH" altLang="de-DE" sz="13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Wie weit erstreckt sich NA in geographischer Breite?</a:t>
            </a:r>
          </a:p>
          <a:p>
            <a:pPr marL="0" indent="0" eaLnBrk="1" hangingPunct="1"/>
            <a:r>
              <a:rPr lang="de-CH" altLang="de-DE" sz="1300">
                <a:solidFill>
                  <a:srgbClr val="008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=&gt; 72°-7° = 65°</a:t>
            </a:r>
            <a:endParaRPr lang="de-DE" altLang="de-DE" sz="1300">
              <a:solidFill>
                <a:srgbClr val="008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eaLnBrk="1" hangingPunct="1"/>
            <a:r>
              <a:rPr lang="de-CH" altLang="de-DE" sz="13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Wie viele Kilometer nördlicher ist somit der nördlichste Punkt gegenüber dem südlichsten? (Tipp: vom Äquator zum Nordpol sind es 90 Breitengrad oder genau 10'000 Kilometer.</a:t>
            </a:r>
            <a:endParaRPr lang="de-DE" altLang="de-DE" sz="130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eaLnBrk="1" hangingPunct="1"/>
            <a:r>
              <a:rPr lang="de-CH" altLang="de-DE" sz="1300">
                <a:solidFill>
                  <a:srgbClr val="008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=&gt; 65 x 111 km = 7215 km</a:t>
            </a:r>
            <a:endParaRPr lang="de-DE" altLang="de-DE" sz="1300">
              <a:solidFill>
                <a:srgbClr val="008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90084F5-90BB-49B8-B88C-551B701F82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84600" y="538163"/>
            <a:ext cx="152400" cy="152400"/>
          </a:xfrm>
          <a:prstGeom prst="ellipse">
            <a:avLst/>
          </a:prstGeom>
          <a:solidFill>
            <a:srgbClr val="FF0000"/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A0A60F7-392E-412D-B23A-E8B5B7D35B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67713" y="2133600"/>
            <a:ext cx="152400" cy="152400"/>
          </a:xfrm>
          <a:prstGeom prst="ellipse">
            <a:avLst/>
          </a:prstGeom>
          <a:solidFill>
            <a:srgbClr val="FF0000"/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44289AB-DA04-4E04-B703-DA512FA729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7913" y="1020763"/>
            <a:ext cx="152400" cy="152400"/>
          </a:xfrm>
          <a:prstGeom prst="ellipse">
            <a:avLst/>
          </a:prstGeom>
          <a:solidFill>
            <a:srgbClr val="0000FF"/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8B7F521-0DE2-4D39-8388-06248EFFF2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34313" y="6705600"/>
            <a:ext cx="152400" cy="152400"/>
          </a:xfrm>
          <a:prstGeom prst="ellipse">
            <a:avLst/>
          </a:prstGeom>
          <a:solidFill>
            <a:srgbClr val="0000FF"/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4D8E294-19C6-4BA9-9D95-F4BA70F7E3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6750" y="463550"/>
            <a:ext cx="152400" cy="152400"/>
          </a:xfrm>
          <a:prstGeom prst="ellipse">
            <a:avLst/>
          </a:prstGeom>
          <a:solidFill>
            <a:srgbClr val="0000FF"/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058" name="Textfeld 13">
            <a:extLst>
              <a:ext uri="{FF2B5EF4-FFF2-40B4-BE49-F238E27FC236}">
                <a16:creationId xmlns:a16="http://schemas.microsoft.com/office/drawing/2014/main" id="{B28AE228-A68C-45A3-8776-C02C985318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4713" y="6273800"/>
            <a:ext cx="714375" cy="3381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10°N</a:t>
            </a:r>
          </a:p>
        </p:txBody>
      </p:sp>
      <p:sp>
        <p:nvSpPr>
          <p:cNvPr id="2059" name="Textfeld 14">
            <a:extLst>
              <a:ext uri="{FF2B5EF4-FFF2-40B4-BE49-F238E27FC236}">
                <a16:creationId xmlns:a16="http://schemas.microsoft.com/office/drawing/2014/main" id="{83F0F6AE-B59C-4BA7-9D9C-AEA158FACC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7113" y="5410200"/>
            <a:ext cx="714375" cy="3381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20°N</a:t>
            </a:r>
          </a:p>
        </p:txBody>
      </p:sp>
      <p:sp>
        <p:nvSpPr>
          <p:cNvPr id="2060" name="Textfeld 15">
            <a:extLst>
              <a:ext uri="{FF2B5EF4-FFF2-40B4-BE49-F238E27FC236}">
                <a16:creationId xmlns:a16="http://schemas.microsoft.com/office/drawing/2014/main" id="{3EA26885-AA54-4FD6-875E-A36D9085F1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19513" y="4495800"/>
            <a:ext cx="714375" cy="3381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30°N</a:t>
            </a:r>
          </a:p>
        </p:txBody>
      </p:sp>
      <p:sp>
        <p:nvSpPr>
          <p:cNvPr id="2061" name="Textfeld 16">
            <a:extLst>
              <a:ext uri="{FF2B5EF4-FFF2-40B4-BE49-F238E27FC236}">
                <a16:creationId xmlns:a16="http://schemas.microsoft.com/office/drawing/2014/main" id="{876DFFAC-DD0B-4487-997B-DFC38193C3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33825" y="3548063"/>
            <a:ext cx="714375" cy="3381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40°N</a:t>
            </a:r>
          </a:p>
        </p:txBody>
      </p:sp>
      <p:sp>
        <p:nvSpPr>
          <p:cNvPr id="2062" name="Textfeld 17">
            <a:extLst>
              <a:ext uri="{FF2B5EF4-FFF2-40B4-BE49-F238E27FC236}">
                <a16:creationId xmlns:a16="http://schemas.microsoft.com/office/drawing/2014/main" id="{882C8689-99EE-4865-9255-1FCEDFBEC3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667000"/>
            <a:ext cx="714375" cy="3381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50°N</a:t>
            </a:r>
          </a:p>
        </p:txBody>
      </p:sp>
      <p:sp>
        <p:nvSpPr>
          <p:cNvPr id="2063" name="Textfeld 18">
            <a:extLst>
              <a:ext uri="{FF2B5EF4-FFF2-40B4-BE49-F238E27FC236}">
                <a16:creationId xmlns:a16="http://schemas.microsoft.com/office/drawing/2014/main" id="{61D0AA64-23FF-4A6A-BCA2-0E6318448F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48175" y="1785938"/>
            <a:ext cx="714375" cy="3397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60°N</a:t>
            </a:r>
          </a:p>
        </p:txBody>
      </p:sp>
      <p:sp>
        <p:nvSpPr>
          <p:cNvPr id="2064" name="Textfeld 19">
            <a:extLst>
              <a:ext uri="{FF2B5EF4-FFF2-40B4-BE49-F238E27FC236}">
                <a16:creationId xmlns:a16="http://schemas.microsoft.com/office/drawing/2014/main" id="{B6D90EAD-4CA1-4739-B6F7-ABF128139C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72025" y="906463"/>
            <a:ext cx="714375" cy="3381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70°N</a:t>
            </a:r>
          </a:p>
        </p:txBody>
      </p:sp>
      <p:sp>
        <p:nvSpPr>
          <p:cNvPr id="2065" name="Textfeld 20">
            <a:extLst>
              <a:ext uri="{FF2B5EF4-FFF2-40B4-BE49-F238E27FC236}">
                <a16:creationId xmlns:a16="http://schemas.microsoft.com/office/drawing/2014/main" id="{0324866F-8EF1-4828-8918-1F85838EAE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53025" y="119063"/>
            <a:ext cx="714375" cy="3381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80°N</a:t>
            </a:r>
          </a:p>
        </p:txBody>
      </p:sp>
      <p:sp>
        <p:nvSpPr>
          <p:cNvPr id="2066" name="Textfeld 21">
            <a:extLst>
              <a:ext uri="{FF2B5EF4-FFF2-40B4-BE49-F238E27FC236}">
                <a16:creationId xmlns:a16="http://schemas.microsoft.com/office/drawing/2014/main" id="{9E0E1C97-D1E2-404F-860D-BD2BC92F0D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8200" y="6078538"/>
            <a:ext cx="838200" cy="3381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110°W</a:t>
            </a:r>
          </a:p>
        </p:txBody>
      </p:sp>
      <p:sp>
        <p:nvSpPr>
          <p:cNvPr id="2067" name="Textfeld 22">
            <a:extLst>
              <a:ext uri="{FF2B5EF4-FFF2-40B4-BE49-F238E27FC236}">
                <a16:creationId xmlns:a16="http://schemas.microsoft.com/office/drawing/2014/main" id="{3D4331D7-B3D0-40F7-B522-8301C67F4B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8800" y="6248400"/>
            <a:ext cx="838200" cy="3381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100°W</a:t>
            </a:r>
          </a:p>
        </p:txBody>
      </p:sp>
      <p:sp>
        <p:nvSpPr>
          <p:cNvPr id="2068" name="Textfeld 23">
            <a:extLst>
              <a:ext uri="{FF2B5EF4-FFF2-40B4-BE49-F238E27FC236}">
                <a16:creationId xmlns:a16="http://schemas.microsoft.com/office/drawing/2014/main" id="{9E3F5EA3-5DAF-4B27-A285-BD2CEB3CE6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9400" y="6248400"/>
            <a:ext cx="714375" cy="3381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90°W</a:t>
            </a:r>
          </a:p>
        </p:txBody>
      </p:sp>
      <p:sp>
        <p:nvSpPr>
          <p:cNvPr id="2069" name="Textfeld 24">
            <a:extLst>
              <a:ext uri="{FF2B5EF4-FFF2-40B4-BE49-F238E27FC236}">
                <a16:creationId xmlns:a16="http://schemas.microsoft.com/office/drawing/2014/main" id="{CFB7F921-1826-4C21-B534-C9E2339BC3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15225" y="5943600"/>
            <a:ext cx="714375" cy="3381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80°W</a:t>
            </a:r>
          </a:p>
        </p:txBody>
      </p:sp>
      <p:sp>
        <p:nvSpPr>
          <p:cNvPr id="2070" name="Textfeld 25">
            <a:extLst>
              <a:ext uri="{FF2B5EF4-FFF2-40B4-BE49-F238E27FC236}">
                <a16:creationId xmlns:a16="http://schemas.microsoft.com/office/drawing/2014/main" id="{C576E7F4-1620-4492-A9D5-58481C3CB3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01050" y="5638800"/>
            <a:ext cx="714375" cy="3381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70°W</a:t>
            </a:r>
          </a:p>
        </p:txBody>
      </p:sp>
      <p:sp>
        <p:nvSpPr>
          <p:cNvPr id="2071" name="Textfeld 26">
            <a:extLst>
              <a:ext uri="{FF2B5EF4-FFF2-40B4-BE49-F238E27FC236}">
                <a16:creationId xmlns:a16="http://schemas.microsoft.com/office/drawing/2014/main" id="{06B21ECB-BB6F-4F11-8665-EF10477864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84600" y="5808663"/>
            <a:ext cx="844550" cy="3381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120°W</a:t>
            </a:r>
          </a:p>
        </p:txBody>
      </p:sp>
      <p:sp>
        <p:nvSpPr>
          <p:cNvPr id="24" name="Textfeld 25">
            <a:extLst>
              <a:ext uri="{FF2B5EF4-FFF2-40B4-BE49-F238E27FC236}">
                <a16:creationId xmlns:a16="http://schemas.microsoft.com/office/drawing/2014/main" id="{B4FF9F28-ABAF-4E6A-B592-C3ED94B032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62925" y="1785938"/>
            <a:ext cx="714375" cy="33813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57°W</a:t>
            </a:r>
          </a:p>
        </p:txBody>
      </p:sp>
      <p:sp>
        <p:nvSpPr>
          <p:cNvPr id="25" name="Textfeld 25">
            <a:extLst>
              <a:ext uri="{FF2B5EF4-FFF2-40B4-BE49-F238E27FC236}">
                <a16:creationId xmlns:a16="http://schemas.microsoft.com/office/drawing/2014/main" id="{90CCCE3D-71D9-4F5F-9420-136A95505E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4713" y="762000"/>
            <a:ext cx="866775" cy="3381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168°W</a:t>
            </a:r>
          </a:p>
        </p:txBody>
      </p:sp>
      <p:sp>
        <p:nvSpPr>
          <p:cNvPr id="26" name="Textfeld 25">
            <a:extLst>
              <a:ext uri="{FF2B5EF4-FFF2-40B4-BE49-F238E27FC236}">
                <a16:creationId xmlns:a16="http://schemas.microsoft.com/office/drawing/2014/main" id="{62039935-8E5A-498D-8B27-3C51B73640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43613" y="654050"/>
            <a:ext cx="866775" cy="3397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72°N</a:t>
            </a:r>
          </a:p>
        </p:txBody>
      </p:sp>
      <p:sp>
        <p:nvSpPr>
          <p:cNvPr id="27" name="Textfeld 26">
            <a:extLst>
              <a:ext uri="{FF2B5EF4-FFF2-40B4-BE49-F238E27FC236}">
                <a16:creationId xmlns:a16="http://schemas.microsoft.com/office/drawing/2014/main" id="{BB587F41-4A97-46CA-BBBF-1C7C863E34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8600" y="76200"/>
            <a:ext cx="866775" cy="3381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72°N</a:t>
            </a: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BE25CD8F-1A50-47F8-96B7-BAB9597055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59738" y="6519863"/>
            <a:ext cx="676275" cy="3381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6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7°N</a:t>
            </a:r>
          </a:p>
        </p:txBody>
      </p:sp>
    </p:spTree>
    <p:extLst>
      <p:ext uri="{BB962C8B-B14F-4D97-AF65-F5344CB8AC3E}">
        <p14:creationId xmlns:p14="http://schemas.microsoft.com/office/powerpoint/2010/main" val="4402075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Bild 5" descr="nordamerika_3.jpg">
            <a:extLst>
              <a:ext uri="{FF2B5EF4-FFF2-40B4-BE49-F238E27FC236}">
                <a16:creationId xmlns:a16="http://schemas.microsoft.com/office/drawing/2014/main" id="{A3303E65-96FB-4BEF-B180-1E3835C157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713" y="0"/>
            <a:ext cx="550068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itel 6">
            <a:extLst>
              <a:ext uri="{FF2B5EF4-FFF2-40B4-BE49-F238E27FC236}">
                <a16:creationId xmlns:a16="http://schemas.microsoft.com/office/drawing/2014/main" id="{24E62C27-765A-4EA8-95E6-2AEA1D386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de-DE" altLang="de-DE">
                <a:latin typeface="Arial Black" panose="020B0A04020102020204" pitchFamily="34" charset="0"/>
                <a:ea typeface="ＭＳ Ｐゴシック" panose="020B0600070205080204" pitchFamily="34" charset="-128"/>
                <a:cs typeface="Arial Black" panose="020B0A04020102020204" pitchFamily="34" charset="0"/>
              </a:rPr>
              <a:t>Halbinseln und Meere</a:t>
            </a:r>
          </a:p>
        </p:txBody>
      </p:sp>
      <p:sp>
        <p:nvSpPr>
          <p:cNvPr id="4100" name="Inhaltsplatzhalter 12">
            <a:extLst>
              <a:ext uri="{FF2B5EF4-FFF2-40B4-BE49-F238E27FC236}">
                <a16:creationId xmlns:a16="http://schemas.microsoft.com/office/drawing/2014/main" id="{9FB62DEC-C313-413C-83E0-23CD0BCF8B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688" y="750888"/>
            <a:ext cx="3109912" cy="69691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</a:pPr>
            <a:r>
              <a:rPr lang="de-CH" altLang="de-DE"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Beschrifte in der Karte die ausgewählten Objekte und p</a:t>
            </a:r>
            <a:r>
              <a:rPr lang="de-DE" altLang="de-DE"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latzier</a:t>
            </a:r>
            <a:r>
              <a:rPr lang="de-CH" altLang="de-DE"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 die Bilder. </a:t>
            </a:r>
            <a:endParaRPr lang="de-DE" altLang="de-DE" sz="140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4101" name="Textfeld 14">
            <a:extLst>
              <a:ext uri="{FF2B5EF4-FFF2-40B4-BE49-F238E27FC236}">
                <a16:creationId xmlns:a16="http://schemas.microsoft.com/office/drawing/2014/main" id="{F09C2B58-932D-44FA-8EF5-D17B1FEBE3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1400" y="2044700"/>
            <a:ext cx="9382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Halbinsel Labrador</a:t>
            </a:r>
          </a:p>
        </p:txBody>
      </p:sp>
      <p:sp>
        <p:nvSpPr>
          <p:cNvPr id="4102" name="Textfeld 15">
            <a:extLst>
              <a:ext uri="{FF2B5EF4-FFF2-40B4-BE49-F238E27FC236}">
                <a16:creationId xmlns:a16="http://schemas.microsoft.com/office/drawing/2014/main" id="{784DFEA5-10DF-4BDB-8D79-3A5D5DFFA8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79863" y="4770438"/>
            <a:ext cx="13652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Halbinsel Niederkalifornien (Baja California)</a:t>
            </a:r>
          </a:p>
        </p:txBody>
      </p:sp>
      <p:sp>
        <p:nvSpPr>
          <p:cNvPr id="4103" name="Textfeld 16">
            <a:extLst>
              <a:ext uri="{FF2B5EF4-FFF2-40B4-BE49-F238E27FC236}">
                <a16:creationId xmlns:a16="http://schemas.microsoft.com/office/drawing/2014/main" id="{32F63B19-6C7A-48B9-9F1B-54EA316CC9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2113" y="39688"/>
            <a:ext cx="81756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Grönland</a:t>
            </a:r>
          </a:p>
        </p:txBody>
      </p:sp>
      <p:sp>
        <p:nvSpPr>
          <p:cNvPr id="4104" name="Textfeld 17">
            <a:extLst>
              <a:ext uri="{FF2B5EF4-FFF2-40B4-BE49-F238E27FC236}">
                <a16:creationId xmlns:a16="http://schemas.microsoft.com/office/drawing/2014/main" id="{95D23E3C-C5FA-44BD-A8E6-FB58CB56F1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0800" y="889000"/>
            <a:ext cx="8921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Baffininsel</a:t>
            </a:r>
          </a:p>
        </p:txBody>
      </p:sp>
      <p:sp>
        <p:nvSpPr>
          <p:cNvPr id="4105" name="Textfeld 18">
            <a:extLst>
              <a:ext uri="{FF2B5EF4-FFF2-40B4-BE49-F238E27FC236}">
                <a16:creationId xmlns:a16="http://schemas.microsoft.com/office/drawing/2014/main" id="{2E239742-F1AB-49CA-8E1F-9EFD88668C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9600" y="2370138"/>
            <a:ext cx="104933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Neufundland</a:t>
            </a:r>
          </a:p>
        </p:txBody>
      </p:sp>
      <p:sp>
        <p:nvSpPr>
          <p:cNvPr id="4106" name="Textfeld 24">
            <a:extLst>
              <a:ext uri="{FF2B5EF4-FFF2-40B4-BE49-F238E27FC236}">
                <a16:creationId xmlns:a16="http://schemas.microsoft.com/office/drawing/2014/main" id="{7189FDDB-D27F-45D8-8D30-13AE3D1CA9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2288" y="38100"/>
            <a:ext cx="118427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Ellesmereinsel</a:t>
            </a:r>
          </a:p>
        </p:txBody>
      </p:sp>
      <p:sp>
        <p:nvSpPr>
          <p:cNvPr id="4107" name="Textfeld 26">
            <a:extLst>
              <a:ext uri="{FF2B5EF4-FFF2-40B4-BE49-F238E27FC236}">
                <a16:creationId xmlns:a16="http://schemas.microsoft.com/office/drawing/2014/main" id="{4F64B3C3-108F-4D52-AEB6-80C5B4BA9D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15150" y="5678488"/>
            <a:ext cx="14144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Halbinsel Yucatán</a:t>
            </a:r>
          </a:p>
        </p:txBody>
      </p:sp>
      <p:sp>
        <p:nvSpPr>
          <p:cNvPr id="4108" name="Textfeld 27">
            <a:extLst>
              <a:ext uri="{FF2B5EF4-FFF2-40B4-BE49-F238E27FC236}">
                <a16:creationId xmlns:a16="http://schemas.microsoft.com/office/drawing/2014/main" id="{9F9528F4-F5DB-49DA-A098-AE3C5DF003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4308475"/>
            <a:ext cx="10668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Atlantischer Ozean</a:t>
            </a:r>
          </a:p>
        </p:txBody>
      </p:sp>
      <p:sp>
        <p:nvSpPr>
          <p:cNvPr id="4109" name="Textfeld 28">
            <a:extLst>
              <a:ext uri="{FF2B5EF4-FFF2-40B4-BE49-F238E27FC236}">
                <a16:creationId xmlns:a16="http://schemas.microsoft.com/office/drawing/2014/main" id="{356E2C8D-B95B-491C-ABAA-D14FA6AFC1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70625" y="5181600"/>
            <a:ext cx="12890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Golf von Mexiko</a:t>
            </a:r>
          </a:p>
        </p:txBody>
      </p:sp>
      <p:sp>
        <p:nvSpPr>
          <p:cNvPr id="4110" name="Textfeld 29">
            <a:extLst>
              <a:ext uri="{FF2B5EF4-FFF2-40B4-BE49-F238E27FC236}">
                <a16:creationId xmlns:a16="http://schemas.microsoft.com/office/drawing/2014/main" id="{329FAC99-8FAA-4F53-BA09-533218D659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0" y="5954713"/>
            <a:ext cx="14335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Pazifischer Ozean</a:t>
            </a:r>
          </a:p>
        </p:txBody>
      </p:sp>
      <p:sp>
        <p:nvSpPr>
          <p:cNvPr id="4111" name="Textfeld 30">
            <a:extLst>
              <a:ext uri="{FF2B5EF4-FFF2-40B4-BE49-F238E27FC236}">
                <a16:creationId xmlns:a16="http://schemas.microsoft.com/office/drawing/2014/main" id="{C1281ECA-58E2-4B44-89DA-29526836CF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37450" y="5954713"/>
            <a:ext cx="137795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Karibisches Meer</a:t>
            </a:r>
          </a:p>
        </p:txBody>
      </p:sp>
      <p:sp>
        <p:nvSpPr>
          <p:cNvPr id="4112" name="Textfeld 31">
            <a:extLst>
              <a:ext uri="{FF2B5EF4-FFF2-40B4-BE49-F238E27FC236}">
                <a16:creationId xmlns:a16="http://schemas.microsoft.com/office/drawing/2014/main" id="{A9B11140-8E69-4086-B3E2-EF3077807E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0375" y="612775"/>
            <a:ext cx="9794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Beringmeer</a:t>
            </a:r>
          </a:p>
        </p:txBody>
      </p:sp>
      <p:sp>
        <p:nvSpPr>
          <p:cNvPr id="4113" name="Textfeld 32">
            <a:extLst>
              <a:ext uri="{FF2B5EF4-FFF2-40B4-BE49-F238E27FC236}">
                <a16:creationId xmlns:a16="http://schemas.microsoft.com/office/drawing/2014/main" id="{6B49B3E7-B1BD-48B4-BE2F-16F54EFA37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6650" y="2044700"/>
            <a:ext cx="10223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Hudson Bay</a:t>
            </a:r>
          </a:p>
        </p:txBody>
      </p:sp>
      <p:sp>
        <p:nvSpPr>
          <p:cNvPr id="4114" name="Textfeld 33">
            <a:extLst>
              <a:ext uri="{FF2B5EF4-FFF2-40B4-BE49-F238E27FC236}">
                <a16:creationId xmlns:a16="http://schemas.microsoft.com/office/drawing/2014/main" id="{8CC1D5F2-8D96-4950-AD7F-4B326B80EF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84688" y="177800"/>
            <a:ext cx="121285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Nordpolarmeer</a:t>
            </a:r>
          </a:p>
        </p:txBody>
      </p:sp>
      <p:grpSp>
        <p:nvGrpSpPr>
          <p:cNvPr id="4115" name="Gruppierung 21">
            <a:extLst>
              <a:ext uri="{FF2B5EF4-FFF2-40B4-BE49-F238E27FC236}">
                <a16:creationId xmlns:a16="http://schemas.microsoft.com/office/drawing/2014/main" id="{A5117F1A-5681-4CA8-8B78-AA385A2312E3}"/>
              </a:ext>
            </a:extLst>
          </p:cNvPr>
          <p:cNvGrpSpPr>
            <a:grpSpLocks/>
          </p:cNvGrpSpPr>
          <p:nvPr/>
        </p:nvGrpSpPr>
        <p:grpSpPr bwMode="auto">
          <a:xfrm>
            <a:off x="5443538" y="5678488"/>
            <a:ext cx="1471612" cy="985837"/>
            <a:chOff x="-2151290" y="4348055"/>
            <a:chExt cx="2005263" cy="1343797"/>
          </a:xfrm>
        </p:grpSpPr>
        <p:pic>
          <p:nvPicPr>
            <p:cNvPr id="4119" name="Bild 19" descr="yucatan.jpg">
              <a:extLst>
                <a:ext uri="{FF2B5EF4-FFF2-40B4-BE49-F238E27FC236}">
                  <a16:creationId xmlns:a16="http://schemas.microsoft.com/office/drawing/2014/main" id="{328CF89E-8D0C-41B9-A312-937DA7A836B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151290" y="4348055"/>
              <a:ext cx="2005263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120" name="Textfeld 20">
              <a:extLst>
                <a:ext uri="{FF2B5EF4-FFF2-40B4-BE49-F238E27FC236}">
                  <a16:creationId xmlns:a16="http://schemas.microsoft.com/office/drawing/2014/main" id="{FAB89F6B-70AA-4F36-979A-4CBEF50C0EE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935023" y="5414853"/>
              <a:ext cx="1788996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1pPr>
              <a:lvl2pPr marL="37931725" indent="-37474525">
                <a:spcBef>
                  <a:spcPct val="20000"/>
                </a:spcBef>
                <a:buFont typeface="Arial" panose="020B0604020202020204" pitchFamily="34" charset="0"/>
                <a:defRPr sz="16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9pPr>
            </a:lstStyle>
            <a:p>
              <a:pPr marL="0" marR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altLang="de-DE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rPr>
                <a:t>Maya-Tempel auf Yucatán</a:t>
              </a:r>
            </a:p>
          </p:txBody>
        </p:sp>
      </p:grpSp>
      <p:grpSp>
        <p:nvGrpSpPr>
          <p:cNvPr id="4116" name="Gruppierung 34">
            <a:extLst>
              <a:ext uri="{FF2B5EF4-FFF2-40B4-BE49-F238E27FC236}">
                <a16:creationId xmlns:a16="http://schemas.microsoft.com/office/drawing/2014/main" id="{38B4BAEF-BCBC-4396-9D1C-AA331C993AA8}"/>
              </a:ext>
            </a:extLst>
          </p:cNvPr>
          <p:cNvGrpSpPr>
            <a:grpSpLocks/>
          </p:cNvGrpSpPr>
          <p:nvPr/>
        </p:nvGrpSpPr>
        <p:grpSpPr bwMode="auto">
          <a:xfrm>
            <a:off x="7239000" y="406400"/>
            <a:ext cx="1828800" cy="1346200"/>
            <a:chOff x="2455974" y="5105400"/>
            <a:chExt cx="2372071" cy="1746766"/>
          </a:xfrm>
        </p:grpSpPr>
        <p:pic>
          <p:nvPicPr>
            <p:cNvPr id="4117" name="Bild 22" descr="baffin.jpg">
              <a:extLst>
                <a:ext uri="{FF2B5EF4-FFF2-40B4-BE49-F238E27FC236}">
                  <a16:creationId xmlns:a16="http://schemas.microsoft.com/office/drawing/2014/main" id="{03B8B4C0-9A08-44FD-B095-A3E1FC3A1D9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55974" y="5105400"/>
              <a:ext cx="2372070" cy="13204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118" name="Textfeld 23">
              <a:extLst>
                <a:ext uri="{FF2B5EF4-FFF2-40B4-BE49-F238E27FC236}">
                  <a16:creationId xmlns:a16="http://schemas.microsoft.com/office/drawing/2014/main" id="{9C218928-96A6-4F0B-861A-FB040F33908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55975" y="6390501"/>
              <a:ext cx="237207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defRPr>
              </a:lvl1pPr>
              <a:lvl2pPr marL="37931725" indent="-37474525">
                <a:spcBef>
                  <a:spcPct val="20000"/>
                </a:spcBef>
                <a:buFont typeface="Arial" panose="020B0604020202020204" pitchFamily="34" charset="0"/>
                <a:defRPr sz="16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defRPr>
              </a:lvl9pPr>
            </a:lstStyle>
            <a:p>
              <a:pPr marL="0" marR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altLang="de-DE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ＭＳ Ｐゴシック" panose="020B0600070205080204" pitchFamily="34" charset="-128"/>
                  <a:cs typeface="Arial" panose="020B0604020202020204" pitchFamily="34" charset="0"/>
                </a:rPr>
                <a:t>Steilküste und Gletscher auf der Baffininsel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96909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Bild 23" descr="nordamerika_staedte.jpg">
            <a:extLst>
              <a:ext uri="{FF2B5EF4-FFF2-40B4-BE49-F238E27FC236}">
                <a16:creationId xmlns:a16="http://schemas.microsoft.com/office/drawing/2014/main" id="{1C1608BE-19F8-445D-ABAD-4281CEE25B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0"/>
            <a:ext cx="57785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itel 6">
            <a:extLst>
              <a:ext uri="{FF2B5EF4-FFF2-40B4-BE49-F238E27FC236}">
                <a16:creationId xmlns:a16="http://schemas.microsoft.com/office/drawing/2014/main" id="{D411F64F-2AE1-4E82-A45F-EB9672B45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de-DE" altLang="de-DE">
                <a:latin typeface="Arial Black" panose="020B0A04020102020204" pitchFamily="34" charset="0"/>
                <a:ea typeface="ＭＳ Ｐゴシック" panose="020B0600070205080204" pitchFamily="34" charset="-128"/>
                <a:cs typeface="Arial Black" panose="020B0A04020102020204" pitchFamily="34" charset="0"/>
              </a:rPr>
              <a:t>Bedeutende Städte</a:t>
            </a:r>
          </a:p>
        </p:txBody>
      </p:sp>
      <p:sp>
        <p:nvSpPr>
          <p:cNvPr id="6148" name="Inhaltsplatzhalter 12">
            <a:extLst>
              <a:ext uri="{FF2B5EF4-FFF2-40B4-BE49-F238E27FC236}">
                <a16:creationId xmlns:a16="http://schemas.microsoft.com/office/drawing/2014/main" id="{66E0A35C-07D1-4D0F-B74E-2C863064F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688" y="750888"/>
            <a:ext cx="2582862" cy="1755775"/>
          </a:xfrm>
        </p:spPr>
        <p:txBody>
          <a:bodyPr/>
          <a:lstStyle/>
          <a:p>
            <a:pPr marL="0" indent="0" eaLnBrk="1" hangingPunct="1"/>
            <a:r>
              <a:rPr lang="de-CH" altLang="de-DE"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</a:t>
            </a:r>
            <a:r>
              <a:rPr lang="de-DE" altLang="de-DE"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latzier</a:t>
            </a:r>
            <a:r>
              <a:rPr lang="de-CH" altLang="de-DE"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 die Namen der Städte und ordne die Bilder zu.</a:t>
            </a:r>
            <a:endParaRPr lang="de-DE" altLang="de-DE" sz="140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149" name="Textfeld 16">
            <a:extLst>
              <a:ext uri="{FF2B5EF4-FFF2-40B4-BE49-F238E27FC236}">
                <a16:creationId xmlns:a16="http://schemas.microsoft.com/office/drawing/2014/main" id="{3900B129-8537-4311-A7B0-5106A7E719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0" y="1781175"/>
            <a:ext cx="92233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Vancouver</a:t>
            </a:r>
          </a:p>
        </p:txBody>
      </p:sp>
      <p:sp>
        <p:nvSpPr>
          <p:cNvPr id="6150" name="Textfeld 17">
            <a:extLst>
              <a:ext uri="{FF2B5EF4-FFF2-40B4-BE49-F238E27FC236}">
                <a16:creationId xmlns:a16="http://schemas.microsoft.com/office/drawing/2014/main" id="{F5E722A2-7084-4C7C-B946-E8E653419D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0" y="2270125"/>
            <a:ext cx="66357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Seattle</a:t>
            </a:r>
          </a:p>
        </p:txBody>
      </p:sp>
      <p:sp>
        <p:nvSpPr>
          <p:cNvPr id="6151" name="Textfeld 18">
            <a:extLst>
              <a:ext uri="{FF2B5EF4-FFF2-40B4-BE49-F238E27FC236}">
                <a16:creationId xmlns:a16="http://schemas.microsoft.com/office/drawing/2014/main" id="{B8D16F6A-ECAA-4099-AC61-7FB35D17DD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73875" y="2527300"/>
            <a:ext cx="96520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Toronto</a:t>
            </a:r>
          </a:p>
        </p:txBody>
      </p:sp>
      <p:sp>
        <p:nvSpPr>
          <p:cNvPr id="6152" name="Textfeld 35">
            <a:extLst>
              <a:ext uri="{FF2B5EF4-FFF2-40B4-BE49-F238E27FC236}">
                <a16:creationId xmlns:a16="http://schemas.microsoft.com/office/drawing/2014/main" id="{D84031DB-1A89-4615-8D7B-5549DF56AE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84900" y="2847975"/>
            <a:ext cx="7493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Chicago</a:t>
            </a:r>
          </a:p>
        </p:txBody>
      </p:sp>
      <p:sp>
        <p:nvSpPr>
          <p:cNvPr id="6153" name="Textfeld 19">
            <a:extLst>
              <a:ext uri="{FF2B5EF4-FFF2-40B4-BE49-F238E27FC236}">
                <a16:creationId xmlns:a16="http://schemas.microsoft.com/office/drawing/2014/main" id="{2A369F55-EEB7-4ED2-BA1D-0B59C85BC7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12000" y="2133600"/>
            <a:ext cx="9652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Montreal</a:t>
            </a:r>
          </a:p>
        </p:txBody>
      </p:sp>
      <p:sp>
        <p:nvSpPr>
          <p:cNvPr id="6154" name="Textfeld 20">
            <a:extLst>
              <a:ext uri="{FF2B5EF4-FFF2-40B4-BE49-F238E27FC236}">
                <a16:creationId xmlns:a16="http://schemas.microsoft.com/office/drawing/2014/main" id="{CE307265-BF55-409F-A15B-695B39A97C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2913" y="2962275"/>
            <a:ext cx="63817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Detroit</a:t>
            </a:r>
          </a:p>
        </p:txBody>
      </p:sp>
      <p:sp>
        <p:nvSpPr>
          <p:cNvPr id="6155" name="Textfeld 21">
            <a:extLst>
              <a:ext uri="{FF2B5EF4-FFF2-40B4-BE49-F238E27FC236}">
                <a16:creationId xmlns:a16="http://schemas.microsoft.com/office/drawing/2014/main" id="{1C4E04E2-8F06-4B1C-BBE0-ABDE7872D0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45413" y="2633663"/>
            <a:ext cx="6635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Boston</a:t>
            </a:r>
          </a:p>
        </p:txBody>
      </p:sp>
      <p:sp>
        <p:nvSpPr>
          <p:cNvPr id="6156" name="Textfeld 25">
            <a:extLst>
              <a:ext uri="{FF2B5EF4-FFF2-40B4-BE49-F238E27FC236}">
                <a16:creationId xmlns:a16="http://schemas.microsoft.com/office/drawing/2014/main" id="{C9E96153-68E0-4299-BE5D-71A6F70A03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1000" y="2895600"/>
            <a:ext cx="8397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New York</a:t>
            </a:r>
          </a:p>
        </p:txBody>
      </p:sp>
      <p:sp>
        <p:nvSpPr>
          <p:cNvPr id="6157" name="Textfeld 26">
            <a:extLst>
              <a:ext uri="{FF2B5EF4-FFF2-40B4-BE49-F238E27FC236}">
                <a16:creationId xmlns:a16="http://schemas.microsoft.com/office/drawing/2014/main" id="{A77C0391-118F-4A36-8510-2CAC8D2F73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3082925"/>
            <a:ext cx="1023938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Philadelphia</a:t>
            </a:r>
          </a:p>
        </p:txBody>
      </p:sp>
      <p:sp>
        <p:nvSpPr>
          <p:cNvPr id="6158" name="Textfeld 34">
            <a:extLst>
              <a:ext uri="{FF2B5EF4-FFF2-40B4-BE49-F238E27FC236}">
                <a16:creationId xmlns:a16="http://schemas.microsoft.com/office/drawing/2014/main" id="{E96874F6-DA9C-4017-8BA6-15EEE9B1D1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39075" y="3236913"/>
            <a:ext cx="8350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Baltimore</a:t>
            </a:r>
          </a:p>
        </p:txBody>
      </p:sp>
      <p:sp>
        <p:nvSpPr>
          <p:cNvPr id="6159" name="Textfeld 36">
            <a:extLst>
              <a:ext uri="{FF2B5EF4-FFF2-40B4-BE49-F238E27FC236}">
                <a16:creationId xmlns:a16="http://schemas.microsoft.com/office/drawing/2014/main" id="{F9EC04DC-B121-4AEB-8973-AE3E1FFE0F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3379788"/>
            <a:ext cx="992188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Washington</a:t>
            </a:r>
          </a:p>
        </p:txBody>
      </p:sp>
      <p:sp>
        <p:nvSpPr>
          <p:cNvPr id="6160" name="Textfeld 37">
            <a:extLst>
              <a:ext uri="{FF2B5EF4-FFF2-40B4-BE49-F238E27FC236}">
                <a16:creationId xmlns:a16="http://schemas.microsoft.com/office/drawing/2014/main" id="{8BE47C93-5BEA-49CB-B33C-20CD1F9C3C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4711700"/>
            <a:ext cx="5953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Miami</a:t>
            </a:r>
          </a:p>
        </p:txBody>
      </p:sp>
      <p:sp>
        <p:nvSpPr>
          <p:cNvPr id="6161" name="Textfeld 38">
            <a:extLst>
              <a:ext uri="{FF2B5EF4-FFF2-40B4-BE49-F238E27FC236}">
                <a16:creationId xmlns:a16="http://schemas.microsoft.com/office/drawing/2014/main" id="{BA8B4B1F-0C18-4B8B-9CBC-A0EAD438C8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0800" y="4786313"/>
            <a:ext cx="10731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New Orleans</a:t>
            </a:r>
          </a:p>
        </p:txBody>
      </p:sp>
      <p:sp>
        <p:nvSpPr>
          <p:cNvPr id="6162" name="Textfeld 41">
            <a:extLst>
              <a:ext uri="{FF2B5EF4-FFF2-40B4-BE49-F238E27FC236}">
                <a16:creationId xmlns:a16="http://schemas.microsoft.com/office/drawing/2014/main" id="{257F9EF2-27BF-45FC-ADA3-0820365F51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57825" y="4572000"/>
            <a:ext cx="75882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Houston</a:t>
            </a:r>
          </a:p>
        </p:txBody>
      </p:sp>
      <p:sp>
        <p:nvSpPr>
          <p:cNvPr id="6163" name="Textfeld 43">
            <a:extLst>
              <a:ext uri="{FF2B5EF4-FFF2-40B4-BE49-F238E27FC236}">
                <a16:creationId xmlns:a16="http://schemas.microsoft.com/office/drawing/2014/main" id="{3FE14B64-BBA6-41A3-B5A8-26F62C2B16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73338" y="3990975"/>
            <a:ext cx="10223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Los Angeles</a:t>
            </a:r>
          </a:p>
        </p:txBody>
      </p:sp>
      <p:sp>
        <p:nvSpPr>
          <p:cNvPr id="6164" name="Textfeld 44">
            <a:extLst>
              <a:ext uri="{FF2B5EF4-FFF2-40B4-BE49-F238E27FC236}">
                <a16:creationId xmlns:a16="http://schemas.microsoft.com/office/drawing/2014/main" id="{40FC5419-0987-42AD-8469-67FC8F0B9A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5438" y="4129088"/>
            <a:ext cx="9032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San Diego</a:t>
            </a:r>
          </a:p>
        </p:txBody>
      </p:sp>
      <p:sp>
        <p:nvSpPr>
          <p:cNvPr id="6165" name="Textfeld 45">
            <a:extLst>
              <a:ext uri="{FF2B5EF4-FFF2-40B4-BE49-F238E27FC236}">
                <a16:creationId xmlns:a16="http://schemas.microsoft.com/office/drawing/2014/main" id="{3A55F943-D857-4EB9-A04F-C2992F7B2D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11400" y="3240088"/>
            <a:ext cx="116840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San Francisco</a:t>
            </a:r>
          </a:p>
        </p:txBody>
      </p:sp>
      <p:sp>
        <p:nvSpPr>
          <p:cNvPr id="6166" name="Textfeld 46">
            <a:extLst>
              <a:ext uri="{FF2B5EF4-FFF2-40B4-BE49-F238E27FC236}">
                <a16:creationId xmlns:a16="http://schemas.microsoft.com/office/drawing/2014/main" id="{5DB8F528-AAA4-4BF7-8787-5B52959734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8725" y="3352800"/>
            <a:ext cx="11334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Salt Lake City</a:t>
            </a:r>
          </a:p>
        </p:txBody>
      </p:sp>
      <p:sp>
        <p:nvSpPr>
          <p:cNvPr id="6167" name="Textfeld 47">
            <a:extLst>
              <a:ext uri="{FF2B5EF4-FFF2-40B4-BE49-F238E27FC236}">
                <a16:creationId xmlns:a16="http://schemas.microsoft.com/office/drawing/2014/main" id="{2C88E146-A8B0-403A-A5F4-384451FD2F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53025" y="3490913"/>
            <a:ext cx="6842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Denver</a:t>
            </a:r>
          </a:p>
        </p:txBody>
      </p:sp>
      <p:sp>
        <p:nvSpPr>
          <p:cNvPr id="6168" name="Textfeld 48">
            <a:extLst>
              <a:ext uri="{FF2B5EF4-FFF2-40B4-BE49-F238E27FC236}">
                <a16:creationId xmlns:a16="http://schemas.microsoft.com/office/drawing/2014/main" id="{E4CFE01E-3369-4C15-A06E-A88E6C82C8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84513" y="4267200"/>
            <a:ext cx="6842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Tijuana</a:t>
            </a:r>
          </a:p>
        </p:txBody>
      </p:sp>
      <p:sp>
        <p:nvSpPr>
          <p:cNvPr id="6169" name="Textfeld 49">
            <a:extLst>
              <a:ext uri="{FF2B5EF4-FFF2-40B4-BE49-F238E27FC236}">
                <a16:creationId xmlns:a16="http://schemas.microsoft.com/office/drawing/2014/main" id="{9407AB5A-2BF7-4E76-9C54-5329621E47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5867400"/>
            <a:ext cx="107473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Mexiko Stadt</a:t>
            </a:r>
          </a:p>
        </p:txBody>
      </p:sp>
      <p:sp>
        <p:nvSpPr>
          <p:cNvPr id="6170" name="Textfeld 50">
            <a:extLst>
              <a:ext uri="{FF2B5EF4-FFF2-40B4-BE49-F238E27FC236}">
                <a16:creationId xmlns:a16="http://schemas.microsoft.com/office/drawing/2014/main" id="{D900A0A5-E94D-4BDB-A7E3-680711AF8B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96100" y="5410200"/>
            <a:ext cx="8001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altLang="de-DE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Havanna</a:t>
            </a:r>
          </a:p>
        </p:txBody>
      </p:sp>
      <p:pic>
        <p:nvPicPr>
          <p:cNvPr id="6171" name="Bild 51" descr="los-angeles.jpg">
            <a:extLst>
              <a:ext uri="{FF2B5EF4-FFF2-40B4-BE49-F238E27FC236}">
                <a16:creationId xmlns:a16="http://schemas.microsoft.com/office/drawing/2014/main" id="{D04FC6E0-49B5-4F92-93B2-3984184548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00" y="4259263"/>
            <a:ext cx="2349500" cy="109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72" name="Bild 52" descr="san farancisco">
            <a:extLst>
              <a:ext uri="{FF2B5EF4-FFF2-40B4-BE49-F238E27FC236}">
                <a16:creationId xmlns:a16="http://schemas.microsoft.com/office/drawing/2014/main" id="{A5A9904C-B9CE-458D-932D-C61F1E1572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888" y="2962275"/>
            <a:ext cx="1941512" cy="125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73" name="Bild 53" descr="nyc.jpg">
            <a:extLst>
              <a:ext uri="{FF2B5EF4-FFF2-40B4-BE49-F238E27FC236}">
                <a16:creationId xmlns:a16="http://schemas.microsoft.com/office/drawing/2014/main" id="{D66B22E9-2A10-445E-9C89-DAD82EF20B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7207" y="1567656"/>
            <a:ext cx="831850" cy="125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28338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52DB6641-F5F9-4AFB-96D9-FD90E5173B92}"/>
              </a:ext>
            </a:extLst>
          </p:cNvPr>
          <p:cNvSpPr txBox="1">
            <a:spLocks noChangeArrowheads="1"/>
          </p:cNvSpPr>
          <p:nvPr/>
        </p:nvSpPr>
        <p:spPr>
          <a:xfrm>
            <a:off x="395288" y="188913"/>
            <a:ext cx="8229600" cy="1367879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Nord und Mittelamerika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8B636737-6FFA-47DF-8212-1FFF6812C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602" y="1547225"/>
            <a:ext cx="3810000" cy="2533650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1B0C8A48-4343-4821-8DFF-D78FA1B00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2472" y="2996952"/>
            <a:ext cx="4106381" cy="2245677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D5C31E05-4DFD-4CA8-9285-C6B3E16D83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5648" y="4509120"/>
            <a:ext cx="3168352" cy="2054113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4E8F5DC1-DEF7-4B23-8662-5B54B1786D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0979" y="1547225"/>
            <a:ext cx="3421102" cy="1953783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9A62ED43-A528-48A4-A96E-B5CBB2A1F8B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554" t="3980" r="2862" b="-3980"/>
          <a:stretch/>
        </p:blipFill>
        <p:spPr>
          <a:xfrm>
            <a:off x="3774538" y="1547225"/>
            <a:ext cx="1956442" cy="1510281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9A4D9DE8-65F3-401D-A2CC-047E26260599}"/>
              </a:ext>
            </a:extLst>
          </p:cNvPr>
          <p:cNvSpPr txBox="1"/>
          <p:nvPr/>
        </p:nvSpPr>
        <p:spPr>
          <a:xfrm>
            <a:off x="0" y="4080875"/>
            <a:ext cx="26814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dirty="0"/>
              <a:t>Aufgabe:</a:t>
            </a:r>
          </a:p>
          <a:p>
            <a:endParaRPr lang="de-DE" sz="1000" dirty="0"/>
          </a:p>
          <a:p>
            <a:r>
              <a:rPr lang="de-DE" sz="1600" dirty="0"/>
              <a:t>Suche 4 Fotos zum Thema.</a:t>
            </a:r>
          </a:p>
          <a:p>
            <a:r>
              <a:rPr lang="de-DE" sz="1600" dirty="0"/>
              <a:t>Drucke diese aus und klebe sie auf die Rückseite deines Arbeitsblatts.</a:t>
            </a:r>
          </a:p>
          <a:p>
            <a:r>
              <a:rPr lang="de-DE" sz="1600" dirty="0"/>
              <a:t>Beschreibe jetzt jedes einzelne Foto und ordne es dem entsprechenden Gebiet zu.  </a:t>
            </a: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909C6DE0-F2C8-4C5B-8920-76655088C31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3214" t="11627" r="12986" b="41540"/>
          <a:stretch/>
        </p:blipFill>
        <p:spPr>
          <a:xfrm>
            <a:off x="6732574" y="3501008"/>
            <a:ext cx="2416669" cy="1011841"/>
          </a:xfrm>
          <a:prstGeom prst="rect">
            <a:avLst/>
          </a:prstGeom>
        </p:spPr>
      </p:pic>
      <p:sp>
        <p:nvSpPr>
          <p:cNvPr id="11" name="Stern: 8 Zacken 10">
            <a:extLst>
              <a:ext uri="{FF2B5EF4-FFF2-40B4-BE49-F238E27FC236}">
                <a16:creationId xmlns:a16="http://schemas.microsoft.com/office/drawing/2014/main" id="{EC106924-49FC-4260-B7F3-F00568FDD29A}"/>
              </a:ext>
            </a:extLst>
          </p:cNvPr>
          <p:cNvSpPr/>
          <p:nvPr/>
        </p:nvSpPr>
        <p:spPr>
          <a:xfrm>
            <a:off x="-32881" y="1547224"/>
            <a:ext cx="386318" cy="347999"/>
          </a:xfrm>
          <a:prstGeom prst="star8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A</a:t>
            </a:r>
          </a:p>
        </p:txBody>
      </p:sp>
      <p:sp>
        <p:nvSpPr>
          <p:cNvPr id="12" name="Stern: 8 Zacken 11">
            <a:extLst>
              <a:ext uri="{FF2B5EF4-FFF2-40B4-BE49-F238E27FC236}">
                <a16:creationId xmlns:a16="http://schemas.microsoft.com/office/drawing/2014/main" id="{A3497BF8-2550-4FE7-9246-BAE1E078ACED}"/>
              </a:ext>
            </a:extLst>
          </p:cNvPr>
          <p:cNvSpPr/>
          <p:nvPr/>
        </p:nvSpPr>
        <p:spPr>
          <a:xfrm>
            <a:off x="3774537" y="1540919"/>
            <a:ext cx="386318" cy="347999"/>
          </a:xfrm>
          <a:prstGeom prst="star8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B</a:t>
            </a:r>
          </a:p>
        </p:txBody>
      </p:sp>
      <p:sp>
        <p:nvSpPr>
          <p:cNvPr id="13" name="Stern: 8 Zacken 12">
            <a:extLst>
              <a:ext uri="{FF2B5EF4-FFF2-40B4-BE49-F238E27FC236}">
                <a16:creationId xmlns:a16="http://schemas.microsoft.com/office/drawing/2014/main" id="{9289C496-962B-4693-A373-036FCBB01A71}"/>
              </a:ext>
            </a:extLst>
          </p:cNvPr>
          <p:cNvSpPr/>
          <p:nvPr/>
        </p:nvSpPr>
        <p:spPr>
          <a:xfrm>
            <a:off x="5746552" y="1556792"/>
            <a:ext cx="386318" cy="347999"/>
          </a:xfrm>
          <a:prstGeom prst="star8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C</a:t>
            </a:r>
          </a:p>
        </p:txBody>
      </p:sp>
      <p:sp>
        <p:nvSpPr>
          <p:cNvPr id="14" name="Stern: 8 Zacken 13">
            <a:extLst>
              <a:ext uri="{FF2B5EF4-FFF2-40B4-BE49-F238E27FC236}">
                <a16:creationId xmlns:a16="http://schemas.microsoft.com/office/drawing/2014/main" id="{FDD5EE9E-520A-4210-8604-0E5A226C2A28}"/>
              </a:ext>
            </a:extLst>
          </p:cNvPr>
          <p:cNvSpPr/>
          <p:nvPr/>
        </p:nvSpPr>
        <p:spPr>
          <a:xfrm>
            <a:off x="6732574" y="3493874"/>
            <a:ext cx="386318" cy="347999"/>
          </a:xfrm>
          <a:prstGeom prst="star8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D</a:t>
            </a:r>
          </a:p>
        </p:txBody>
      </p:sp>
      <p:sp>
        <p:nvSpPr>
          <p:cNvPr id="15" name="Stern: 8 Zacken 14">
            <a:extLst>
              <a:ext uri="{FF2B5EF4-FFF2-40B4-BE49-F238E27FC236}">
                <a16:creationId xmlns:a16="http://schemas.microsoft.com/office/drawing/2014/main" id="{EBDC1A13-E64C-4B5F-B3FC-CB274AF3487C}"/>
              </a:ext>
            </a:extLst>
          </p:cNvPr>
          <p:cNvSpPr/>
          <p:nvPr/>
        </p:nvSpPr>
        <p:spPr>
          <a:xfrm>
            <a:off x="5970405" y="4513226"/>
            <a:ext cx="386318" cy="347999"/>
          </a:xfrm>
          <a:prstGeom prst="star8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E</a:t>
            </a:r>
          </a:p>
        </p:txBody>
      </p:sp>
      <p:sp>
        <p:nvSpPr>
          <p:cNvPr id="16" name="Stern: 8 Zacken 15">
            <a:extLst>
              <a:ext uri="{FF2B5EF4-FFF2-40B4-BE49-F238E27FC236}">
                <a16:creationId xmlns:a16="http://schemas.microsoft.com/office/drawing/2014/main" id="{29E8DA14-4773-4A85-87A6-613E5E934672}"/>
              </a:ext>
            </a:extLst>
          </p:cNvPr>
          <p:cNvSpPr/>
          <p:nvPr/>
        </p:nvSpPr>
        <p:spPr>
          <a:xfrm>
            <a:off x="2634028" y="3057506"/>
            <a:ext cx="386318" cy="347999"/>
          </a:xfrm>
          <a:prstGeom prst="star8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F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3703472-5B53-417B-97AA-1BBE4FCFEF6C}"/>
              </a:ext>
            </a:extLst>
          </p:cNvPr>
          <p:cNvSpPr txBox="1"/>
          <p:nvPr/>
        </p:nvSpPr>
        <p:spPr>
          <a:xfrm>
            <a:off x="2647230" y="5198411"/>
            <a:ext cx="332317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dirty="0"/>
              <a:t>A – New York (Ostküste)</a:t>
            </a:r>
          </a:p>
          <a:p>
            <a:r>
              <a:rPr lang="de-DE" sz="1600" dirty="0"/>
              <a:t>B – Bison in der Prärie </a:t>
            </a:r>
          </a:p>
          <a:p>
            <a:r>
              <a:rPr lang="de-DE" sz="1600" dirty="0"/>
              <a:t>C – Maya Ruine (Guatemala)</a:t>
            </a:r>
          </a:p>
          <a:p>
            <a:r>
              <a:rPr lang="de-DE" sz="1600" dirty="0"/>
              <a:t>D – Filmindustrie in Los Angeles</a:t>
            </a:r>
          </a:p>
          <a:p>
            <a:r>
              <a:rPr lang="de-DE" sz="1600" dirty="0"/>
              <a:t>E – Niagara Wasserfäll</a:t>
            </a:r>
            <a:r>
              <a:rPr lang="de-DE" dirty="0"/>
              <a:t>e </a:t>
            </a:r>
          </a:p>
        </p:txBody>
      </p:sp>
    </p:spTree>
    <p:extLst>
      <p:ext uri="{BB962C8B-B14F-4D97-AF65-F5344CB8AC3E}">
        <p14:creationId xmlns:p14="http://schemas.microsoft.com/office/powerpoint/2010/main" val="1710935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40056422-DC32-4DC5-A199-BB9ABCA48AC7}"/>
              </a:ext>
            </a:extLst>
          </p:cNvPr>
          <p:cNvSpPr txBox="1">
            <a:spLocks noChangeArrowheads="1"/>
          </p:cNvSpPr>
          <p:nvPr/>
        </p:nvSpPr>
        <p:spPr>
          <a:xfrm>
            <a:off x="463575" y="260648"/>
            <a:ext cx="8229600" cy="1079847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Großlandschaften Nordamerika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67B50E13-D47D-4D5C-A194-A528D9B03E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7"/>
          <a:stretch/>
        </p:blipFill>
        <p:spPr>
          <a:xfrm>
            <a:off x="0" y="1112106"/>
            <a:ext cx="4176985" cy="5439534"/>
          </a:xfrm>
          <a:prstGeom prst="rect">
            <a:avLst/>
          </a:prstGeom>
        </p:spPr>
      </p:pic>
      <p:sp>
        <p:nvSpPr>
          <p:cNvPr id="6" name="Rechteck 5">
            <a:extLst>
              <a:ext uri="{FF2B5EF4-FFF2-40B4-BE49-F238E27FC236}">
                <a16:creationId xmlns:a16="http://schemas.microsoft.com/office/drawing/2014/main" id="{0119E470-3DAB-479D-A515-AAB490C5BFB4}"/>
              </a:ext>
            </a:extLst>
          </p:cNvPr>
          <p:cNvSpPr/>
          <p:nvPr/>
        </p:nvSpPr>
        <p:spPr>
          <a:xfrm>
            <a:off x="4189735" y="1112106"/>
            <a:ext cx="4954265" cy="542531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4F37573F-8155-40D0-97EA-9B1D19E1E70D}"/>
              </a:ext>
            </a:extLst>
          </p:cNvPr>
          <p:cNvSpPr txBox="1"/>
          <p:nvPr/>
        </p:nvSpPr>
        <p:spPr>
          <a:xfrm>
            <a:off x="4352625" y="2708920"/>
            <a:ext cx="47913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Aufgabe:</a:t>
            </a:r>
          </a:p>
          <a:p>
            <a:r>
              <a:rPr lang="de-DE" sz="2400" dirty="0"/>
              <a:t>Löse das Arbeitsblatt:</a:t>
            </a:r>
          </a:p>
          <a:p>
            <a:r>
              <a:rPr lang="de-DE" sz="2400" dirty="0"/>
              <a:t>Großlandschaften Nordamerikas.</a:t>
            </a:r>
          </a:p>
          <a:p>
            <a:r>
              <a:rPr lang="de-DE" sz="2400" dirty="0"/>
              <a:t>Verwende dazu den Diercke Atlas S. 190 /191und das Lehrbuch S. 8 / 9</a:t>
            </a:r>
          </a:p>
        </p:txBody>
      </p:sp>
      <p:pic>
        <p:nvPicPr>
          <p:cNvPr id="3" name="Grafik 2" hidden="1">
            <a:extLst>
              <a:ext uri="{FF2B5EF4-FFF2-40B4-BE49-F238E27FC236}">
                <a16:creationId xmlns:a16="http://schemas.microsoft.com/office/drawing/2014/main" id="{410E52DB-A724-408A-9046-66D6533B37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50" y="1556792"/>
            <a:ext cx="9131250" cy="4994848"/>
          </a:xfrm>
          <a:prstGeom prst="rect">
            <a:avLst/>
          </a:prstGeom>
        </p:spPr>
      </p:pic>
      <p:sp>
        <p:nvSpPr>
          <p:cNvPr id="8" name="Text Box 2" hidden="1">
            <a:extLst>
              <a:ext uri="{FF2B5EF4-FFF2-40B4-BE49-F238E27FC236}">
                <a16:creationId xmlns:a16="http://schemas.microsoft.com/office/drawing/2014/main" id="{B195F7A5-0EAA-4438-A77F-6575E2ACC6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3608" y="2276872"/>
            <a:ext cx="7128792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marL="0" marR="57150" lvl="0" indent="0" defTabSz="914400" rtl="0" eaLnBrk="0" fontAlgn="base" latinLnBrk="0" hangingPunct="0">
              <a:lnSpc>
                <a:spcPct val="100000"/>
              </a:lnSpc>
              <a:spcBef>
                <a:spcPts val="63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de-DE" altLang="de-DE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Aufgabe 3</a:t>
            </a:r>
          </a:p>
          <a:p>
            <a:pPr marL="0" marR="57150" lvl="0" indent="0" defTabSz="914400" rtl="0" eaLnBrk="0" fontAlgn="base" latinLnBrk="0" hangingPunct="0">
              <a:lnSpc>
                <a:spcPct val="100000"/>
              </a:lnSpc>
              <a:spcBef>
                <a:spcPts val="63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de-DE" altLang="de-DE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Erkläre die Zusammenhänge zwischen den Merkmalen der Oberfläche, dem Gewässernetz und der Nutzung für eine selbst gewählte Landschaft.</a:t>
            </a:r>
          </a:p>
          <a:p>
            <a:pPr marL="0" marR="57150" lvl="0" indent="0" defTabSz="914400" rtl="0" eaLnBrk="0" fontAlgn="base" latinLnBrk="0" hangingPunct="0">
              <a:lnSpc>
                <a:spcPct val="100000"/>
              </a:lnSpc>
              <a:spcBef>
                <a:spcPts val="63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lang="de-DE" altLang="de-DE" sz="2000" dirty="0"/>
              <a:t>Lösungsbeispiel:</a:t>
            </a:r>
            <a:endParaRPr kumimoji="0" lang="de-DE" altLang="de-DE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26988" lvl="0" indent="0" defTabSz="914400" rtl="0" eaLnBrk="0" fontAlgn="base" latinLnBrk="0" hangingPunct="0">
              <a:lnSpc>
                <a:spcPct val="100000"/>
              </a:lnSpc>
              <a:spcBef>
                <a:spcPts val="38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20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z.B. Zentrales Tiefland: Das Zentrale Tiefland wurde überwiegend durch die großen Flüsse aufgeschüttet. Durch den fruchtbaren Boden werden die Flächen intensiv landwirtschaftlich genutzt.</a:t>
            </a:r>
            <a:r>
              <a:rPr kumimoji="0" lang="de-DE" altLang="de-DE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de-DE" altLang="de-DE" sz="20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Die Flüsse können auch zur Bewässerung beitragen.</a:t>
            </a:r>
            <a:endParaRPr kumimoji="0" lang="de-DE" altLang="de-DE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7573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BF0938C9-A010-4346-A5E6-5AC3261AF6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7" b="100000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20634382">
            <a:off x="5932619" y="1521211"/>
            <a:ext cx="2432229" cy="2476036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89A4B79B-574C-4797-BAB6-728065EED7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92" b="100000" l="0" r="9945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64061" y="1628800"/>
            <a:ext cx="3960440" cy="2803518"/>
          </a:xfrm>
          <a:prstGeom prst="rect">
            <a:avLst/>
          </a:prstGeom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B64D866E-073F-431F-A813-7EAD4C100728}"/>
              </a:ext>
            </a:extLst>
          </p:cNvPr>
          <p:cNvSpPr txBox="1">
            <a:spLocks noChangeArrowheads="1"/>
          </p:cNvSpPr>
          <p:nvPr/>
        </p:nvSpPr>
        <p:spPr>
          <a:xfrm>
            <a:off x="463575" y="260648"/>
            <a:ext cx="8229600" cy="1079847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Das Klima in Nordamerika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2FC41FDB-F1EB-422D-B78C-C0C069FCD25E}"/>
              </a:ext>
            </a:extLst>
          </p:cNvPr>
          <p:cNvSpPr txBox="1"/>
          <p:nvPr/>
        </p:nvSpPr>
        <p:spPr>
          <a:xfrm>
            <a:off x="119499" y="3861048"/>
            <a:ext cx="89050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600" dirty="0"/>
              <a:t>Klimadiagramme zeichnen und auswerten!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0B53C376-E728-4997-B542-D586C1DF16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99723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10731" y="6739627"/>
            <a:ext cx="1935287" cy="216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236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44444E-6 L -0.6441 -4.81481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292" y="-16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7.40741E-7 L -0.00069 -0.3465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-1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uppieren 46">
            <a:extLst>
              <a:ext uri="{FF2B5EF4-FFF2-40B4-BE49-F238E27FC236}">
                <a16:creationId xmlns:a16="http://schemas.microsoft.com/office/drawing/2014/main" id="{9655DD54-C3A1-472B-96F0-78E8BD74E865}"/>
              </a:ext>
            </a:extLst>
          </p:cNvPr>
          <p:cNvGrpSpPr/>
          <p:nvPr/>
        </p:nvGrpSpPr>
        <p:grpSpPr>
          <a:xfrm>
            <a:off x="1666601" y="1730183"/>
            <a:ext cx="2857098" cy="2919431"/>
            <a:chOff x="2222135" y="1163911"/>
            <a:chExt cx="3809464" cy="3892574"/>
          </a:xfrm>
        </p:grpSpPr>
        <p:sp>
          <p:nvSpPr>
            <p:cNvPr id="126" name="Rechteck 125">
              <a:extLst>
                <a:ext uri="{FF2B5EF4-FFF2-40B4-BE49-F238E27FC236}">
                  <a16:creationId xmlns:a16="http://schemas.microsoft.com/office/drawing/2014/main" id="{15B58515-4918-460D-88B4-104CCC8FA091}"/>
                </a:ext>
              </a:extLst>
            </p:cNvPr>
            <p:cNvSpPr/>
            <p:nvPr/>
          </p:nvSpPr>
          <p:spPr>
            <a:xfrm>
              <a:off x="2571176" y="1822841"/>
              <a:ext cx="216000" cy="320880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24" name="Rechteck 123">
              <a:extLst>
                <a:ext uri="{FF2B5EF4-FFF2-40B4-BE49-F238E27FC236}">
                  <a16:creationId xmlns:a16="http://schemas.microsoft.com/office/drawing/2014/main" id="{5CAAEEB8-D2C3-4FBD-AE98-FB792764607C}"/>
                </a:ext>
              </a:extLst>
            </p:cNvPr>
            <p:cNvSpPr/>
            <p:nvPr/>
          </p:nvSpPr>
          <p:spPr>
            <a:xfrm>
              <a:off x="5815599" y="1834925"/>
              <a:ext cx="216000" cy="320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25" name="Rechteck 124">
              <a:extLst>
                <a:ext uri="{FF2B5EF4-FFF2-40B4-BE49-F238E27FC236}">
                  <a16:creationId xmlns:a16="http://schemas.microsoft.com/office/drawing/2014/main" id="{C1D0B447-C434-41B3-BF27-5665C83D4F4E}"/>
                </a:ext>
              </a:extLst>
            </p:cNvPr>
            <p:cNvSpPr/>
            <p:nvPr/>
          </p:nvSpPr>
          <p:spPr>
            <a:xfrm>
              <a:off x="2222135" y="1269766"/>
              <a:ext cx="216000" cy="37524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27" name="Rechteck 126">
              <a:extLst>
                <a:ext uri="{FF2B5EF4-FFF2-40B4-BE49-F238E27FC236}">
                  <a16:creationId xmlns:a16="http://schemas.microsoft.com/office/drawing/2014/main" id="{E242719C-79CB-4143-8BDC-B65587DB8AD0}"/>
                </a:ext>
              </a:extLst>
            </p:cNvPr>
            <p:cNvSpPr/>
            <p:nvPr/>
          </p:nvSpPr>
          <p:spPr>
            <a:xfrm>
              <a:off x="2943220" y="2076874"/>
              <a:ext cx="216000" cy="294393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28" name="Rechteck 127">
              <a:extLst>
                <a:ext uri="{FF2B5EF4-FFF2-40B4-BE49-F238E27FC236}">
                  <a16:creationId xmlns:a16="http://schemas.microsoft.com/office/drawing/2014/main" id="{420349F7-D29C-427F-8BA7-0A38FC65F8A3}"/>
                </a:ext>
              </a:extLst>
            </p:cNvPr>
            <p:cNvSpPr/>
            <p:nvPr/>
          </p:nvSpPr>
          <p:spPr>
            <a:xfrm>
              <a:off x="3303919" y="2140812"/>
              <a:ext cx="216000" cy="288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29" name="Rechteck 128">
              <a:extLst>
                <a:ext uri="{FF2B5EF4-FFF2-40B4-BE49-F238E27FC236}">
                  <a16:creationId xmlns:a16="http://schemas.microsoft.com/office/drawing/2014/main" id="{260A773F-8BDF-4454-8B82-C2CD352D35AE}"/>
                </a:ext>
              </a:extLst>
            </p:cNvPr>
            <p:cNvSpPr/>
            <p:nvPr/>
          </p:nvSpPr>
          <p:spPr>
            <a:xfrm>
              <a:off x="3676566" y="1970983"/>
              <a:ext cx="216000" cy="306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30" name="Rechteck 129">
              <a:extLst>
                <a:ext uri="{FF2B5EF4-FFF2-40B4-BE49-F238E27FC236}">
                  <a16:creationId xmlns:a16="http://schemas.microsoft.com/office/drawing/2014/main" id="{587E7BCD-8DE8-44E2-A7BF-93E137BD3D41}"/>
                </a:ext>
              </a:extLst>
            </p:cNvPr>
            <p:cNvSpPr/>
            <p:nvPr/>
          </p:nvSpPr>
          <p:spPr>
            <a:xfrm>
              <a:off x="4036215" y="1240486"/>
              <a:ext cx="216000" cy="3815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31" name="Rechteck 130">
              <a:extLst>
                <a:ext uri="{FF2B5EF4-FFF2-40B4-BE49-F238E27FC236}">
                  <a16:creationId xmlns:a16="http://schemas.microsoft.com/office/drawing/2014/main" id="{AD507C36-CD8C-4114-A99E-6CF8677A96C8}"/>
                </a:ext>
              </a:extLst>
            </p:cNvPr>
            <p:cNvSpPr/>
            <p:nvPr/>
          </p:nvSpPr>
          <p:spPr>
            <a:xfrm>
              <a:off x="4376894" y="1163911"/>
              <a:ext cx="216000" cy="3852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32" name="Rechteck 131">
              <a:extLst>
                <a:ext uri="{FF2B5EF4-FFF2-40B4-BE49-F238E27FC236}">
                  <a16:creationId xmlns:a16="http://schemas.microsoft.com/office/drawing/2014/main" id="{F4594BA5-5FA4-4143-9414-125A74FEE3B3}"/>
                </a:ext>
              </a:extLst>
            </p:cNvPr>
            <p:cNvSpPr/>
            <p:nvPr/>
          </p:nvSpPr>
          <p:spPr>
            <a:xfrm>
              <a:off x="4738898" y="1884512"/>
              <a:ext cx="216000" cy="3132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33" name="Rechteck 132">
              <a:extLst>
                <a:ext uri="{FF2B5EF4-FFF2-40B4-BE49-F238E27FC236}">
                  <a16:creationId xmlns:a16="http://schemas.microsoft.com/office/drawing/2014/main" id="{76A4C31C-D805-40BB-A53C-26ECFF99C0E4}"/>
                </a:ext>
              </a:extLst>
            </p:cNvPr>
            <p:cNvSpPr/>
            <p:nvPr/>
          </p:nvSpPr>
          <p:spPr>
            <a:xfrm>
              <a:off x="5089745" y="1866406"/>
              <a:ext cx="216000" cy="3168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34" name="Rechteck 133">
              <a:extLst>
                <a:ext uri="{FF2B5EF4-FFF2-40B4-BE49-F238E27FC236}">
                  <a16:creationId xmlns:a16="http://schemas.microsoft.com/office/drawing/2014/main" id="{48A03050-9876-42BD-8BF4-CFD86BE63A84}"/>
                </a:ext>
              </a:extLst>
            </p:cNvPr>
            <p:cNvSpPr/>
            <p:nvPr/>
          </p:nvSpPr>
          <p:spPr>
            <a:xfrm>
              <a:off x="5452388" y="2330838"/>
              <a:ext cx="216000" cy="270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grpSp>
        <p:nvGrpSpPr>
          <p:cNvPr id="21" name="Gruppieren 20">
            <a:extLst>
              <a:ext uri="{FF2B5EF4-FFF2-40B4-BE49-F238E27FC236}">
                <a16:creationId xmlns:a16="http://schemas.microsoft.com/office/drawing/2014/main" id="{7FC27EC6-385C-4AAC-9A24-B065F52B169F}"/>
              </a:ext>
            </a:extLst>
          </p:cNvPr>
          <p:cNvGrpSpPr/>
          <p:nvPr/>
        </p:nvGrpSpPr>
        <p:grpSpPr>
          <a:xfrm>
            <a:off x="1343939" y="4591786"/>
            <a:ext cx="3240000" cy="116146"/>
            <a:chOff x="1776000" y="4797000"/>
            <a:chExt cx="4320000" cy="154861"/>
          </a:xfrm>
        </p:grpSpPr>
        <p:cxnSp>
          <p:nvCxnSpPr>
            <p:cNvPr id="3" name="Gerader Verbinder 2">
              <a:extLst>
                <a:ext uri="{FF2B5EF4-FFF2-40B4-BE49-F238E27FC236}">
                  <a16:creationId xmlns:a16="http://schemas.microsoft.com/office/drawing/2014/main" id="{279CEBE2-23B7-4687-90D2-A3B6DD07DA10}"/>
                </a:ext>
              </a:extLst>
            </p:cNvPr>
            <p:cNvCxnSpPr>
              <a:cxnSpLocks/>
            </p:cNvCxnSpPr>
            <p:nvPr/>
          </p:nvCxnSpPr>
          <p:spPr>
            <a:xfrm>
              <a:off x="1776000" y="4869000"/>
              <a:ext cx="432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Gerader Verbinder 8">
              <a:extLst>
                <a:ext uri="{FF2B5EF4-FFF2-40B4-BE49-F238E27FC236}">
                  <a16:creationId xmlns:a16="http://schemas.microsoft.com/office/drawing/2014/main" id="{8BD93750-0883-4EAC-9A90-318B588A8525}"/>
                </a:ext>
              </a:extLst>
            </p:cNvPr>
            <p:cNvCxnSpPr>
              <a:cxnSpLocks/>
            </p:cNvCxnSpPr>
            <p:nvPr/>
          </p:nvCxnSpPr>
          <p:spPr>
            <a:xfrm>
              <a:off x="2136000" y="4797000"/>
              <a:ext cx="0" cy="144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Gerader Verbinder 10">
              <a:extLst>
                <a:ext uri="{FF2B5EF4-FFF2-40B4-BE49-F238E27FC236}">
                  <a16:creationId xmlns:a16="http://schemas.microsoft.com/office/drawing/2014/main" id="{FFB6D6DB-03A9-402F-AE21-2EEB7DC1B6D3}"/>
                </a:ext>
              </a:extLst>
            </p:cNvPr>
            <p:cNvCxnSpPr>
              <a:cxnSpLocks/>
            </p:cNvCxnSpPr>
            <p:nvPr/>
          </p:nvCxnSpPr>
          <p:spPr>
            <a:xfrm>
              <a:off x="2496000" y="4798531"/>
              <a:ext cx="0" cy="144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Gerader Verbinder 11">
              <a:extLst>
                <a:ext uri="{FF2B5EF4-FFF2-40B4-BE49-F238E27FC236}">
                  <a16:creationId xmlns:a16="http://schemas.microsoft.com/office/drawing/2014/main" id="{57377C43-2EED-4A29-B7A1-B661484A80E4}"/>
                </a:ext>
              </a:extLst>
            </p:cNvPr>
            <p:cNvCxnSpPr>
              <a:cxnSpLocks/>
            </p:cNvCxnSpPr>
            <p:nvPr/>
          </p:nvCxnSpPr>
          <p:spPr>
            <a:xfrm>
              <a:off x="2856000" y="4797000"/>
              <a:ext cx="0" cy="144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Gerader Verbinder 12">
              <a:extLst>
                <a:ext uri="{FF2B5EF4-FFF2-40B4-BE49-F238E27FC236}">
                  <a16:creationId xmlns:a16="http://schemas.microsoft.com/office/drawing/2014/main" id="{88655267-56D4-4A86-87D0-CE567DCAA279}"/>
                </a:ext>
              </a:extLst>
            </p:cNvPr>
            <p:cNvCxnSpPr>
              <a:cxnSpLocks/>
            </p:cNvCxnSpPr>
            <p:nvPr/>
          </p:nvCxnSpPr>
          <p:spPr>
            <a:xfrm>
              <a:off x="3216000" y="4798531"/>
              <a:ext cx="0" cy="144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Gerader Verbinder 13">
              <a:extLst>
                <a:ext uri="{FF2B5EF4-FFF2-40B4-BE49-F238E27FC236}">
                  <a16:creationId xmlns:a16="http://schemas.microsoft.com/office/drawing/2014/main" id="{68B8477B-CF7A-43F6-8A13-9043FDECCEE1}"/>
                </a:ext>
              </a:extLst>
            </p:cNvPr>
            <p:cNvCxnSpPr>
              <a:cxnSpLocks/>
            </p:cNvCxnSpPr>
            <p:nvPr/>
          </p:nvCxnSpPr>
          <p:spPr>
            <a:xfrm>
              <a:off x="3576000" y="4807861"/>
              <a:ext cx="0" cy="144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Gerader Verbinder 14">
              <a:extLst>
                <a:ext uri="{FF2B5EF4-FFF2-40B4-BE49-F238E27FC236}">
                  <a16:creationId xmlns:a16="http://schemas.microsoft.com/office/drawing/2014/main" id="{23D46E4C-B85A-44C0-801D-8DDC236066E3}"/>
                </a:ext>
              </a:extLst>
            </p:cNvPr>
            <p:cNvCxnSpPr>
              <a:cxnSpLocks/>
            </p:cNvCxnSpPr>
            <p:nvPr/>
          </p:nvCxnSpPr>
          <p:spPr>
            <a:xfrm>
              <a:off x="3936000" y="4807861"/>
              <a:ext cx="0" cy="144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Gerader Verbinder 15">
              <a:extLst>
                <a:ext uri="{FF2B5EF4-FFF2-40B4-BE49-F238E27FC236}">
                  <a16:creationId xmlns:a16="http://schemas.microsoft.com/office/drawing/2014/main" id="{69AC2FAC-0FD8-4A50-A152-5B7D76FBAFAF}"/>
                </a:ext>
              </a:extLst>
            </p:cNvPr>
            <p:cNvCxnSpPr>
              <a:cxnSpLocks/>
            </p:cNvCxnSpPr>
            <p:nvPr/>
          </p:nvCxnSpPr>
          <p:spPr>
            <a:xfrm>
              <a:off x="4296000" y="4807861"/>
              <a:ext cx="0" cy="144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Gerader Verbinder 16">
              <a:extLst>
                <a:ext uri="{FF2B5EF4-FFF2-40B4-BE49-F238E27FC236}">
                  <a16:creationId xmlns:a16="http://schemas.microsoft.com/office/drawing/2014/main" id="{5CE7C88E-8A7F-4647-A83A-2B3054930FBC}"/>
                </a:ext>
              </a:extLst>
            </p:cNvPr>
            <p:cNvCxnSpPr>
              <a:cxnSpLocks/>
            </p:cNvCxnSpPr>
            <p:nvPr/>
          </p:nvCxnSpPr>
          <p:spPr>
            <a:xfrm>
              <a:off x="4656000" y="4807861"/>
              <a:ext cx="0" cy="144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Gerader Verbinder 17">
              <a:extLst>
                <a:ext uri="{FF2B5EF4-FFF2-40B4-BE49-F238E27FC236}">
                  <a16:creationId xmlns:a16="http://schemas.microsoft.com/office/drawing/2014/main" id="{54A48918-B7BD-4AD3-B2AA-25F4D4C2040F}"/>
                </a:ext>
              </a:extLst>
            </p:cNvPr>
            <p:cNvCxnSpPr>
              <a:cxnSpLocks/>
            </p:cNvCxnSpPr>
            <p:nvPr/>
          </p:nvCxnSpPr>
          <p:spPr>
            <a:xfrm>
              <a:off x="5016000" y="4797000"/>
              <a:ext cx="0" cy="144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Gerader Verbinder 18">
              <a:extLst>
                <a:ext uri="{FF2B5EF4-FFF2-40B4-BE49-F238E27FC236}">
                  <a16:creationId xmlns:a16="http://schemas.microsoft.com/office/drawing/2014/main" id="{AE12B049-B1C5-492D-A0D3-944A46F90018}"/>
                </a:ext>
              </a:extLst>
            </p:cNvPr>
            <p:cNvCxnSpPr>
              <a:cxnSpLocks/>
            </p:cNvCxnSpPr>
            <p:nvPr/>
          </p:nvCxnSpPr>
          <p:spPr>
            <a:xfrm>
              <a:off x="5376000" y="4807861"/>
              <a:ext cx="0" cy="144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Gerader Verbinder 19">
              <a:extLst>
                <a:ext uri="{FF2B5EF4-FFF2-40B4-BE49-F238E27FC236}">
                  <a16:creationId xmlns:a16="http://schemas.microsoft.com/office/drawing/2014/main" id="{BF426FD1-EC6A-421D-96ED-9F505DB83553}"/>
                </a:ext>
              </a:extLst>
            </p:cNvPr>
            <p:cNvCxnSpPr>
              <a:cxnSpLocks/>
            </p:cNvCxnSpPr>
            <p:nvPr/>
          </p:nvCxnSpPr>
          <p:spPr>
            <a:xfrm>
              <a:off x="5736000" y="4807861"/>
              <a:ext cx="0" cy="144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Gruppieren 53">
            <a:extLst>
              <a:ext uri="{FF2B5EF4-FFF2-40B4-BE49-F238E27FC236}">
                <a16:creationId xmlns:a16="http://schemas.microsoft.com/office/drawing/2014/main" id="{C1BBC2BE-6C0E-4E57-8467-9AF502CDCB72}"/>
              </a:ext>
            </a:extLst>
          </p:cNvPr>
          <p:cNvGrpSpPr/>
          <p:nvPr/>
        </p:nvGrpSpPr>
        <p:grpSpPr>
          <a:xfrm>
            <a:off x="1271461" y="1294121"/>
            <a:ext cx="119774" cy="3360260"/>
            <a:chOff x="1704000" y="388654"/>
            <a:chExt cx="159698" cy="4480346"/>
          </a:xfrm>
        </p:grpSpPr>
        <p:cxnSp>
          <p:nvCxnSpPr>
            <p:cNvPr id="6" name="Gerade Verbindung mit Pfeil 5">
              <a:extLst>
                <a:ext uri="{FF2B5EF4-FFF2-40B4-BE49-F238E27FC236}">
                  <a16:creationId xmlns:a16="http://schemas.microsoft.com/office/drawing/2014/main" id="{EE97E898-A8A1-4932-97F8-5DF46832279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794882" y="388654"/>
              <a:ext cx="0" cy="4480346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1" name="Gruppieren 40">
              <a:extLst>
                <a:ext uri="{FF2B5EF4-FFF2-40B4-BE49-F238E27FC236}">
                  <a16:creationId xmlns:a16="http://schemas.microsoft.com/office/drawing/2014/main" id="{B4E28390-722A-49E0-B82F-2139212EEE4A}"/>
                </a:ext>
              </a:extLst>
            </p:cNvPr>
            <p:cNvGrpSpPr/>
            <p:nvPr/>
          </p:nvGrpSpPr>
          <p:grpSpPr>
            <a:xfrm>
              <a:off x="1704000" y="909000"/>
              <a:ext cx="159698" cy="3600000"/>
              <a:chOff x="1704000" y="909000"/>
              <a:chExt cx="159698" cy="3600000"/>
            </a:xfrm>
          </p:grpSpPr>
          <p:cxnSp>
            <p:nvCxnSpPr>
              <p:cNvPr id="24" name="Gerader Verbinder 23">
                <a:extLst>
                  <a:ext uri="{FF2B5EF4-FFF2-40B4-BE49-F238E27FC236}">
                    <a16:creationId xmlns:a16="http://schemas.microsoft.com/office/drawing/2014/main" id="{76E284C3-237C-44E3-AA2B-61815F5F6AF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04000" y="450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Gerader Verbinder 26">
                <a:extLst>
                  <a:ext uri="{FF2B5EF4-FFF2-40B4-BE49-F238E27FC236}">
                    <a16:creationId xmlns:a16="http://schemas.microsoft.com/office/drawing/2014/main" id="{E2689BAB-3817-426D-95FF-2B52DE6E4FB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0294" y="414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Gerader Verbinder 27">
                <a:extLst>
                  <a:ext uri="{FF2B5EF4-FFF2-40B4-BE49-F238E27FC236}">
                    <a16:creationId xmlns:a16="http://schemas.microsoft.com/office/drawing/2014/main" id="{48F5CDCA-E42C-4FAB-B69F-A2147026D42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0294" y="378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Gerader Verbinder 28">
                <a:extLst>
                  <a:ext uri="{FF2B5EF4-FFF2-40B4-BE49-F238E27FC236}">
                    <a16:creationId xmlns:a16="http://schemas.microsoft.com/office/drawing/2014/main" id="{FAC77DD1-0A4A-47E4-BD3E-BE62C24F13E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0294" y="342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Gerader Verbinder 29">
                <a:extLst>
                  <a:ext uri="{FF2B5EF4-FFF2-40B4-BE49-F238E27FC236}">
                    <a16:creationId xmlns:a16="http://schemas.microsoft.com/office/drawing/2014/main" id="{8EC54FFF-4B3F-4A84-9C7C-C2912CBB6D6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0294" y="306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Gerader Verbinder 30">
                <a:extLst>
                  <a:ext uri="{FF2B5EF4-FFF2-40B4-BE49-F238E27FC236}">
                    <a16:creationId xmlns:a16="http://schemas.microsoft.com/office/drawing/2014/main" id="{9500F043-BE8C-48B3-B206-72DF88EFA9F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04000" y="270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Gerader Verbinder 31">
                <a:extLst>
                  <a:ext uri="{FF2B5EF4-FFF2-40B4-BE49-F238E27FC236}">
                    <a16:creationId xmlns:a16="http://schemas.microsoft.com/office/drawing/2014/main" id="{55C6F0FB-D62A-407D-BD2D-C41DAEAB92C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0294" y="234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Gerader Verbinder 32">
                <a:extLst>
                  <a:ext uri="{FF2B5EF4-FFF2-40B4-BE49-F238E27FC236}">
                    <a16:creationId xmlns:a16="http://schemas.microsoft.com/office/drawing/2014/main" id="{6AE9026E-2787-4E46-94AF-64C4E42A9D5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9698" y="198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Gerader Verbinder 33">
                <a:extLst>
                  <a:ext uri="{FF2B5EF4-FFF2-40B4-BE49-F238E27FC236}">
                    <a16:creationId xmlns:a16="http://schemas.microsoft.com/office/drawing/2014/main" id="{0099224B-6967-495C-BE99-2632E4E5F5A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6735" y="162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Gerader Verbinder 36">
                <a:extLst>
                  <a:ext uri="{FF2B5EF4-FFF2-40B4-BE49-F238E27FC236}">
                    <a16:creationId xmlns:a16="http://schemas.microsoft.com/office/drawing/2014/main" id="{B207E0BA-FBE1-4D27-B471-54510B767C0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9698" y="126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Gerader Verbinder 37">
                <a:extLst>
                  <a:ext uri="{FF2B5EF4-FFF2-40B4-BE49-F238E27FC236}">
                    <a16:creationId xmlns:a16="http://schemas.microsoft.com/office/drawing/2014/main" id="{FF35D64A-0F18-498C-83E3-A318E43A11A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9698" y="90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5" name="Gruppieren 54">
            <a:extLst>
              <a:ext uri="{FF2B5EF4-FFF2-40B4-BE49-F238E27FC236}">
                <a16:creationId xmlns:a16="http://schemas.microsoft.com/office/drawing/2014/main" id="{BF5606B4-05D6-48B3-A2C8-BC75F548D49A}"/>
              </a:ext>
            </a:extLst>
          </p:cNvPr>
          <p:cNvGrpSpPr/>
          <p:nvPr/>
        </p:nvGrpSpPr>
        <p:grpSpPr>
          <a:xfrm>
            <a:off x="4520145" y="1309368"/>
            <a:ext cx="119774" cy="3360260"/>
            <a:chOff x="1704000" y="388654"/>
            <a:chExt cx="159698" cy="4480346"/>
          </a:xfrm>
        </p:grpSpPr>
        <p:cxnSp>
          <p:nvCxnSpPr>
            <p:cNvPr id="56" name="Gerade Verbindung mit Pfeil 55">
              <a:extLst>
                <a:ext uri="{FF2B5EF4-FFF2-40B4-BE49-F238E27FC236}">
                  <a16:creationId xmlns:a16="http://schemas.microsoft.com/office/drawing/2014/main" id="{5D49D9F1-2CE2-4435-BAEE-A1A80507F47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794882" y="388654"/>
              <a:ext cx="0" cy="4480346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7" name="Gruppieren 56">
              <a:extLst>
                <a:ext uri="{FF2B5EF4-FFF2-40B4-BE49-F238E27FC236}">
                  <a16:creationId xmlns:a16="http://schemas.microsoft.com/office/drawing/2014/main" id="{278D85AE-820E-4D8C-B193-7B1C42A0AE8F}"/>
                </a:ext>
              </a:extLst>
            </p:cNvPr>
            <p:cNvGrpSpPr/>
            <p:nvPr/>
          </p:nvGrpSpPr>
          <p:grpSpPr>
            <a:xfrm>
              <a:off x="1704000" y="909000"/>
              <a:ext cx="159698" cy="3600000"/>
              <a:chOff x="1704000" y="909000"/>
              <a:chExt cx="159698" cy="3600000"/>
            </a:xfrm>
          </p:grpSpPr>
          <p:cxnSp>
            <p:nvCxnSpPr>
              <p:cNvPr id="58" name="Gerader Verbinder 57">
                <a:extLst>
                  <a:ext uri="{FF2B5EF4-FFF2-40B4-BE49-F238E27FC236}">
                    <a16:creationId xmlns:a16="http://schemas.microsoft.com/office/drawing/2014/main" id="{48F14D89-BC4A-4143-A400-1B491CD2973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04000" y="450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Gerader Verbinder 58">
                <a:extLst>
                  <a:ext uri="{FF2B5EF4-FFF2-40B4-BE49-F238E27FC236}">
                    <a16:creationId xmlns:a16="http://schemas.microsoft.com/office/drawing/2014/main" id="{9AAACF39-9589-447F-8450-DE46AE716AE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0294" y="414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Gerader Verbinder 59">
                <a:extLst>
                  <a:ext uri="{FF2B5EF4-FFF2-40B4-BE49-F238E27FC236}">
                    <a16:creationId xmlns:a16="http://schemas.microsoft.com/office/drawing/2014/main" id="{5235861E-2898-4B3B-82B4-90494F06C7F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0294" y="378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Gerader Verbinder 60">
                <a:extLst>
                  <a:ext uri="{FF2B5EF4-FFF2-40B4-BE49-F238E27FC236}">
                    <a16:creationId xmlns:a16="http://schemas.microsoft.com/office/drawing/2014/main" id="{1DD4E450-E0AB-459F-989B-BEFFB6E6C05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0294" y="342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Gerader Verbinder 61">
                <a:extLst>
                  <a:ext uri="{FF2B5EF4-FFF2-40B4-BE49-F238E27FC236}">
                    <a16:creationId xmlns:a16="http://schemas.microsoft.com/office/drawing/2014/main" id="{61898353-974E-4AE2-88F1-8511A6D8F9C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0294" y="306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Gerader Verbinder 62">
                <a:extLst>
                  <a:ext uri="{FF2B5EF4-FFF2-40B4-BE49-F238E27FC236}">
                    <a16:creationId xmlns:a16="http://schemas.microsoft.com/office/drawing/2014/main" id="{19E6FE51-8C2F-47CD-8A35-787A02C21F9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04000" y="270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Gerader Verbinder 63">
                <a:extLst>
                  <a:ext uri="{FF2B5EF4-FFF2-40B4-BE49-F238E27FC236}">
                    <a16:creationId xmlns:a16="http://schemas.microsoft.com/office/drawing/2014/main" id="{2F01A803-2748-4FFF-9574-63C47212566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0294" y="234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Gerader Verbinder 64">
                <a:extLst>
                  <a:ext uri="{FF2B5EF4-FFF2-40B4-BE49-F238E27FC236}">
                    <a16:creationId xmlns:a16="http://schemas.microsoft.com/office/drawing/2014/main" id="{9C521A07-3535-4CD7-9ABC-55B2BE47FFF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9698" y="198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Gerader Verbinder 65">
                <a:extLst>
                  <a:ext uri="{FF2B5EF4-FFF2-40B4-BE49-F238E27FC236}">
                    <a16:creationId xmlns:a16="http://schemas.microsoft.com/office/drawing/2014/main" id="{2416CFEB-3F77-460B-B1B3-E046B0FAC44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6735" y="162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Gerader Verbinder 66">
                <a:extLst>
                  <a:ext uri="{FF2B5EF4-FFF2-40B4-BE49-F238E27FC236}">
                    <a16:creationId xmlns:a16="http://schemas.microsoft.com/office/drawing/2014/main" id="{10EE0895-78A5-410B-B8E0-609DABBFC5C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9698" y="126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Gerader Verbinder 67">
                <a:extLst>
                  <a:ext uri="{FF2B5EF4-FFF2-40B4-BE49-F238E27FC236}">
                    <a16:creationId xmlns:a16="http://schemas.microsoft.com/office/drawing/2014/main" id="{6A6E2CAA-04FE-4E52-A37B-B423AA5BE1D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19698" y="909000"/>
                <a:ext cx="144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aphicFrame>
        <p:nvGraphicFramePr>
          <p:cNvPr id="69" name="Tabelle 68">
            <a:extLst>
              <a:ext uri="{FF2B5EF4-FFF2-40B4-BE49-F238E27FC236}">
                <a16:creationId xmlns:a16="http://schemas.microsoft.com/office/drawing/2014/main" id="{88C3C511-9166-4368-8432-CE3794A3D4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6609702"/>
              </p:ext>
            </p:extLst>
          </p:nvPr>
        </p:nvGraphicFramePr>
        <p:xfrm>
          <a:off x="1084067" y="5455654"/>
          <a:ext cx="3780000" cy="9372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70000">
                  <a:extLst>
                    <a:ext uri="{9D8B030D-6E8A-4147-A177-3AD203B41FA5}">
                      <a16:colId xmlns:a16="http://schemas.microsoft.com/office/drawing/2014/main" val="2247172829"/>
                    </a:ext>
                  </a:extLst>
                </a:gridCol>
                <a:gridCol w="270000">
                  <a:extLst>
                    <a:ext uri="{9D8B030D-6E8A-4147-A177-3AD203B41FA5}">
                      <a16:colId xmlns:a16="http://schemas.microsoft.com/office/drawing/2014/main" val="513637362"/>
                    </a:ext>
                  </a:extLst>
                </a:gridCol>
                <a:gridCol w="270000">
                  <a:extLst>
                    <a:ext uri="{9D8B030D-6E8A-4147-A177-3AD203B41FA5}">
                      <a16:colId xmlns:a16="http://schemas.microsoft.com/office/drawing/2014/main" val="2059478255"/>
                    </a:ext>
                  </a:extLst>
                </a:gridCol>
                <a:gridCol w="270000">
                  <a:extLst>
                    <a:ext uri="{9D8B030D-6E8A-4147-A177-3AD203B41FA5}">
                      <a16:colId xmlns:a16="http://schemas.microsoft.com/office/drawing/2014/main" val="294767460"/>
                    </a:ext>
                  </a:extLst>
                </a:gridCol>
                <a:gridCol w="270000">
                  <a:extLst>
                    <a:ext uri="{9D8B030D-6E8A-4147-A177-3AD203B41FA5}">
                      <a16:colId xmlns:a16="http://schemas.microsoft.com/office/drawing/2014/main" val="1727876633"/>
                    </a:ext>
                  </a:extLst>
                </a:gridCol>
                <a:gridCol w="270000">
                  <a:extLst>
                    <a:ext uri="{9D8B030D-6E8A-4147-A177-3AD203B41FA5}">
                      <a16:colId xmlns:a16="http://schemas.microsoft.com/office/drawing/2014/main" val="2576295967"/>
                    </a:ext>
                  </a:extLst>
                </a:gridCol>
                <a:gridCol w="270000">
                  <a:extLst>
                    <a:ext uri="{9D8B030D-6E8A-4147-A177-3AD203B41FA5}">
                      <a16:colId xmlns:a16="http://schemas.microsoft.com/office/drawing/2014/main" val="980466130"/>
                    </a:ext>
                  </a:extLst>
                </a:gridCol>
                <a:gridCol w="270000">
                  <a:extLst>
                    <a:ext uri="{9D8B030D-6E8A-4147-A177-3AD203B41FA5}">
                      <a16:colId xmlns:a16="http://schemas.microsoft.com/office/drawing/2014/main" val="671680677"/>
                    </a:ext>
                  </a:extLst>
                </a:gridCol>
                <a:gridCol w="270000">
                  <a:extLst>
                    <a:ext uri="{9D8B030D-6E8A-4147-A177-3AD203B41FA5}">
                      <a16:colId xmlns:a16="http://schemas.microsoft.com/office/drawing/2014/main" val="1710166105"/>
                    </a:ext>
                  </a:extLst>
                </a:gridCol>
                <a:gridCol w="270000">
                  <a:extLst>
                    <a:ext uri="{9D8B030D-6E8A-4147-A177-3AD203B41FA5}">
                      <a16:colId xmlns:a16="http://schemas.microsoft.com/office/drawing/2014/main" val="1186861266"/>
                    </a:ext>
                  </a:extLst>
                </a:gridCol>
                <a:gridCol w="270000">
                  <a:extLst>
                    <a:ext uri="{9D8B030D-6E8A-4147-A177-3AD203B41FA5}">
                      <a16:colId xmlns:a16="http://schemas.microsoft.com/office/drawing/2014/main" val="1673368496"/>
                    </a:ext>
                  </a:extLst>
                </a:gridCol>
                <a:gridCol w="270000">
                  <a:extLst>
                    <a:ext uri="{9D8B030D-6E8A-4147-A177-3AD203B41FA5}">
                      <a16:colId xmlns:a16="http://schemas.microsoft.com/office/drawing/2014/main" val="346846366"/>
                    </a:ext>
                  </a:extLst>
                </a:gridCol>
                <a:gridCol w="270000">
                  <a:extLst>
                    <a:ext uri="{9D8B030D-6E8A-4147-A177-3AD203B41FA5}">
                      <a16:colId xmlns:a16="http://schemas.microsoft.com/office/drawing/2014/main" val="2934305995"/>
                    </a:ext>
                  </a:extLst>
                </a:gridCol>
                <a:gridCol w="270000">
                  <a:extLst>
                    <a:ext uri="{9D8B030D-6E8A-4147-A177-3AD203B41FA5}">
                      <a16:colId xmlns:a16="http://schemas.microsoft.com/office/drawing/2014/main" val="3916860227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J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F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A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J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J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A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O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33998636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827781047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de-DE" sz="1600" dirty="0"/>
                        <a:t>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de-DE" sz="16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870859697"/>
                  </a:ext>
                </a:extLst>
              </a:tr>
            </a:tbl>
          </a:graphicData>
        </a:graphic>
      </p:graphicFrame>
      <p:cxnSp>
        <p:nvCxnSpPr>
          <p:cNvPr id="71" name="Gerader Verbinder 70">
            <a:extLst>
              <a:ext uri="{FF2B5EF4-FFF2-40B4-BE49-F238E27FC236}">
                <a16:creationId xmlns:a16="http://schemas.microsoft.com/office/drawing/2014/main" id="{BD432B30-AB59-4A40-8215-05AC2C8382B9}"/>
              </a:ext>
            </a:extLst>
          </p:cNvPr>
          <p:cNvCxnSpPr>
            <a:cxnSpLocks/>
          </p:cNvCxnSpPr>
          <p:nvPr/>
        </p:nvCxnSpPr>
        <p:spPr>
          <a:xfrm flipH="1">
            <a:off x="4580276" y="5436435"/>
            <a:ext cx="276856" cy="307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6" name="Gruppieren 85">
            <a:extLst>
              <a:ext uri="{FF2B5EF4-FFF2-40B4-BE49-F238E27FC236}">
                <a16:creationId xmlns:a16="http://schemas.microsoft.com/office/drawing/2014/main" id="{B984780D-E366-4277-BD74-38B008593457}"/>
              </a:ext>
            </a:extLst>
          </p:cNvPr>
          <p:cNvGrpSpPr/>
          <p:nvPr/>
        </p:nvGrpSpPr>
        <p:grpSpPr>
          <a:xfrm>
            <a:off x="654186" y="1060299"/>
            <a:ext cx="4794970" cy="3767332"/>
            <a:chOff x="872248" y="270731"/>
            <a:chExt cx="6393293" cy="5023109"/>
          </a:xfrm>
        </p:grpSpPr>
        <p:sp>
          <p:nvSpPr>
            <p:cNvPr id="81" name="Textfeld 80">
              <a:extLst>
                <a:ext uri="{FF2B5EF4-FFF2-40B4-BE49-F238E27FC236}">
                  <a16:creationId xmlns:a16="http://schemas.microsoft.com/office/drawing/2014/main" id="{5757DEF7-0BC4-4705-9860-A2A2045DD006}"/>
                </a:ext>
              </a:extLst>
            </p:cNvPr>
            <p:cNvSpPr txBox="1"/>
            <p:nvPr/>
          </p:nvSpPr>
          <p:spPr>
            <a:xfrm>
              <a:off x="872248" y="270731"/>
              <a:ext cx="962229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T in °C</a:t>
              </a:r>
            </a:p>
          </p:txBody>
        </p:sp>
        <p:sp>
          <p:nvSpPr>
            <p:cNvPr id="82" name="Textfeld 81">
              <a:extLst>
                <a:ext uri="{FF2B5EF4-FFF2-40B4-BE49-F238E27FC236}">
                  <a16:creationId xmlns:a16="http://schemas.microsoft.com/office/drawing/2014/main" id="{7B3EDD43-2496-4288-90A7-BB0023A11786}"/>
                </a:ext>
              </a:extLst>
            </p:cNvPr>
            <p:cNvSpPr txBox="1"/>
            <p:nvPr/>
          </p:nvSpPr>
          <p:spPr>
            <a:xfrm>
              <a:off x="6076753" y="308754"/>
              <a:ext cx="1188788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N in mm</a:t>
              </a:r>
            </a:p>
          </p:txBody>
        </p:sp>
        <p:sp>
          <p:nvSpPr>
            <p:cNvPr id="84" name="Textfeld 83">
              <a:extLst>
                <a:ext uri="{FF2B5EF4-FFF2-40B4-BE49-F238E27FC236}">
                  <a16:creationId xmlns:a16="http://schemas.microsoft.com/office/drawing/2014/main" id="{3DA71D18-C106-43B2-A349-FA80FFBEA9A6}"/>
                </a:ext>
              </a:extLst>
            </p:cNvPr>
            <p:cNvSpPr txBox="1"/>
            <p:nvPr/>
          </p:nvSpPr>
          <p:spPr>
            <a:xfrm>
              <a:off x="6021800" y="4842435"/>
              <a:ext cx="987449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Monat</a:t>
              </a:r>
            </a:p>
          </p:txBody>
        </p:sp>
      </p:grpSp>
      <p:grpSp>
        <p:nvGrpSpPr>
          <p:cNvPr id="100" name="Gruppieren 99">
            <a:extLst>
              <a:ext uri="{FF2B5EF4-FFF2-40B4-BE49-F238E27FC236}">
                <a16:creationId xmlns:a16="http://schemas.microsoft.com/office/drawing/2014/main" id="{B72C1E1D-BD18-4332-BDE6-C562C856BA82}"/>
              </a:ext>
            </a:extLst>
          </p:cNvPr>
          <p:cNvGrpSpPr/>
          <p:nvPr/>
        </p:nvGrpSpPr>
        <p:grpSpPr>
          <a:xfrm>
            <a:off x="88564" y="1284901"/>
            <a:ext cx="643125" cy="3466879"/>
            <a:chOff x="-92751" y="781839"/>
            <a:chExt cx="857500" cy="4410867"/>
          </a:xfrm>
        </p:grpSpPr>
        <p:cxnSp>
          <p:nvCxnSpPr>
            <p:cNvPr id="92" name="Gerade Verbindung mit Pfeil 91">
              <a:extLst>
                <a:ext uri="{FF2B5EF4-FFF2-40B4-BE49-F238E27FC236}">
                  <a16:creationId xmlns:a16="http://schemas.microsoft.com/office/drawing/2014/main" id="{C8732F03-04A6-4AA7-965D-7ABBEBCB07B6}"/>
                </a:ext>
              </a:extLst>
            </p:cNvPr>
            <p:cNvCxnSpPr>
              <a:cxnSpLocks/>
              <a:stCxn id="98" idx="0"/>
            </p:cNvCxnSpPr>
            <p:nvPr/>
          </p:nvCxnSpPr>
          <p:spPr>
            <a:xfrm flipV="1">
              <a:off x="336000" y="781839"/>
              <a:ext cx="0" cy="2113114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Gerade Verbindung mit Pfeil 92">
              <a:extLst>
                <a:ext uri="{FF2B5EF4-FFF2-40B4-BE49-F238E27FC236}">
                  <a16:creationId xmlns:a16="http://schemas.microsoft.com/office/drawing/2014/main" id="{636F0E9A-0DE8-46A1-9928-EE705B860D59}"/>
                </a:ext>
              </a:extLst>
            </p:cNvPr>
            <p:cNvCxnSpPr>
              <a:cxnSpLocks/>
              <a:stCxn id="98" idx="2"/>
            </p:cNvCxnSpPr>
            <p:nvPr/>
          </p:nvCxnSpPr>
          <p:spPr>
            <a:xfrm>
              <a:off x="336000" y="3325691"/>
              <a:ext cx="1" cy="1867015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8" name="Textfeld 97">
              <a:extLst>
                <a:ext uri="{FF2B5EF4-FFF2-40B4-BE49-F238E27FC236}">
                  <a16:creationId xmlns:a16="http://schemas.microsoft.com/office/drawing/2014/main" id="{B79478A7-4FE3-4C55-954A-D7D74DD201B2}"/>
                </a:ext>
              </a:extLst>
            </p:cNvPr>
            <p:cNvSpPr txBox="1"/>
            <p:nvPr/>
          </p:nvSpPr>
          <p:spPr>
            <a:xfrm>
              <a:off x="-92751" y="2894953"/>
              <a:ext cx="857500" cy="4307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12cm</a:t>
              </a:r>
            </a:p>
          </p:txBody>
        </p:sp>
      </p:grpSp>
      <p:grpSp>
        <p:nvGrpSpPr>
          <p:cNvPr id="101" name="Gruppieren 100">
            <a:extLst>
              <a:ext uri="{FF2B5EF4-FFF2-40B4-BE49-F238E27FC236}">
                <a16:creationId xmlns:a16="http://schemas.microsoft.com/office/drawing/2014/main" id="{6110CE8E-001E-4CCD-99CA-B2AA06AB9908}"/>
              </a:ext>
            </a:extLst>
          </p:cNvPr>
          <p:cNvGrpSpPr/>
          <p:nvPr/>
        </p:nvGrpSpPr>
        <p:grpSpPr>
          <a:xfrm rot="5400000">
            <a:off x="2783893" y="3276767"/>
            <a:ext cx="338554" cy="3254210"/>
            <a:chOff x="94714" y="781839"/>
            <a:chExt cx="451404" cy="4410867"/>
          </a:xfrm>
        </p:grpSpPr>
        <p:cxnSp>
          <p:nvCxnSpPr>
            <p:cNvPr id="102" name="Gerade Verbindung mit Pfeil 101">
              <a:extLst>
                <a:ext uri="{FF2B5EF4-FFF2-40B4-BE49-F238E27FC236}">
                  <a16:creationId xmlns:a16="http://schemas.microsoft.com/office/drawing/2014/main" id="{A8542172-81C2-4831-8DC6-3A94F5337F5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36000" y="781839"/>
              <a:ext cx="0" cy="1960346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Gerade Verbindung mit Pfeil 102">
              <a:extLst>
                <a:ext uri="{FF2B5EF4-FFF2-40B4-BE49-F238E27FC236}">
                  <a16:creationId xmlns:a16="http://schemas.microsoft.com/office/drawing/2014/main" id="{3EA59827-A164-4824-8503-FC62843383AC}"/>
                </a:ext>
              </a:extLst>
            </p:cNvPr>
            <p:cNvCxnSpPr>
              <a:cxnSpLocks/>
            </p:cNvCxnSpPr>
            <p:nvPr/>
          </p:nvCxnSpPr>
          <p:spPr>
            <a:xfrm>
              <a:off x="336000" y="3462185"/>
              <a:ext cx="0" cy="1730521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Textfeld 103">
              <a:extLst>
                <a:ext uri="{FF2B5EF4-FFF2-40B4-BE49-F238E27FC236}">
                  <a16:creationId xmlns:a16="http://schemas.microsoft.com/office/drawing/2014/main" id="{8DF12EDC-A6BF-4F6B-B5C7-AEBA646049A2}"/>
                </a:ext>
              </a:extLst>
            </p:cNvPr>
            <p:cNvSpPr txBox="1"/>
            <p:nvPr/>
          </p:nvSpPr>
          <p:spPr>
            <a:xfrm rot="16200000">
              <a:off x="-115441" y="2838656"/>
              <a:ext cx="871714" cy="45140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12cm</a:t>
              </a:r>
            </a:p>
          </p:txBody>
        </p:sp>
      </p:grpSp>
      <p:sp>
        <p:nvSpPr>
          <p:cNvPr id="105" name="Textfeld 104">
            <a:extLst>
              <a:ext uri="{FF2B5EF4-FFF2-40B4-BE49-F238E27FC236}">
                <a16:creationId xmlns:a16="http://schemas.microsoft.com/office/drawing/2014/main" id="{719A33F3-0137-4D42-8110-20445CA5299A}"/>
              </a:ext>
            </a:extLst>
          </p:cNvPr>
          <p:cNvSpPr txBox="1"/>
          <p:nvPr/>
        </p:nvSpPr>
        <p:spPr>
          <a:xfrm>
            <a:off x="2512309" y="335714"/>
            <a:ext cx="1067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dirty="0">
                <a:solidFill>
                  <a:prstClr val="black"/>
                </a:solidFill>
                <a:latin typeface="Calibri" panose="020F0502020204030204"/>
                <a:cs typeface="+mn-cs"/>
              </a:rPr>
              <a:t>New York</a:t>
            </a:r>
          </a:p>
        </p:txBody>
      </p:sp>
      <p:sp>
        <p:nvSpPr>
          <p:cNvPr id="107" name="Textfeld 106">
            <a:extLst>
              <a:ext uri="{FF2B5EF4-FFF2-40B4-BE49-F238E27FC236}">
                <a16:creationId xmlns:a16="http://schemas.microsoft.com/office/drawing/2014/main" id="{3E3CA0E8-5A74-4BAD-A273-9CDA2B3FBE51}"/>
              </a:ext>
            </a:extLst>
          </p:cNvPr>
          <p:cNvSpPr txBox="1"/>
          <p:nvPr/>
        </p:nvSpPr>
        <p:spPr>
          <a:xfrm>
            <a:off x="1296685" y="5744157"/>
            <a:ext cx="3498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350" dirty="0">
                <a:solidFill>
                  <a:prstClr val="black"/>
                </a:solidFill>
                <a:latin typeface="Calibri" panose="020F0502020204030204"/>
                <a:cs typeface="+mn-cs"/>
              </a:rPr>
              <a:t>-1   -1     3     9   16   20  23   23   19  13    7     2</a:t>
            </a: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de-DE" sz="900" dirty="0">
              <a:solidFill>
                <a:prstClr val="black"/>
              </a:solidFill>
              <a:latin typeface="Calibri" panose="020F0502020204030204"/>
              <a:cs typeface="+mn-cs"/>
            </a:endParaRP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350" dirty="0">
                <a:solidFill>
                  <a:prstClr val="black"/>
                </a:solidFill>
                <a:latin typeface="Calibri" panose="020F0502020204030204"/>
                <a:cs typeface="+mn-cs"/>
              </a:rPr>
              <a:t>91 105  90  83   81  86 106 108  87  88   76  90 </a:t>
            </a:r>
          </a:p>
        </p:txBody>
      </p:sp>
      <p:sp>
        <p:nvSpPr>
          <p:cNvPr id="108" name="Textfeld 107">
            <a:extLst>
              <a:ext uri="{FF2B5EF4-FFF2-40B4-BE49-F238E27FC236}">
                <a16:creationId xmlns:a16="http://schemas.microsoft.com/office/drawing/2014/main" id="{DA3A9D82-2A18-4896-87C3-2662EA491250}"/>
              </a:ext>
            </a:extLst>
          </p:cNvPr>
          <p:cNvSpPr txBox="1"/>
          <p:nvPr/>
        </p:nvSpPr>
        <p:spPr>
          <a:xfrm>
            <a:off x="4461643" y="5735897"/>
            <a:ext cx="615042" cy="6540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35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  11</a:t>
            </a: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de-DE" sz="900" b="1" dirty="0">
              <a:solidFill>
                <a:prstClr val="black"/>
              </a:solidFill>
              <a:latin typeface="Calibri" panose="020F0502020204030204"/>
              <a:cs typeface="+mn-cs"/>
            </a:endParaRP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4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1091</a:t>
            </a:r>
          </a:p>
        </p:txBody>
      </p:sp>
      <p:sp>
        <p:nvSpPr>
          <p:cNvPr id="109" name="Textfeld 108">
            <a:extLst>
              <a:ext uri="{FF2B5EF4-FFF2-40B4-BE49-F238E27FC236}">
                <a16:creationId xmlns:a16="http://schemas.microsoft.com/office/drawing/2014/main" id="{909004D8-9624-40A5-B195-BA3AB604F46F}"/>
              </a:ext>
            </a:extLst>
          </p:cNvPr>
          <p:cNvSpPr txBox="1"/>
          <p:nvPr/>
        </p:nvSpPr>
        <p:spPr>
          <a:xfrm>
            <a:off x="1357773" y="679293"/>
            <a:ext cx="32590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41° n. Br. , 74° w. L. , 100m über NN ,</a:t>
            </a:r>
          </a:p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JT: 11°C , JN: 1091mm</a:t>
            </a:r>
          </a:p>
        </p:txBody>
      </p:sp>
      <p:sp>
        <p:nvSpPr>
          <p:cNvPr id="110" name="Textfeld 109">
            <a:extLst>
              <a:ext uri="{FF2B5EF4-FFF2-40B4-BE49-F238E27FC236}">
                <a16:creationId xmlns:a16="http://schemas.microsoft.com/office/drawing/2014/main" id="{7AF3A35C-1649-4901-B993-39ED2D2841C3}"/>
              </a:ext>
            </a:extLst>
          </p:cNvPr>
          <p:cNvSpPr txBox="1"/>
          <p:nvPr/>
        </p:nvSpPr>
        <p:spPr>
          <a:xfrm>
            <a:off x="1658371" y="689525"/>
            <a:ext cx="2774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Geografische Länge und Breite,</a:t>
            </a: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Höhenlage über NN, JT und JN</a:t>
            </a:r>
          </a:p>
        </p:txBody>
      </p:sp>
      <p:grpSp>
        <p:nvGrpSpPr>
          <p:cNvPr id="113" name="Gruppieren 112">
            <a:extLst>
              <a:ext uri="{FF2B5EF4-FFF2-40B4-BE49-F238E27FC236}">
                <a16:creationId xmlns:a16="http://schemas.microsoft.com/office/drawing/2014/main" id="{833CE303-54E4-4B90-AAC8-ED877C16974A}"/>
              </a:ext>
            </a:extLst>
          </p:cNvPr>
          <p:cNvGrpSpPr/>
          <p:nvPr/>
        </p:nvGrpSpPr>
        <p:grpSpPr>
          <a:xfrm>
            <a:off x="5125639" y="5744157"/>
            <a:ext cx="3090333" cy="687655"/>
            <a:chOff x="6482071" y="6313967"/>
            <a:chExt cx="4120444" cy="792361"/>
          </a:xfrm>
        </p:grpSpPr>
        <p:sp>
          <p:nvSpPr>
            <p:cNvPr id="111" name="Textfeld 110">
              <a:extLst>
                <a:ext uri="{FF2B5EF4-FFF2-40B4-BE49-F238E27FC236}">
                  <a16:creationId xmlns:a16="http://schemas.microsoft.com/office/drawing/2014/main" id="{9AEC8BED-F469-4530-8BB7-A958850517D2}"/>
                </a:ext>
              </a:extLst>
            </p:cNvPr>
            <p:cNvSpPr txBox="1"/>
            <p:nvPr/>
          </p:nvSpPr>
          <p:spPr>
            <a:xfrm>
              <a:off x="6482071" y="6313967"/>
              <a:ext cx="4120444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b="1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JT:</a:t>
              </a: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  Jahresdurchschnittstemperatur</a:t>
              </a:r>
            </a:p>
          </p:txBody>
        </p:sp>
        <p:sp>
          <p:nvSpPr>
            <p:cNvPr id="112" name="Textfeld 111">
              <a:extLst>
                <a:ext uri="{FF2B5EF4-FFF2-40B4-BE49-F238E27FC236}">
                  <a16:creationId xmlns:a16="http://schemas.microsoft.com/office/drawing/2014/main" id="{C0BB547F-E381-42FA-8F10-772F6AE97210}"/>
                </a:ext>
              </a:extLst>
            </p:cNvPr>
            <p:cNvSpPr txBox="1"/>
            <p:nvPr/>
          </p:nvSpPr>
          <p:spPr>
            <a:xfrm>
              <a:off x="6482071" y="6654923"/>
              <a:ext cx="3741024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b="1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JN:</a:t>
              </a: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  Jahresniederschlagssumme</a:t>
              </a:r>
            </a:p>
          </p:txBody>
        </p:sp>
      </p:grpSp>
      <p:grpSp>
        <p:nvGrpSpPr>
          <p:cNvPr id="23" name="Gruppieren 22">
            <a:extLst>
              <a:ext uri="{FF2B5EF4-FFF2-40B4-BE49-F238E27FC236}">
                <a16:creationId xmlns:a16="http://schemas.microsoft.com/office/drawing/2014/main" id="{D85F62BF-2264-488B-B667-FFB6D97131B8}"/>
              </a:ext>
            </a:extLst>
          </p:cNvPr>
          <p:cNvGrpSpPr/>
          <p:nvPr/>
        </p:nvGrpSpPr>
        <p:grpSpPr>
          <a:xfrm>
            <a:off x="562655" y="4654381"/>
            <a:ext cx="538930" cy="761134"/>
            <a:chOff x="750206" y="5062841"/>
            <a:chExt cx="718573" cy="532904"/>
          </a:xfrm>
        </p:grpSpPr>
        <p:cxnSp>
          <p:nvCxnSpPr>
            <p:cNvPr id="4" name="Gerade Verbindung mit Pfeil 3">
              <a:extLst>
                <a:ext uri="{FF2B5EF4-FFF2-40B4-BE49-F238E27FC236}">
                  <a16:creationId xmlns:a16="http://schemas.microsoft.com/office/drawing/2014/main" id="{F5A39979-69C8-41B2-B296-698B3C93039F}"/>
                </a:ext>
              </a:extLst>
            </p:cNvPr>
            <p:cNvCxnSpPr/>
            <p:nvPr/>
          </p:nvCxnSpPr>
          <p:spPr>
            <a:xfrm flipV="1">
              <a:off x="1056000" y="5062841"/>
              <a:ext cx="0" cy="238159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2" name="Gruppieren 21">
              <a:extLst>
                <a:ext uri="{FF2B5EF4-FFF2-40B4-BE49-F238E27FC236}">
                  <a16:creationId xmlns:a16="http://schemas.microsoft.com/office/drawing/2014/main" id="{1C014CE6-3623-4027-AF6D-209566042552}"/>
                </a:ext>
              </a:extLst>
            </p:cNvPr>
            <p:cNvGrpSpPr/>
            <p:nvPr/>
          </p:nvGrpSpPr>
          <p:grpSpPr>
            <a:xfrm>
              <a:off x="750206" y="5237521"/>
              <a:ext cx="718573" cy="358224"/>
              <a:chOff x="750206" y="5237521"/>
              <a:chExt cx="718573" cy="358224"/>
            </a:xfrm>
          </p:grpSpPr>
          <p:cxnSp>
            <p:nvCxnSpPr>
              <p:cNvPr id="7" name="Gerade Verbindung mit Pfeil 6">
                <a:extLst>
                  <a:ext uri="{FF2B5EF4-FFF2-40B4-BE49-F238E27FC236}">
                    <a16:creationId xmlns:a16="http://schemas.microsoft.com/office/drawing/2014/main" id="{102DECBE-9F4D-42B5-A7C3-48F10E17F86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56000" y="5411079"/>
                <a:ext cx="0" cy="184666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Textfeld 9">
                <a:extLst>
                  <a:ext uri="{FF2B5EF4-FFF2-40B4-BE49-F238E27FC236}">
                    <a16:creationId xmlns:a16="http://schemas.microsoft.com/office/drawing/2014/main" id="{E3805182-26A1-4057-BAE0-03D71D15B09C}"/>
                  </a:ext>
                </a:extLst>
              </p:cNvPr>
              <p:cNvSpPr txBox="1"/>
              <p:nvPr/>
            </p:nvSpPr>
            <p:spPr>
              <a:xfrm>
                <a:off x="750206" y="5237521"/>
                <a:ext cx="718573" cy="23703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685800" eaLnBrk="1" fontAlgn="auto" hangingPunct="1">
                  <a:spcBef>
                    <a:spcPts val="0"/>
                  </a:spcBef>
                  <a:spcAft>
                    <a:spcPts val="0"/>
                  </a:spcAft>
                </a:pPr>
                <a:r>
                  <a:rPr lang="de-DE" sz="1600" dirty="0">
                    <a:solidFill>
                      <a:prstClr val="black"/>
                    </a:solidFill>
                    <a:latin typeface="Calibri" panose="020F0502020204030204"/>
                    <a:cs typeface="+mn-cs"/>
                  </a:rPr>
                  <a:t>3cm</a:t>
                </a:r>
              </a:p>
            </p:txBody>
          </p:sp>
        </p:grpSp>
      </p:grpSp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DC911E7B-A324-412A-9A29-E99529555C71}"/>
              </a:ext>
            </a:extLst>
          </p:cNvPr>
          <p:cNvGrpSpPr/>
          <p:nvPr/>
        </p:nvGrpSpPr>
        <p:grpSpPr>
          <a:xfrm>
            <a:off x="1285622" y="4645160"/>
            <a:ext cx="108000" cy="270399"/>
            <a:chOff x="1714163" y="5050547"/>
            <a:chExt cx="144000" cy="360532"/>
          </a:xfrm>
        </p:grpSpPr>
        <p:cxnSp>
          <p:nvCxnSpPr>
            <p:cNvPr id="5" name="Gerader Verbinder 4">
              <a:extLst>
                <a:ext uri="{FF2B5EF4-FFF2-40B4-BE49-F238E27FC236}">
                  <a16:creationId xmlns:a16="http://schemas.microsoft.com/office/drawing/2014/main" id="{6629DB4E-6A98-4A35-9E3E-788E220BF01E}"/>
                </a:ext>
              </a:extLst>
            </p:cNvPr>
            <p:cNvCxnSpPr/>
            <p:nvPr/>
          </p:nvCxnSpPr>
          <p:spPr>
            <a:xfrm>
              <a:off x="1786163" y="5050547"/>
              <a:ext cx="0" cy="36053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Gerader Verbinder 24">
              <a:extLst>
                <a:ext uri="{FF2B5EF4-FFF2-40B4-BE49-F238E27FC236}">
                  <a16:creationId xmlns:a16="http://schemas.microsoft.com/office/drawing/2014/main" id="{74388EB8-0E0A-4527-8FF9-80C85986B3E5}"/>
                </a:ext>
              </a:extLst>
            </p:cNvPr>
            <p:cNvCxnSpPr/>
            <p:nvPr/>
          </p:nvCxnSpPr>
          <p:spPr>
            <a:xfrm>
              <a:off x="1714163" y="5411079"/>
              <a:ext cx="144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2" name="Gruppieren 41">
            <a:extLst>
              <a:ext uri="{FF2B5EF4-FFF2-40B4-BE49-F238E27FC236}">
                <a16:creationId xmlns:a16="http://schemas.microsoft.com/office/drawing/2014/main" id="{5ECE38CA-86AB-4DFD-9D54-ECA2F227A239}"/>
              </a:ext>
            </a:extLst>
          </p:cNvPr>
          <p:cNvGrpSpPr/>
          <p:nvPr/>
        </p:nvGrpSpPr>
        <p:grpSpPr>
          <a:xfrm>
            <a:off x="4628387" y="1511193"/>
            <a:ext cx="508834" cy="3061784"/>
            <a:chOff x="6127470" y="900434"/>
            <a:chExt cx="678443" cy="4082379"/>
          </a:xfrm>
        </p:grpSpPr>
        <p:sp>
          <p:nvSpPr>
            <p:cNvPr id="35" name="Textfeld 34">
              <a:extLst>
                <a:ext uri="{FF2B5EF4-FFF2-40B4-BE49-F238E27FC236}">
                  <a16:creationId xmlns:a16="http://schemas.microsoft.com/office/drawing/2014/main" id="{5EB73421-560B-47FC-A120-4B3977F9CF27}"/>
                </a:ext>
              </a:extLst>
            </p:cNvPr>
            <p:cNvSpPr txBox="1"/>
            <p:nvPr/>
          </p:nvSpPr>
          <p:spPr>
            <a:xfrm>
              <a:off x="6142913" y="4531408"/>
              <a:ext cx="524073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10</a:t>
              </a:r>
            </a:p>
          </p:txBody>
        </p:sp>
        <p:sp>
          <p:nvSpPr>
            <p:cNvPr id="36" name="Textfeld 35">
              <a:extLst>
                <a:ext uri="{FF2B5EF4-FFF2-40B4-BE49-F238E27FC236}">
                  <a16:creationId xmlns:a16="http://schemas.microsoft.com/office/drawing/2014/main" id="{2CD8A0AC-168D-4523-975F-81C95DF2867D}"/>
                </a:ext>
              </a:extLst>
            </p:cNvPr>
            <p:cNvSpPr txBox="1"/>
            <p:nvPr/>
          </p:nvSpPr>
          <p:spPr>
            <a:xfrm>
              <a:off x="6177476" y="4182648"/>
              <a:ext cx="524073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20</a:t>
              </a:r>
            </a:p>
          </p:txBody>
        </p:sp>
        <p:sp>
          <p:nvSpPr>
            <p:cNvPr id="79" name="Textfeld 78">
              <a:extLst>
                <a:ext uri="{FF2B5EF4-FFF2-40B4-BE49-F238E27FC236}">
                  <a16:creationId xmlns:a16="http://schemas.microsoft.com/office/drawing/2014/main" id="{945E1036-9420-463B-B7CB-20080D78A5AD}"/>
                </a:ext>
              </a:extLst>
            </p:cNvPr>
            <p:cNvSpPr txBox="1"/>
            <p:nvPr/>
          </p:nvSpPr>
          <p:spPr>
            <a:xfrm>
              <a:off x="6163125" y="3792732"/>
              <a:ext cx="524073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30</a:t>
              </a:r>
            </a:p>
          </p:txBody>
        </p:sp>
        <p:sp>
          <p:nvSpPr>
            <p:cNvPr id="80" name="Textfeld 79">
              <a:extLst>
                <a:ext uri="{FF2B5EF4-FFF2-40B4-BE49-F238E27FC236}">
                  <a16:creationId xmlns:a16="http://schemas.microsoft.com/office/drawing/2014/main" id="{98D5D6EE-8E2B-4802-BF38-7175882238E3}"/>
                </a:ext>
              </a:extLst>
            </p:cNvPr>
            <p:cNvSpPr txBox="1"/>
            <p:nvPr/>
          </p:nvSpPr>
          <p:spPr>
            <a:xfrm>
              <a:off x="6171185" y="3430948"/>
              <a:ext cx="524073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40</a:t>
              </a:r>
            </a:p>
          </p:txBody>
        </p:sp>
        <p:sp>
          <p:nvSpPr>
            <p:cNvPr id="83" name="Textfeld 82">
              <a:extLst>
                <a:ext uri="{FF2B5EF4-FFF2-40B4-BE49-F238E27FC236}">
                  <a16:creationId xmlns:a16="http://schemas.microsoft.com/office/drawing/2014/main" id="{C219742A-3F9C-43AA-8959-666621931086}"/>
                </a:ext>
              </a:extLst>
            </p:cNvPr>
            <p:cNvSpPr txBox="1"/>
            <p:nvPr/>
          </p:nvSpPr>
          <p:spPr>
            <a:xfrm>
              <a:off x="6179243" y="3068700"/>
              <a:ext cx="524073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50</a:t>
              </a:r>
            </a:p>
          </p:txBody>
        </p:sp>
        <p:sp>
          <p:nvSpPr>
            <p:cNvPr id="85" name="Textfeld 84">
              <a:extLst>
                <a:ext uri="{FF2B5EF4-FFF2-40B4-BE49-F238E27FC236}">
                  <a16:creationId xmlns:a16="http://schemas.microsoft.com/office/drawing/2014/main" id="{26A14164-355F-4916-B6F6-26B05F498E79}"/>
                </a:ext>
              </a:extLst>
            </p:cNvPr>
            <p:cNvSpPr txBox="1"/>
            <p:nvPr/>
          </p:nvSpPr>
          <p:spPr>
            <a:xfrm>
              <a:off x="6158670" y="2707063"/>
              <a:ext cx="524073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60</a:t>
              </a:r>
            </a:p>
          </p:txBody>
        </p:sp>
        <p:sp>
          <p:nvSpPr>
            <p:cNvPr id="87" name="Textfeld 86">
              <a:extLst>
                <a:ext uri="{FF2B5EF4-FFF2-40B4-BE49-F238E27FC236}">
                  <a16:creationId xmlns:a16="http://schemas.microsoft.com/office/drawing/2014/main" id="{2802C7E8-F362-4010-8529-71B01E3DD414}"/>
                </a:ext>
              </a:extLst>
            </p:cNvPr>
            <p:cNvSpPr txBox="1"/>
            <p:nvPr/>
          </p:nvSpPr>
          <p:spPr>
            <a:xfrm>
              <a:off x="6179243" y="2336507"/>
              <a:ext cx="524073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70</a:t>
              </a:r>
            </a:p>
          </p:txBody>
        </p:sp>
        <p:sp>
          <p:nvSpPr>
            <p:cNvPr id="88" name="Textfeld 87">
              <a:extLst>
                <a:ext uri="{FF2B5EF4-FFF2-40B4-BE49-F238E27FC236}">
                  <a16:creationId xmlns:a16="http://schemas.microsoft.com/office/drawing/2014/main" id="{13308211-B451-4874-ABAF-BA0FCEC09725}"/>
                </a:ext>
              </a:extLst>
            </p:cNvPr>
            <p:cNvSpPr txBox="1"/>
            <p:nvPr/>
          </p:nvSpPr>
          <p:spPr>
            <a:xfrm>
              <a:off x="6180472" y="1985377"/>
              <a:ext cx="524073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80</a:t>
              </a:r>
            </a:p>
          </p:txBody>
        </p:sp>
        <p:sp>
          <p:nvSpPr>
            <p:cNvPr id="89" name="Textfeld 88">
              <a:extLst>
                <a:ext uri="{FF2B5EF4-FFF2-40B4-BE49-F238E27FC236}">
                  <a16:creationId xmlns:a16="http://schemas.microsoft.com/office/drawing/2014/main" id="{C397F635-33A1-4C82-9303-98F74F3D84EE}"/>
                </a:ext>
              </a:extLst>
            </p:cNvPr>
            <p:cNvSpPr txBox="1"/>
            <p:nvPr/>
          </p:nvSpPr>
          <p:spPr>
            <a:xfrm>
              <a:off x="6171185" y="1625923"/>
              <a:ext cx="524073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90</a:t>
              </a:r>
            </a:p>
          </p:txBody>
        </p:sp>
        <p:sp>
          <p:nvSpPr>
            <p:cNvPr id="90" name="Textfeld 89">
              <a:extLst>
                <a:ext uri="{FF2B5EF4-FFF2-40B4-BE49-F238E27FC236}">
                  <a16:creationId xmlns:a16="http://schemas.microsoft.com/office/drawing/2014/main" id="{2F4873E1-A922-4F5E-98A0-73E231482EB1}"/>
                </a:ext>
              </a:extLst>
            </p:cNvPr>
            <p:cNvSpPr txBox="1"/>
            <p:nvPr/>
          </p:nvSpPr>
          <p:spPr>
            <a:xfrm>
              <a:off x="6142913" y="1260434"/>
              <a:ext cx="663000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100</a:t>
              </a:r>
            </a:p>
          </p:txBody>
        </p:sp>
        <p:sp>
          <p:nvSpPr>
            <p:cNvPr id="91" name="Textfeld 90">
              <a:extLst>
                <a:ext uri="{FF2B5EF4-FFF2-40B4-BE49-F238E27FC236}">
                  <a16:creationId xmlns:a16="http://schemas.microsoft.com/office/drawing/2014/main" id="{A1499DA2-9305-4131-AAA6-E6F45B8B484F}"/>
                </a:ext>
              </a:extLst>
            </p:cNvPr>
            <p:cNvSpPr txBox="1"/>
            <p:nvPr/>
          </p:nvSpPr>
          <p:spPr>
            <a:xfrm>
              <a:off x="6127470" y="900434"/>
              <a:ext cx="663000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110</a:t>
              </a:r>
            </a:p>
          </p:txBody>
        </p:sp>
      </p:grpSp>
      <p:grpSp>
        <p:nvGrpSpPr>
          <p:cNvPr id="43" name="Gruppieren 42">
            <a:extLst>
              <a:ext uri="{FF2B5EF4-FFF2-40B4-BE49-F238E27FC236}">
                <a16:creationId xmlns:a16="http://schemas.microsoft.com/office/drawing/2014/main" id="{8184B8BA-D608-4BBF-B40C-CBBB8ADF3F65}"/>
              </a:ext>
            </a:extLst>
          </p:cNvPr>
          <p:cNvGrpSpPr/>
          <p:nvPr/>
        </p:nvGrpSpPr>
        <p:grpSpPr>
          <a:xfrm>
            <a:off x="901228" y="3161556"/>
            <a:ext cx="421505" cy="1943599"/>
            <a:chOff x="1291106" y="3084139"/>
            <a:chExt cx="562009" cy="2591464"/>
          </a:xfrm>
        </p:grpSpPr>
        <p:sp>
          <p:nvSpPr>
            <p:cNvPr id="39" name="Textfeld 38">
              <a:extLst>
                <a:ext uri="{FF2B5EF4-FFF2-40B4-BE49-F238E27FC236}">
                  <a16:creationId xmlns:a16="http://schemas.microsoft.com/office/drawing/2014/main" id="{2F53ABEC-0839-4BB3-A020-F61F91439A1D}"/>
                </a:ext>
              </a:extLst>
            </p:cNvPr>
            <p:cNvSpPr txBox="1"/>
            <p:nvPr/>
          </p:nvSpPr>
          <p:spPr>
            <a:xfrm>
              <a:off x="1386110" y="4514628"/>
              <a:ext cx="385150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5</a:t>
              </a:r>
            </a:p>
          </p:txBody>
        </p:sp>
        <p:sp>
          <p:nvSpPr>
            <p:cNvPr id="40" name="Textfeld 39">
              <a:extLst>
                <a:ext uri="{FF2B5EF4-FFF2-40B4-BE49-F238E27FC236}">
                  <a16:creationId xmlns:a16="http://schemas.microsoft.com/office/drawing/2014/main" id="{C1D11C4B-DFBB-4A76-ADB9-FA8C96845FA1}"/>
                </a:ext>
              </a:extLst>
            </p:cNvPr>
            <p:cNvSpPr txBox="1"/>
            <p:nvPr/>
          </p:nvSpPr>
          <p:spPr>
            <a:xfrm>
              <a:off x="1298645" y="4144757"/>
              <a:ext cx="524076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10</a:t>
              </a:r>
            </a:p>
          </p:txBody>
        </p:sp>
        <p:sp>
          <p:nvSpPr>
            <p:cNvPr id="94" name="Textfeld 93">
              <a:extLst>
                <a:ext uri="{FF2B5EF4-FFF2-40B4-BE49-F238E27FC236}">
                  <a16:creationId xmlns:a16="http://schemas.microsoft.com/office/drawing/2014/main" id="{E1117D31-2493-40D7-8B0D-88BD4F6F9691}"/>
                </a:ext>
              </a:extLst>
            </p:cNvPr>
            <p:cNvSpPr txBox="1"/>
            <p:nvPr/>
          </p:nvSpPr>
          <p:spPr>
            <a:xfrm>
              <a:off x="1329039" y="3811869"/>
              <a:ext cx="524076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15</a:t>
              </a:r>
            </a:p>
          </p:txBody>
        </p:sp>
        <p:sp>
          <p:nvSpPr>
            <p:cNvPr id="95" name="Textfeld 94">
              <a:extLst>
                <a:ext uri="{FF2B5EF4-FFF2-40B4-BE49-F238E27FC236}">
                  <a16:creationId xmlns:a16="http://schemas.microsoft.com/office/drawing/2014/main" id="{F5195940-CF8A-4027-A8E7-0DE178ADF5F0}"/>
                </a:ext>
              </a:extLst>
            </p:cNvPr>
            <p:cNvSpPr txBox="1"/>
            <p:nvPr/>
          </p:nvSpPr>
          <p:spPr>
            <a:xfrm>
              <a:off x="1415116" y="4846979"/>
              <a:ext cx="385151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0</a:t>
              </a:r>
            </a:p>
          </p:txBody>
        </p:sp>
        <p:sp>
          <p:nvSpPr>
            <p:cNvPr id="96" name="Textfeld 95">
              <a:extLst>
                <a:ext uri="{FF2B5EF4-FFF2-40B4-BE49-F238E27FC236}">
                  <a16:creationId xmlns:a16="http://schemas.microsoft.com/office/drawing/2014/main" id="{8D5AC50A-BCE3-4852-B574-CF553EB9BCF2}"/>
                </a:ext>
              </a:extLst>
            </p:cNvPr>
            <p:cNvSpPr txBox="1"/>
            <p:nvPr/>
          </p:nvSpPr>
          <p:spPr>
            <a:xfrm>
              <a:off x="1421199" y="5224198"/>
              <a:ext cx="385151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5</a:t>
              </a:r>
            </a:p>
          </p:txBody>
        </p:sp>
        <p:sp>
          <p:nvSpPr>
            <p:cNvPr id="97" name="Textfeld 96">
              <a:extLst>
                <a:ext uri="{FF2B5EF4-FFF2-40B4-BE49-F238E27FC236}">
                  <a16:creationId xmlns:a16="http://schemas.microsoft.com/office/drawing/2014/main" id="{6C2543B1-CE41-4459-BA52-5494120CDA06}"/>
                </a:ext>
              </a:extLst>
            </p:cNvPr>
            <p:cNvSpPr txBox="1"/>
            <p:nvPr/>
          </p:nvSpPr>
          <p:spPr>
            <a:xfrm>
              <a:off x="1298643" y="3429725"/>
              <a:ext cx="524077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20</a:t>
              </a:r>
            </a:p>
          </p:txBody>
        </p:sp>
        <p:sp>
          <p:nvSpPr>
            <p:cNvPr id="99" name="Textfeld 98">
              <a:extLst>
                <a:ext uri="{FF2B5EF4-FFF2-40B4-BE49-F238E27FC236}">
                  <a16:creationId xmlns:a16="http://schemas.microsoft.com/office/drawing/2014/main" id="{64FFC5CE-4B68-4927-AB6B-F7E53D52B96B}"/>
                </a:ext>
              </a:extLst>
            </p:cNvPr>
            <p:cNvSpPr txBox="1"/>
            <p:nvPr/>
          </p:nvSpPr>
          <p:spPr>
            <a:xfrm>
              <a:off x="1291106" y="3084139"/>
              <a:ext cx="524077" cy="4514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de-DE" sz="1600" dirty="0">
                  <a:solidFill>
                    <a:prstClr val="black"/>
                  </a:solidFill>
                  <a:latin typeface="Calibri" panose="020F0502020204030204"/>
                  <a:cs typeface="+mn-cs"/>
                </a:rPr>
                <a:t>25</a:t>
              </a:r>
            </a:p>
          </p:txBody>
        </p:sp>
      </p:grpSp>
      <p:sp>
        <p:nvSpPr>
          <p:cNvPr id="2" name="Multiplikationszeichen 1">
            <a:extLst>
              <a:ext uri="{FF2B5EF4-FFF2-40B4-BE49-F238E27FC236}">
                <a16:creationId xmlns:a16="http://schemas.microsoft.com/office/drawing/2014/main" id="{F4DAEECB-B594-4AA9-8973-410C66E3B35B}"/>
              </a:ext>
            </a:extLst>
          </p:cNvPr>
          <p:cNvSpPr/>
          <p:nvPr/>
        </p:nvSpPr>
        <p:spPr>
          <a:xfrm>
            <a:off x="1403863" y="4649143"/>
            <a:ext cx="152861" cy="152861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de-DE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8" name="Gruppieren 7">
            <a:extLst>
              <a:ext uri="{FF2B5EF4-FFF2-40B4-BE49-F238E27FC236}">
                <a16:creationId xmlns:a16="http://schemas.microsoft.com/office/drawing/2014/main" id="{CB4E21B6-60D1-4A52-8B33-8DE60BEBE63D}"/>
              </a:ext>
            </a:extLst>
          </p:cNvPr>
          <p:cNvGrpSpPr/>
          <p:nvPr/>
        </p:nvGrpSpPr>
        <p:grpSpPr>
          <a:xfrm>
            <a:off x="1665405" y="3350019"/>
            <a:ext cx="2854984" cy="1511541"/>
            <a:chOff x="2220539" y="3323692"/>
            <a:chExt cx="3806645" cy="2015388"/>
          </a:xfrm>
        </p:grpSpPr>
        <p:sp>
          <p:nvSpPr>
            <p:cNvPr id="106" name="Multiplikationszeichen 105">
              <a:extLst>
                <a:ext uri="{FF2B5EF4-FFF2-40B4-BE49-F238E27FC236}">
                  <a16:creationId xmlns:a16="http://schemas.microsoft.com/office/drawing/2014/main" id="{F92D73B5-3ABA-46CD-8567-1FEB99A10EAD}"/>
                </a:ext>
              </a:extLst>
            </p:cNvPr>
            <p:cNvSpPr/>
            <p:nvPr/>
          </p:nvSpPr>
          <p:spPr>
            <a:xfrm>
              <a:off x="2220539" y="5060120"/>
              <a:ext cx="203815" cy="203815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14" name="Multiplikationszeichen 113">
              <a:extLst>
                <a:ext uri="{FF2B5EF4-FFF2-40B4-BE49-F238E27FC236}">
                  <a16:creationId xmlns:a16="http://schemas.microsoft.com/office/drawing/2014/main" id="{0FA8F3E1-CE06-401B-B409-E622321E48DD}"/>
                </a:ext>
              </a:extLst>
            </p:cNvPr>
            <p:cNvSpPr/>
            <p:nvPr/>
          </p:nvSpPr>
          <p:spPr>
            <a:xfrm>
              <a:off x="2602104" y="4769057"/>
              <a:ext cx="203815" cy="203815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15" name="Multiplikationszeichen 114">
              <a:extLst>
                <a:ext uri="{FF2B5EF4-FFF2-40B4-BE49-F238E27FC236}">
                  <a16:creationId xmlns:a16="http://schemas.microsoft.com/office/drawing/2014/main" id="{B2002306-52A9-4288-9AAC-3CB931FE8A5A}"/>
                </a:ext>
              </a:extLst>
            </p:cNvPr>
            <p:cNvSpPr/>
            <p:nvPr/>
          </p:nvSpPr>
          <p:spPr>
            <a:xfrm>
              <a:off x="2934143" y="4310381"/>
              <a:ext cx="203815" cy="203815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16" name="Multiplikationszeichen 115">
              <a:extLst>
                <a:ext uri="{FF2B5EF4-FFF2-40B4-BE49-F238E27FC236}">
                  <a16:creationId xmlns:a16="http://schemas.microsoft.com/office/drawing/2014/main" id="{DCDBD76D-E220-4A17-8F16-9EC95A2776C8}"/>
                </a:ext>
              </a:extLst>
            </p:cNvPr>
            <p:cNvSpPr/>
            <p:nvPr/>
          </p:nvSpPr>
          <p:spPr>
            <a:xfrm>
              <a:off x="3285812" y="3875490"/>
              <a:ext cx="203815" cy="203815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17" name="Multiplikationszeichen 116">
              <a:extLst>
                <a:ext uri="{FF2B5EF4-FFF2-40B4-BE49-F238E27FC236}">
                  <a16:creationId xmlns:a16="http://schemas.microsoft.com/office/drawing/2014/main" id="{360570D1-7631-4595-9304-D8509254A9B8}"/>
                </a:ext>
              </a:extLst>
            </p:cNvPr>
            <p:cNvSpPr/>
            <p:nvPr/>
          </p:nvSpPr>
          <p:spPr>
            <a:xfrm>
              <a:off x="3648148" y="3520933"/>
              <a:ext cx="203815" cy="203815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18" name="Multiplikationszeichen 117">
              <a:extLst>
                <a:ext uri="{FF2B5EF4-FFF2-40B4-BE49-F238E27FC236}">
                  <a16:creationId xmlns:a16="http://schemas.microsoft.com/office/drawing/2014/main" id="{6631A046-12E7-4DA7-9ECF-42398D389278}"/>
                </a:ext>
              </a:extLst>
            </p:cNvPr>
            <p:cNvSpPr/>
            <p:nvPr/>
          </p:nvSpPr>
          <p:spPr>
            <a:xfrm>
              <a:off x="3965421" y="3323693"/>
              <a:ext cx="203815" cy="203815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19" name="Multiplikationszeichen 118">
              <a:extLst>
                <a:ext uri="{FF2B5EF4-FFF2-40B4-BE49-F238E27FC236}">
                  <a16:creationId xmlns:a16="http://schemas.microsoft.com/office/drawing/2014/main" id="{07E3CEE5-9D0B-4E01-96FB-820E927CB697}"/>
                </a:ext>
              </a:extLst>
            </p:cNvPr>
            <p:cNvSpPr/>
            <p:nvPr/>
          </p:nvSpPr>
          <p:spPr>
            <a:xfrm>
              <a:off x="4338249" y="3323692"/>
              <a:ext cx="203815" cy="203815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20" name="Multiplikationszeichen 119">
              <a:extLst>
                <a:ext uri="{FF2B5EF4-FFF2-40B4-BE49-F238E27FC236}">
                  <a16:creationId xmlns:a16="http://schemas.microsoft.com/office/drawing/2014/main" id="{2822B0D5-C653-4C9E-B436-2372E8170F88}"/>
                </a:ext>
              </a:extLst>
            </p:cNvPr>
            <p:cNvSpPr/>
            <p:nvPr/>
          </p:nvSpPr>
          <p:spPr>
            <a:xfrm>
              <a:off x="4695846" y="3660842"/>
              <a:ext cx="203815" cy="203815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21" name="Multiplikationszeichen 120">
              <a:extLst>
                <a:ext uri="{FF2B5EF4-FFF2-40B4-BE49-F238E27FC236}">
                  <a16:creationId xmlns:a16="http://schemas.microsoft.com/office/drawing/2014/main" id="{0337CA65-19C8-472D-B1A6-089CAA01B201}"/>
                </a:ext>
              </a:extLst>
            </p:cNvPr>
            <p:cNvSpPr/>
            <p:nvPr/>
          </p:nvSpPr>
          <p:spPr>
            <a:xfrm>
              <a:off x="5098311" y="4051534"/>
              <a:ext cx="203815" cy="203815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22" name="Multiplikationszeichen 121">
              <a:extLst>
                <a:ext uri="{FF2B5EF4-FFF2-40B4-BE49-F238E27FC236}">
                  <a16:creationId xmlns:a16="http://schemas.microsoft.com/office/drawing/2014/main" id="{A6D76BC4-0530-450C-9F0C-CF34D9F6BAF1}"/>
                </a:ext>
              </a:extLst>
            </p:cNvPr>
            <p:cNvSpPr/>
            <p:nvPr/>
          </p:nvSpPr>
          <p:spPr>
            <a:xfrm>
              <a:off x="5449271" y="4434510"/>
              <a:ext cx="203815" cy="203815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23" name="Multiplikationszeichen 122">
              <a:extLst>
                <a:ext uri="{FF2B5EF4-FFF2-40B4-BE49-F238E27FC236}">
                  <a16:creationId xmlns:a16="http://schemas.microsoft.com/office/drawing/2014/main" id="{A7C95C3D-1058-40C9-BE9C-1223D1C05056}"/>
                </a:ext>
              </a:extLst>
            </p:cNvPr>
            <p:cNvSpPr/>
            <p:nvPr/>
          </p:nvSpPr>
          <p:spPr>
            <a:xfrm>
              <a:off x="5823369" y="5135265"/>
              <a:ext cx="203815" cy="203815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de-DE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sp>
        <p:nvSpPr>
          <p:cNvPr id="45" name="Freihandform: Form 44">
            <a:extLst>
              <a:ext uri="{FF2B5EF4-FFF2-40B4-BE49-F238E27FC236}">
                <a16:creationId xmlns:a16="http://schemas.microsoft.com/office/drawing/2014/main" id="{010DB3C5-13CB-4E85-895E-C91C7C3DF583}"/>
              </a:ext>
            </a:extLst>
          </p:cNvPr>
          <p:cNvSpPr/>
          <p:nvPr/>
        </p:nvSpPr>
        <p:spPr>
          <a:xfrm>
            <a:off x="1475267" y="3411663"/>
            <a:ext cx="2974458" cy="1384951"/>
          </a:xfrm>
          <a:custGeom>
            <a:avLst/>
            <a:gdLst>
              <a:gd name="connsiteX0" fmla="*/ 0 w 3965944"/>
              <a:gd name="connsiteY0" fmla="*/ 1750908 h 1846601"/>
              <a:gd name="connsiteX1" fmla="*/ 361507 w 3965944"/>
              <a:gd name="connsiteY1" fmla="*/ 1772173 h 1846601"/>
              <a:gd name="connsiteX2" fmla="*/ 733647 w 3965944"/>
              <a:gd name="connsiteY2" fmla="*/ 1485094 h 1846601"/>
              <a:gd name="connsiteX3" fmla="*/ 1073889 w 3965944"/>
              <a:gd name="connsiteY3" fmla="*/ 1027894 h 1846601"/>
              <a:gd name="connsiteX4" fmla="*/ 1414130 w 3965944"/>
              <a:gd name="connsiteY4" fmla="*/ 581326 h 1846601"/>
              <a:gd name="connsiteX5" fmla="*/ 1786270 w 3965944"/>
              <a:gd name="connsiteY5" fmla="*/ 219819 h 1846601"/>
              <a:gd name="connsiteX6" fmla="*/ 2115879 w 3965944"/>
              <a:gd name="connsiteY6" fmla="*/ 39066 h 1846601"/>
              <a:gd name="connsiteX7" fmla="*/ 2466754 w 3965944"/>
              <a:gd name="connsiteY7" fmla="*/ 28433 h 1846601"/>
              <a:gd name="connsiteX8" fmla="*/ 2849526 w 3965944"/>
              <a:gd name="connsiteY8" fmla="*/ 358043 h 1846601"/>
              <a:gd name="connsiteX9" fmla="*/ 3232298 w 3965944"/>
              <a:gd name="connsiteY9" fmla="*/ 740815 h 1846601"/>
              <a:gd name="connsiteX10" fmla="*/ 3604437 w 3965944"/>
              <a:gd name="connsiteY10" fmla="*/ 1144852 h 1846601"/>
              <a:gd name="connsiteX11" fmla="*/ 3965944 w 3965944"/>
              <a:gd name="connsiteY11" fmla="*/ 1846601 h 1846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65944" h="1846601">
                <a:moveTo>
                  <a:pt x="0" y="1750908"/>
                </a:moveTo>
                <a:cubicBezTo>
                  <a:pt x="119616" y="1783691"/>
                  <a:pt x="239233" y="1816475"/>
                  <a:pt x="361507" y="1772173"/>
                </a:cubicBezTo>
                <a:cubicBezTo>
                  <a:pt x="483782" y="1727871"/>
                  <a:pt x="614917" y="1609140"/>
                  <a:pt x="733647" y="1485094"/>
                </a:cubicBezTo>
                <a:cubicBezTo>
                  <a:pt x="852377" y="1361047"/>
                  <a:pt x="960475" y="1178522"/>
                  <a:pt x="1073889" y="1027894"/>
                </a:cubicBezTo>
                <a:cubicBezTo>
                  <a:pt x="1187303" y="877266"/>
                  <a:pt x="1295400" y="716005"/>
                  <a:pt x="1414130" y="581326"/>
                </a:cubicBezTo>
                <a:cubicBezTo>
                  <a:pt x="1532860" y="446647"/>
                  <a:pt x="1669312" y="310196"/>
                  <a:pt x="1786270" y="219819"/>
                </a:cubicBezTo>
                <a:cubicBezTo>
                  <a:pt x="1903228" y="129442"/>
                  <a:pt x="2002465" y="70964"/>
                  <a:pt x="2115879" y="39066"/>
                </a:cubicBezTo>
                <a:cubicBezTo>
                  <a:pt x="2229293" y="7168"/>
                  <a:pt x="2344480" y="-24730"/>
                  <a:pt x="2466754" y="28433"/>
                </a:cubicBezTo>
                <a:cubicBezTo>
                  <a:pt x="2589028" y="81596"/>
                  <a:pt x="2721935" y="239313"/>
                  <a:pt x="2849526" y="358043"/>
                </a:cubicBezTo>
                <a:cubicBezTo>
                  <a:pt x="2977117" y="476773"/>
                  <a:pt x="3106480" y="609680"/>
                  <a:pt x="3232298" y="740815"/>
                </a:cubicBezTo>
                <a:cubicBezTo>
                  <a:pt x="3358116" y="871950"/>
                  <a:pt x="3482163" y="960554"/>
                  <a:pt x="3604437" y="1144852"/>
                </a:cubicBezTo>
                <a:cubicBezTo>
                  <a:pt x="3726711" y="1329150"/>
                  <a:pt x="3846327" y="1587875"/>
                  <a:pt x="3965944" y="1846601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de-DE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6" name="Rechteck 45">
            <a:extLst>
              <a:ext uri="{FF2B5EF4-FFF2-40B4-BE49-F238E27FC236}">
                <a16:creationId xmlns:a16="http://schemas.microsoft.com/office/drawing/2014/main" id="{1E6493EB-BE5B-4815-BC70-A7C2EDD6E298}"/>
              </a:ext>
            </a:extLst>
          </p:cNvPr>
          <p:cNvSpPr/>
          <p:nvPr/>
        </p:nvSpPr>
        <p:spPr>
          <a:xfrm>
            <a:off x="1407793" y="2194151"/>
            <a:ext cx="162000" cy="24365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de-DE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8" name="Textfeld 47">
            <a:extLst>
              <a:ext uri="{FF2B5EF4-FFF2-40B4-BE49-F238E27FC236}">
                <a16:creationId xmlns:a16="http://schemas.microsoft.com/office/drawing/2014/main" id="{1586457A-AB75-4B88-B6B7-788149129155}"/>
              </a:ext>
            </a:extLst>
          </p:cNvPr>
          <p:cNvSpPr txBox="1"/>
          <p:nvPr/>
        </p:nvSpPr>
        <p:spPr>
          <a:xfrm>
            <a:off x="5061561" y="1316928"/>
            <a:ext cx="417954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u="sng" dirty="0">
                <a:solidFill>
                  <a:prstClr val="black"/>
                </a:solidFill>
                <a:latin typeface="Calibri" panose="020F0502020204030204"/>
                <a:cs typeface="+mn-cs"/>
              </a:rPr>
              <a:t>Beachte:</a:t>
            </a: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Das Verhältnis von Temperatur zum</a:t>
            </a: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Niederschlag muss </a:t>
            </a:r>
            <a:r>
              <a:rPr lang="de-DE" sz="16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1 : 2 </a:t>
            </a: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betragen)</a:t>
            </a: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(z. B. 10°C  auf der y1 Achse entsprechen 20mm</a:t>
            </a: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Niederschlag auf der y2 Achse! </a:t>
            </a:r>
          </a:p>
        </p:txBody>
      </p:sp>
      <p:sp>
        <p:nvSpPr>
          <p:cNvPr id="44" name="Textfeld 43">
            <a:extLst>
              <a:ext uri="{FF2B5EF4-FFF2-40B4-BE49-F238E27FC236}">
                <a16:creationId xmlns:a16="http://schemas.microsoft.com/office/drawing/2014/main" id="{B80946FD-0D7D-4801-A0C9-101493EDE225}"/>
              </a:ext>
            </a:extLst>
          </p:cNvPr>
          <p:cNvSpPr txBox="1"/>
          <p:nvPr/>
        </p:nvSpPr>
        <p:spPr>
          <a:xfrm>
            <a:off x="5060639" y="2556328"/>
            <a:ext cx="42218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Die Breite der Niederschlagssäule beträgt </a:t>
            </a:r>
            <a:r>
              <a:rPr lang="de-DE" sz="16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6mm</a:t>
            </a: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! </a:t>
            </a:r>
          </a:p>
        </p:txBody>
      </p:sp>
      <p:sp>
        <p:nvSpPr>
          <p:cNvPr id="49" name="Textfeld 48">
            <a:extLst>
              <a:ext uri="{FF2B5EF4-FFF2-40B4-BE49-F238E27FC236}">
                <a16:creationId xmlns:a16="http://schemas.microsoft.com/office/drawing/2014/main" id="{627A63B9-3044-461F-9564-E17C4570011D}"/>
              </a:ext>
            </a:extLst>
          </p:cNvPr>
          <p:cNvSpPr txBox="1"/>
          <p:nvPr/>
        </p:nvSpPr>
        <p:spPr>
          <a:xfrm>
            <a:off x="5083488" y="2871330"/>
            <a:ext cx="396931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Humide (feuchte) Monate </a:t>
            </a: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bedeutet:</a:t>
            </a: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die Niederschlagssäule überragt die Temperaturkurve.</a:t>
            </a: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Der Niederschlag ist größer als die Verdunstung.</a:t>
            </a:r>
          </a:p>
        </p:txBody>
      </p:sp>
      <p:sp>
        <p:nvSpPr>
          <p:cNvPr id="50" name="Textfeld 49">
            <a:extLst>
              <a:ext uri="{FF2B5EF4-FFF2-40B4-BE49-F238E27FC236}">
                <a16:creationId xmlns:a16="http://schemas.microsoft.com/office/drawing/2014/main" id="{A8E5A9B2-091B-4FEE-88FE-387A743D7DEC}"/>
              </a:ext>
            </a:extLst>
          </p:cNvPr>
          <p:cNvSpPr txBox="1"/>
          <p:nvPr/>
        </p:nvSpPr>
        <p:spPr>
          <a:xfrm>
            <a:off x="5097888" y="4162739"/>
            <a:ext cx="39777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Aride (trockene) Monate </a:t>
            </a: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bedeutet:</a:t>
            </a: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dirty="0">
                <a:solidFill>
                  <a:prstClr val="black"/>
                </a:solidFill>
                <a:latin typeface="Calibri" panose="020F0502020204030204"/>
                <a:cs typeface="+mn-cs"/>
              </a:rPr>
              <a:t>Die Temperaturkurve überragt die Niederschlagssäule.</a:t>
            </a: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de-DE" sz="1600" b="1" dirty="0">
                <a:solidFill>
                  <a:prstClr val="black"/>
                </a:solidFill>
                <a:latin typeface="Calibri" panose="020F0502020204030204"/>
                <a:cs typeface="+mn-cs"/>
              </a:rPr>
              <a:t>Die Verdunstung ist größer als der Niederschlag.</a:t>
            </a:r>
          </a:p>
        </p:txBody>
      </p:sp>
      <p:grpSp>
        <p:nvGrpSpPr>
          <p:cNvPr id="74" name="Gruppieren 73">
            <a:extLst>
              <a:ext uri="{FF2B5EF4-FFF2-40B4-BE49-F238E27FC236}">
                <a16:creationId xmlns:a16="http://schemas.microsoft.com/office/drawing/2014/main" id="{34D1C54D-8279-4192-A8C2-C0C95D677DC6}"/>
              </a:ext>
            </a:extLst>
          </p:cNvPr>
          <p:cNvGrpSpPr/>
          <p:nvPr/>
        </p:nvGrpSpPr>
        <p:grpSpPr>
          <a:xfrm>
            <a:off x="140662" y="0"/>
            <a:ext cx="538930" cy="1229576"/>
            <a:chOff x="140662" y="0"/>
            <a:chExt cx="538930" cy="1229576"/>
          </a:xfrm>
        </p:grpSpPr>
        <p:cxnSp>
          <p:nvCxnSpPr>
            <p:cNvPr id="53" name="Gerade Verbindung mit Pfeil 52">
              <a:extLst>
                <a:ext uri="{FF2B5EF4-FFF2-40B4-BE49-F238E27FC236}">
                  <a16:creationId xmlns:a16="http://schemas.microsoft.com/office/drawing/2014/main" id="{593AE317-585D-4367-8182-3F04C4A25D5F}"/>
                </a:ext>
              </a:extLst>
            </p:cNvPr>
            <p:cNvCxnSpPr/>
            <p:nvPr/>
          </p:nvCxnSpPr>
          <p:spPr>
            <a:xfrm flipV="1">
              <a:off x="410127" y="0"/>
              <a:ext cx="0" cy="52038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Gerade Verbindung mit Pfeil 71">
              <a:extLst>
                <a:ext uri="{FF2B5EF4-FFF2-40B4-BE49-F238E27FC236}">
                  <a16:creationId xmlns:a16="http://schemas.microsoft.com/office/drawing/2014/main" id="{55CF5908-F812-4C88-80FE-49010066B881}"/>
                </a:ext>
              </a:extLst>
            </p:cNvPr>
            <p:cNvCxnSpPr/>
            <p:nvPr/>
          </p:nvCxnSpPr>
          <p:spPr>
            <a:xfrm>
              <a:off x="410127" y="705046"/>
              <a:ext cx="0" cy="52453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3" name="Textfeld 72">
              <a:extLst>
                <a:ext uri="{FF2B5EF4-FFF2-40B4-BE49-F238E27FC236}">
                  <a16:creationId xmlns:a16="http://schemas.microsoft.com/office/drawing/2014/main" id="{129712E1-D762-41FE-87E6-19C3199C3D43}"/>
                </a:ext>
              </a:extLst>
            </p:cNvPr>
            <p:cNvSpPr txBox="1"/>
            <p:nvPr/>
          </p:nvSpPr>
          <p:spPr>
            <a:xfrm>
              <a:off x="140662" y="439917"/>
              <a:ext cx="53893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600" dirty="0">
                  <a:latin typeface="+mn-lt"/>
                </a:rPr>
                <a:t>4cm</a:t>
              </a:r>
            </a:p>
          </p:txBody>
        </p:sp>
      </p:grpSp>
      <p:sp>
        <p:nvSpPr>
          <p:cNvPr id="51" name="Textfeld 50">
            <a:extLst>
              <a:ext uri="{FF2B5EF4-FFF2-40B4-BE49-F238E27FC236}">
                <a16:creationId xmlns:a16="http://schemas.microsoft.com/office/drawing/2014/main" id="{543FEED7-F2A7-451B-8558-5FE13273574B}"/>
              </a:ext>
            </a:extLst>
          </p:cNvPr>
          <p:cNvSpPr txBox="1"/>
          <p:nvPr/>
        </p:nvSpPr>
        <p:spPr>
          <a:xfrm rot="3099867">
            <a:off x="4475688" y="5512292"/>
            <a:ext cx="48603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900" dirty="0"/>
              <a:t>JT/JN</a:t>
            </a:r>
          </a:p>
        </p:txBody>
      </p:sp>
    </p:spTree>
    <p:extLst>
      <p:ext uri="{BB962C8B-B14F-4D97-AF65-F5344CB8AC3E}">
        <p14:creationId xmlns:p14="http://schemas.microsoft.com/office/powerpoint/2010/main" val="3622571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3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3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0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3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" grpId="0"/>
      <p:bldP spid="107" grpId="0"/>
      <p:bldP spid="108" grpId="0"/>
      <p:bldP spid="109" grpId="0"/>
      <p:bldP spid="110" grpId="0"/>
      <p:bldP spid="2" grpId="0" animBg="1"/>
      <p:bldP spid="45" grpId="0" animBg="1"/>
      <p:bldP spid="46" grpId="0" animBg="1"/>
      <p:bldP spid="48" grpId="0"/>
      <p:bldP spid="44" grpId="0"/>
      <p:bldP spid="49" grpId="0"/>
      <p:bldP spid="50" grpId="0"/>
      <p:bldP spid="5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extfeld 50">
            <a:extLst>
              <a:ext uri="{FF2B5EF4-FFF2-40B4-BE49-F238E27FC236}">
                <a16:creationId xmlns:a16="http://schemas.microsoft.com/office/drawing/2014/main" id="{B28168CD-365E-4062-9A4F-4F3AB1835B76}"/>
              </a:ext>
            </a:extLst>
          </p:cNvPr>
          <p:cNvSpPr txBox="1"/>
          <p:nvPr/>
        </p:nvSpPr>
        <p:spPr>
          <a:xfrm>
            <a:off x="652176" y="116632"/>
            <a:ext cx="78396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sz="2400" dirty="0"/>
              <a:t>Auswertung des Klimadiagramm von New York</a:t>
            </a:r>
          </a:p>
          <a:p>
            <a:pPr algn="ctr"/>
            <a:r>
              <a:rPr lang="de-DE" sz="2400" dirty="0"/>
              <a:t>(Beachte die Vorgehensweise laut Handlungsvorschrift) 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B3576AD4-BAE5-448D-A811-CD17D5018D9A}"/>
              </a:ext>
            </a:extLst>
          </p:cNvPr>
          <p:cNvSpPr txBox="1"/>
          <p:nvPr/>
        </p:nvSpPr>
        <p:spPr>
          <a:xfrm>
            <a:off x="179512" y="1052736"/>
            <a:ext cx="896448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u="sng" dirty="0"/>
              <a:t>Temperatur</a:t>
            </a:r>
          </a:p>
          <a:p>
            <a:r>
              <a:rPr lang="de-DE" sz="1600" dirty="0"/>
              <a:t>1.	Das Klimadiagramm untersucht den Standort New York</a:t>
            </a:r>
          </a:p>
          <a:p>
            <a:r>
              <a:rPr lang="de-DE" sz="1600" dirty="0"/>
              <a:t>2.	Die Temperaturkurve besitzt einen Temperaturhöhepunkt</a:t>
            </a:r>
          </a:p>
          <a:p>
            <a:r>
              <a:rPr lang="de-DE" sz="1600" dirty="0"/>
              <a:t>2.1	Die Jahresdurchschnittstemperatur beträgt 11°C</a:t>
            </a:r>
          </a:p>
          <a:p>
            <a:r>
              <a:rPr lang="de-DE" sz="1600" dirty="0"/>
              <a:t>2.2	Das Temperaturmaximum wird im Sommer, in den Monaten Juli und August, mit 23°C 	erreicht. Der Juli und August sind somit warm. Das Temperaturminimum wird im Winter, 	in den Monaten Januar und Februar, mit -1°C erreicht. Januar und Februar sind somit 	kalt.</a:t>
            </a:r>
          </a:p>
          <a:p>
            <a:r>
              <a:rPr lang="de-DE" sz="1600" dirty="0"/>
              <a:t>2.3	Die jährliche Temperaturschwankung beträgt 24K und ist somit hoch.</a:t>
            </a:r>
          </a:p>
          <a:p>
            <a:endParaRPr lang="de-DE" sz="1600" dirty="0"/>
          </a:p>
          <a:p>
            <a:r>
              <a:rPr lang="de-DE" sz="1600" dirty="0"/>
              <a:t>Niederschlag</a:t>
            </a:r>
          </a:p>
          <a:p>
            <a:r>
              <a:rPr lang="de-DE" sz="1600" dirty="0"/>
              <a:t>3.	Es fallen ganzjährig Niederschläge</a:t>
            </a:r>
          </a:p>
          <a:p>
            <a:r>
              <a:rPr lang="de-DE" sz="1600" dirty="0"/>
              <a:t>3.1	Die Jahresniederschlagsmenge mit 1091mm ist hoch</a:t>
            </a:r>
          </a:p>
          <a:p>
            <a:r>
              <a:rPr lang="de-DE" sz="1600" dirty="0"/>
              <a:t>3.2	Das Niederschlagsmaximum wird im Sommer, im Monat August, mit 108mm erreicht.</a:t>
            </a:r>
          </a:p>
          <a:p>
            <a:r>
              <a:rPr lang="de-DE" sz="1600" dirty="0"/>
              <a:t>	Das Niederschlagsminimum wird im Herbst, im Monat November, mit 76mm erreicht.</a:t>
            </a:r>
          </a:p>
          <a:p>
            <a:r>
              <a:rPr lang="de-DE" sz="1600" dirty="0"/>
              <a:t>	Die Niederschläge verteilen sich in etwa gleichmäßig über die Monate.</a:t>
            </a:r>
          </a:p>
          <a:p>
            <a:r>
              <a:rPr lang="de-DE" sz="1600" dirty="0"/>
              <a:t>3.3	Alle Monate sind humid.</a:t>
            </a:r>
          </a:p>
          <a:p>
            <a:endParaRPr lang="de-DE" sz="1600" dirty="0"/>
          </a:p>
          <a:p>
            <a:r>
              <a:rPr lang="de-DE" sz="1600" dirty="0"/>
              <a:t>Auswertung:</a:t>
            </a:r>
          </a:p>
          <a:p>
            <a:r>
              <a:rPr lang="de-DE" sz="1600" dirty="0"/>
              <a:t>4.	New York befindet sich auf der Nordhalbkugel</a:t>
            </a:r>
          </a:p>
          <a:p>
            <a:r>
              <a:rPr lang="de-DE" sz="1600" dirty="0"/>
              <a:t>5.	New York liegt in der Gemäßigten Klimazone</a:t>
            </a:r>
          </a:p>
          <a:p>
            <a:r>
              <a:rPr lang="de-DE" sz="1600" dirty="0"/>
              <a:t>6.	(Ursachen und Zusammenhänge)</a:t>
            </a:r>
          </a:p>
          <a:p>
            <a:r>
              <a:rPr lang="de-DE" sz="1600" dirty="0"/>
              <a:t>7.	(Auswirkungen der Klimamerkmale auf Geofaktoren)  </a:t>
            </a:r>
          </a:p>
          <a:p>
            <a:endParaRPr lang="de-DE" sz="1600" dirty="0"/>
          </a:p>
        </p:txBody>
      </p:sp>
    </p:spTree>
    <p:extLst>
      <p:ext uri="{BB962C8B-B14F-4D97-AF65-F5344CB8AC3E}">
        <p14:creationId xmlns:p14="http://schemas.microsoft.com/office/powerpoint/2010/main" val="30384651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70540BF1-EB0C-4AC7-9595-84BCFC86B7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6023" y="908720"/>
            <a:ext cx="9146211" cy="610613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glow rad="127000">
              <a:schemeClr val="accent1"/>
            </a:glow>
          </a:effectLst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0D7CF5C7-2449-42D8-BB8B-642A01D804A0}"/>
              </a:ext>
            </a:extLst>
          </p:cNvPr>
          <p:cNvSpPr txBox="1"/>
          <p:nvPr/>
        </p:nvSpPr>
        <p:spPr>
          <a:xfrm>
            <a:off x="323528" y="1856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>
                <a:solidFill>
                  <a:srgbClr val="FF0000"/>
                </a:solidFill>
              </a:rPr>
              <a:t>Aufgabe:</a:t>
            </a:r>
          </a:p>
          <a:p>
            <a:r>
              <a:rPr lang="de-DE" sz="2400" b="1" dirty="0">
                <a:solidFill>
                  <a:srgbClr val="FF0000"/>
                </a:solidFill>
              </a:rPr>
              <a:t>Zeichne das Klimadiagramm von Los Angeles und werte es anschließend aus!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 b="1" dirty="0">
                <a:solidFill>
                  <a:srgbClr val="FF0000"/>
                </a:solidFill>
              </a:rPr>
              <a:t>Die Klimadaten findest du im Lehrbuch auf der Seite 181.</a:t>
            </a:r>
          </a:p>
        </p:txBody>
      </p:sp>
    </p:spTree>
    <p:extLst>
      <p:ext uri="{BB962C8B-B14F-4D97-AF65-F5344CB8AC3E}">
        <p14:creationId xmlns:p14="http://schemas.microsoft.com/office/powerpoint/2010/main" val="30836104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m 4">
            <a:extLst>
              <a:ext uri="{FF2B5EF4-FFF2-40B4-BE49-F238E27FC236}">
                <a16:creationId xmlns:a16="http://schemas.microsoft.com/office/drawing/2014/main" id="{49AFE5D2-2D74-49FE-80E2-08565ACDE1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9666967"/>
              </p:ext>
            </p:extLst>
          </p:nvPr>
        </p:nvGraphicFramePr>
        <p:xfrm>
          <a:off x="0" y="44624"/>
          <a:ext cx="9144000" cy="685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2167000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B2E8EF2E-0996-40EF-9235-9BAF0EB30C85}"/>
              </a:ext>
            </a:extLst>
          </p:cNvPr>
          <p:cNvSpPr txBox="1">
            <a:spLocks noChangeArrowheads="1"/>
          </p:cNvSpPr>
          <p:nvPr/>
        </p:nvSpPr>
        <p:spPr>
          <a:xfrm>
            <a:off x="463575" y="260648"/>
            <a:ext cx="8229600" cy="1079847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Das Klima in Nordamerika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1656923B-DC04-420E-84D5-A436DE471510}"/>
              </a:ext>
            </a:extLst>
          </p:cNvPr>
          <p:cNvSpPr txBox="1"/>
          <p:nvPr/>
        </p:nvSpPr>
        <p:spPr>
          <a:xfrm>
            <a:off x="323528" y="2132856"/>
            <a:ext cx="864493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Aufgabe:</a:t>
            </a:r>
          </a:p>
          <a:p>
            <a:r>
              <a:rPr lang="de-DE" sz="2000" dirty="0"/>
              <a:t>Analysiere die Themenkarten im </a:t>
            </a:r>
            <a:r>
              <a:rPr lang="de-DE" sz="2000" b="1" dirty="0"/>
              <a:t>Diercke Atlas, S192</a:t>
            </a:r>
            <a:r>
              <a:rPr lang="de-DE" sz="2000" dirty="0"/>
              <a:t>.</a:t>
            </a:r>
          </a:p>
          <a:p>
            <a:r>
              <a:rPr lang="de-DE" sz="2000" dirty="0"/>
              <a:t>Beschreibe die Verteilung der Temperaturverhältnisse des Kontinents im Sommer und Winter.</a:t>
            </a:r>
          </a:p>
          <a:p>
            <a:r>
              <a:rPr lang="de-DE" sz="2000" dirty="0"/>
              <a:t>Wie verteilen sich die Jahresniederschläge?</a:t>
            </a:r>
          </a:p>
          <a:p>
            <a:r>
              <a:rPr lang="de-DE" sz="2000" dirty="0"/>
              <a:t>Was stellst du fest, wenn du dir die Karte mit der durchschnittlichen monatlichen Sonnenscheindauer betrachtest?</a:t>
            </a:r>
          </a:p>
          <a:p>
            <a:endParaRPr lang="de-DE" sz="2000" dirty="0"/>
          </a:p>
          <a:p>
            <a:r>
              <a:rPr lang="de-DE" sz="2000" b="1" dirty="0"/>
              <a:t>Schriftlich!! In Sätzen formulieren.</a:t>
            </a:r>
          </a:p>
        </p:txBody>
      </p:sp>
    </p:spTree>
    <p:extLst>
      <p:ext uri="{BB962C8B-B14F-4D97-AF65-F5344CB8AC3E}">
        <p14:creationId xmlns:p14="http://schemas.microsoft.com/office/powerpoint/2010/main" val="17437354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08D7FA-60DD-4454-A12F-32AC61CADE45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1266"/>
            <a:ext cx="8229600" cy="1296144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Das Klima in Nordamerika</a:t>
            </a:r>
          </a:p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Ursachen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49D9174C-090F-4CFC-92AB-0322437AAD29}"/>
              </a:ext>
            </a:extLst>
          </p:cNvPr>
          <p:cNvSpPr txBox="1"/>
          <p:nvPr/>
        </p:nvSpPr>
        <p:spPr>
          <a:xfrm>
            <a:off x="4968552" y="1988840"/>
            <a:ext cx="39604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Mögliche Ursache für die klimatischen Besonderheiten in Nordamerika können sein:</a:t>
            </a:r>
          </a:p>
          <a:p>
            <a:endParaRPr lang="de-DE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------------------------------------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------------------------------------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------------------------------------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------------------------------------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------------------------------------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------------------------------------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------------------------------------</a:t>
            </a:r>
          </a:p>
        </p:txBody>
      </p:sp>
      <p:grpSp>
        <p:nvGrpSpPr>
          <p:cNvPr id="4" name="Gruppieren 3">
            <a:extLst>
              <a:ext uri="{FF2B5EF4-FFF2-40B4-BE49-F238E27FC236}">
                <a16:creationId xmlns:a16="http://schemas.microsoft.com/office/drawing/2014/main" id="{4ED4FD6A-D3B3-4878-B5E9-FA6B173C3828}"/>
              </a:ext>
            </a:extLst>
          </p:cNvPr>
          <p:cNvGrpSpPr/>
          <p:nvPr/>
        </p:nvGrpSpPr>
        <p:grpSpPr>
          <a:xfrm>
            <a:off x="-21946" y="1556792"/>
            <a:ext cx="4990498" cy="4968552"/>
            <a:chOff x="-21946" y="1556792"/>
            <a:chExt cx="4990498" cy="4968552"/>
          </a:xfrm>
        </p:grpSpPr>
        <p:pic>
          <p:nvPicPr>
            <p:cNvPr id="6" name="Grafik 5">
              <a:extLst>
                <a:ext uri="{FF2B5EF4-FFF2-40B4-BE49-F238E27FC236}">
                  <a16:creationId xmlns:a16="http://schemas.microsoft.com/office/drawing/2014/main" id="{2B11354D-B9FC-4211-BD05-8BC70B5312E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0" y="1556792"/>
              <a:ext cx="4968552" cy="4968552"/>
            </a:xfrm>
            <a:prstGeom prst="rect">
              <a:avLst/>
            </a:prstGeom>
          </p:spPr>
        </p:pic>
        <p:sp>
          <p:nvSpPr>
            <p:cNvPr id="8" name="Textfeld 7">
              <a:extLst>
                <a:ext uri="{FF2B5EF4-FFF2-40B4-BE49-F238E27FC236}">
                  <a16:creationId xmlns:a16="http://schemas.microsoft.com/office/drawing/2014/main" id="{D9AC8510-2399-46D9-964D-AD75ADC88436}"/>
                </a:ext>
              </a:extLst>
            </p:cNvPr>
            <p:cNvSpPr txBox="1"/>
            <p:nvPr/>
          </p:nvSpPr>
          <p:spPr>
            <a:xfrm>
              <a:off x="2555776" y="2446394"/>
              <a:ext cx="93610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9600" dirty="0"/>
                <a:t>?</a:t>
              </a:r>
            </a:p>
          </p:txBody>
        </p:sp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3E056CF0-3FC6-4D2E-88B8-C76A61EBD565}"/>
                </a:ext>
              </a:extLst>
            </p:cNvPr>
            <p:cNvSpPr txBox="1"/>
            <p:nvPr/>
          </p:nvSpPr>
          <p:spPr>
            <a:xfrm>
              <a:off x="-21946" y="6041837"/>
              <a:ext cx="302679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400" dirty="0"/>
                <a:t>Analysiere die Karte!</a:t>
              </a:r>
            </a:p>
          </p:txBody>
        </p:sp>
      </p:grpSp>
      <p:sp>
        <p:nvSpPr>
          <p:cNvPr id="10" name="Textfeld 9">
            <a:extLst>
              <a:ext uri="{FF2B5EF4-FFF2-40B4-BE49-F238E27FC236}">
                <a16:creationId xmlns:a16="http://schemas.microsoft.com/office/drawing/2014/main" id="{432E8544-EFBA-4FC8-82ED-A0C2B10FF5B5}"/>
              </a:ext>
            </a:extLst>
          </p:cNvPr>
          <p:cNvSpPr txBox="1"/>
          <p:nvPr/>
        </p:nvSpPr>
        <p:spPr>
          <a:xfrm>
            <a:off x="4990498" y="1988840"/>
            <a:ext cx="396044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/>
              <a:t>Mögliche Ursache für die klimatischen Besonderheiten in Nordamerika können sein:</a:t>
            </a:r>
          </a:p>
          <a:p>
            <a:endParaRPr lang="de-DE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Windströmungen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FF0000"/>
                </a:solidFill>
              </a:rPr>
              <a:t>Verlauf von Gebirgen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Höhenlagen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FF0000"/>
                </a:solidFill>
              </a:rPr>
              <a:t>Meeresströmungen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Entfernungen zum Meer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Größe und </a:t>
            </a:r>
            <a:r>
              <a:rPr lang="de-DE" sz="2000" dirty="0">
                <a:solidFill>
                  <a:srgbClr val="FF0000"/>
                </a:solidFill>
              </a:rPr>
              <a:t>Ausdehnung des Kontinents</a:t>
            </a:r>
            <a:r>
              <a:rPr lang="de-DE" sz="2000" dirty="0"/>
              <a:t> (Nord-Süd, </a:t>
            </a:r>
            <a:r>
              <a:rPr lang="de-DE" sz="2000" dirty="0">
                <a:solidFill>
                  <a:srgbClr val="FF0000"/>
                </a:solidFill>
              </a:rPr>
              <a:t>Ost-West</a:t>
            </a:r>
            <a:r>
              <a:rPr lang="de-DE" sz="2000" dirty="0"/>
              <a:t>)</a:t>
            </a:r>
            <a:r>
              <a:rPr lang="de-DE" sz="2000" dirty="0">
                <a:solidFill>
                  <a:srgbClr val="FF0000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/>
              <a:t>Lage auf der Erdkugel (im Gradnetz)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000" dirty="0"/>
          </a:p>
        </p:txBody>
      </p:sp>
    </p:spTree>
    <p:extLst>
      <p:ext uri="{BB962C8B-B14F-4D97-AF65-F5344CB8AC3E}">
        <p14:creationId xmlns:p14="http://schemas.microsoft.com/office/powerpoint/2010/main" val="54162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61A0B99D-7071-4163-970C-BC347765669C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1266"/>
            <a:ext cx="8229600" cy="1296144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Das Klima in Nordamerika</a:t>
            </a:r>
          </a:p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Ursachen</a:t>
            </a:r>
          </a:p>
        </p:txBody>
      </p:sp>
      <p:sp>
        <p:nvSpPr>
          <p:cNvPr id="3" name="Textfeld 2">
            <a:extLst>
              <a:ext uri="{FF2B5EF4-FFF2-40B4-BE49-F238E27FC236}">
                <a16:creationId xmlns:a16="http://schemas.microsoft.com/office/drawing/2014/main" id="{6EF823B7-7BC1-4F7C-AA51-2AB2BB8AC1D6}"/>
              </a:ext>
            </a:extLst>
          </p:cNvPr>
          <p:cNvSpPr txBox="1"/>
          <p:nvPr/>
        </p:nvSpPr>
        <p:spPr>
          <a:xfrm>
            <a:off x="1" y="2564904"/>
            <a:ext cx="91440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/>
              <a:t>Aufgabe:</a:t>
            </a:r>
          </a:p>
          <a:p>
            <a:r>
              <a:rPr lang="de-DE" sz="2400" dirty="0"/>
              <a:t>Übertrage die rot gekennzeichneten Ursachen in dein Arbeitsblatt (Nordamerika – Klima).</a:t>
            </a:r>
          </a:p>
          <a:p>
            <a:r>
              <a:rPr lang="de-DE" sz="2400" dirty="0"/>
              <a:t>Lese anschließend den Lehrbuchtext auf den Seiten 10 und 11.</a:t>
            </a:r>
          </a:p>
          <a:p>
            <a:r>
              <a:rPr lang="de-DE" sz="2400" dirty="0"/>
              <a:t>Beantworte die Aufgabe 2 im Arbeitsblatt.</a:t>
            </a:r>
          </a:p>
          <a:p>
            <a:r>
              <a:rPr lang="de-DE" sz="2400" dirty="0"/>
              <a:t>Löse jetzt die Aufgabe1. </a:t>
            </a:r>
          </a:p>
          <a:p>
            <a:r>
              <a:rPr lang="de-DE" sz="2400" dirty="0"/>
              <a:t>Erkläre den Unterschied zwischen den Begriffen: Northers, Southers, Blizzards, Tornados und Hurrikans. </a:t>
            </a:r>
          </a:p>
        </p:txBody>
      </p:sp>
    </p:spTree>
    <p:extLst>
      <p:ext uri="{BB962C8B-B14F-4D97-AF65-F5344CB8AC3E}">
        <p14:creationId xmlns:p14="http://schemas.microsoft.com/office/powerpoint/2010/main" val="11197044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fik 1">
            <a:extLst>
              <a:ext uri="{FF2B5EF4-FFF2-40B4-BE49-F238E27FC236}">
                <a16:creationId xmlns:a16="http://schemas.microsoft.com/office/drawing/2014/main" id="{7809E916-478C-4E6A-8CD5-64F7B6BA29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48" y="1556792"/>
            <a:ext cx="9108504" cy="530120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C965A11-DE81-40BC-8BDF-A492FFD67A75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0"/>
            <a:ext cx="8229600" cy="1296144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Das Klima in Nordamerika</a:t>
            </a:r>
          </a:p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Ursachen</a:t>
            </a:r>
          </a:p>
        </p:txBody>
      </p:sp>
    </p:spTree>
    <p:extLst>
      <p:ext uri="{BB962C8B-B14F-4D97-AF65-F5344CB8AC3E}">
        <p14:creationId xmlns:p14="http://schemas.microsoft.com/office/powerpoint/2010/main" val="6596493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371D2B7B-0D25-4AD8-8566-A7289E2A4D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32200" y1="52663" x2="32200" y2="52663"/>
                        <a14:foregroundMark x1="50000" y1="45562" x2="50000" y2="45562"/>
                        <a14:foregroundMark x1="72000" y1="28994" x2="72000" y2="28994"/>
                        <a14:foregroundMark x1="87200" y1="16568" x2="87200" y2="16568"/>
                        <a14:foregroundMark x1="87200" y1="6213" x2="87200" y2="6213"/>
                        <a14:foregroundMark x1="93400" y1="7692" x2="93400" y2="7692"/>
                        <a14:foregroundMark x1="91600" y1="19231" x2="91600" y2="19231"/>
                        <a14:foregroundMark x1="97600" y1="2367" x2="97600" y2="2367"/>
                        <a14:foregroundMark x1="97400" y1="5325" x2="97400" y2="5325"/>
                        <a14:foregroundMark x1="10400" y1="81361" x2="10400" y2="81361"/>
                        <a14:foregroundMark x1="25400" y1="57396" x2="25400" y2="57396"/>
                        <a14:foregroundMark x1="22800" y1="60947" x2="22800" y2="60947"/>
                        <a14:foregroundMark x1="18200" y1="64793" x2="18200" y2="64793"/>
                        <a14:foregroundMark x1="8800" y1="89053" x2="8800" y2="89053"/>
                        <a14:foregroundMark x1="4400" y1="95858" x2="4400" y2="95858"/>
                        <a14:foregroundMark x1="3400" y1="94970" x2="3400" y2="94970"/>
                        <a14:foregroundMark x1="15200" y1="87278" x2="15200" y2="87278"/>
                        <a14:foregroundMark x1="17000" y1="91716" x2="17000" y2="91716"/>
                        <a14:foregroundMark x1="16200" y1="95858" x2="16200" y2="95858"/>
                        <a14:foregroundMark x1="6200" y1="82544" x2="6200" y2="82544"/>
                        <a14:foregroundMark x1="83800" y1="7988" x2="83800" y2="7988"/>
                        <a14:foregroundMark x1="85800" y1="888" x2="85800" y2="888"/>
                        <a14:foregroundMark x1="82200" y1="2367" x2="82200" y2="2367"/>
                        <a14:foregroundMark x1="80800" y1="5621" x2="80800" y2="5621"/>
                        <a14:foregroundMark x1="81600" y1="8284" x2="81600" y2="8284"/>
                        <a14:foregroundMark x1="82200" y1="11538" x2="82200" y2="11538"/>
                        <a14:foregroundMark x1="78000" y1="2663" x2="78000" y2="2663"/>
                        <a14:foregroundMark x1="76000" y1="6213" x2="76000" y2="6213"/>
                        <a14:foregroundMark x1="18600" y1="92308" x2="18600" y2="92308"/>
                        <a14:foregroundMark x1="20200" y1="82840" x2="20200" y2="82840"/>
                        <a14:foregroundMark x1="6000" y1="78698" x2="6000" y2="78698"/>
                        <a14:foregroundMark x1="9400" y1="73964" x2="9400" y2="73964"/>
                        <a14:backgroundMark x1="15400" y1="11538" x2="15400" y2="11538"/>
                        <a14:backgroundMark x1="39600" y1="16864" x2="39600" y2="16864"/>
                        <a14:backgroundMark x1="57000" y1="15089" x2="57000" y2="15089"/>
                        <a14:backgroundMark x1="39800" y1="29586" x2="39800" y2="29586"/>
                        <a14:backgroundMark x1="30000" y1="44379" x2="30000" y2="44379"/>
                        <a14:backgroundMark x1="10400" y1="46450" x2="10400" y2="46450"/>
                        <a14:backgroundMark x1="80200" y1="54734" x2="80200" y2="547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0"/>
            <a:ext cx="3131840" cy="2276872"/>
          </a:xfrm>
          <a:prstGeom prst="rect">
            <a:avLst/>
          </a:prstGeom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16CCAE16-E99E-4B2D-98DE-3D37FB32D9C3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0"/>
            <a:ext cx="8229600" cy="1296144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Das Klima in Nordamerika</a:t>
            </a:r>
          </a:p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Winde und Stürme</a:t>
            </a:r>
          </a:p>
        </p:txBody>
      </p:sp>
      <p:graphicFrame>
        <p:nvGraphicFramePr>
          <p:cNvPr id="3" name="Diagramm 2">
            <a:extLst>
              <a:ext uri="{FF2B5EF4-FFF2-40B4-BE49-F238E27FC236}">
                <a16:creationId xmlns:a16="http://schemas.microsoft.com/office/drawing/2014/main" id="{26871840-8DCC-48CD-95B2-916C5B8B05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2978079"/>
              </p:ext>
            </p:extLst>
          </p:nvPr>
        </p:nvGraphicFramePr>
        <p:xfrm>
          <a:off x="21704" y="2204864"/>
          <a:ext cx="91222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Grafik 5">
            <a:extLst>
              <a:ext uri="{FF2B5EF4-FFF2-40B4-BE49-F238E27FC236}">
                <a16:creationId xmlns:a16="http://schemas.microsoft.com/office/drawing/2014/main" id="{44FF0C0F-AEDC-4062-B614-6E6A8A4D67B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262" l="306" r="100000">
                        <a14:foregroundMark x1="25382" y1="53875" x2="25382" y2="53875"/>
                        <a14:foregroundMark x1="8563" y1="52030" x2="8563" y2="52030"/>
                        <a14:foregroundMark x1="10703" y1="43173" x2="10703" y2="43173"/>
                        <a14:foregroundMark x1="59633" y1="26568" x2="59633" y2="26568"/>
                        <a14:foregroundMark x1="55963" y1="31365" x2="55963" y2="31365"/>
                        <a14:foregroundMark x1="44954" y1="27306" x2="44954" y2="27306"/>
                        <a14:foregroundMark x1="48318" y1="31365" x2="48318" y2="31365"/>
                        <a14:foregroundMark x1="56881" y1="35793" x2="56881" y2="35793"/>
                        <a14:foregroundMark x1="51070" y1="54982" x2="51070" y2="54982"/>
                        <a14:foregroundMark x1="44648" y1="50554" x2="44648" y2="50554"/>
                        <a14:foregroundMark x1="36086" y1="58303" x2="36086" y2="58303"/>
                        <a14:foregroundMark x1="25994" y1="58672" x2="25994" y2="58672"/>
                        <a14:foregroundMark x1="20795" y1="65683" x2="20795" y2="65683"/>
                        <a14:foregroundMark x1="23547" y1="72325" x2="23547" y2="72325"/>
                        <a14:foregroundMark x1="24771" y1="86716" x2="24771" y2="86716"/>
                        <a14:foregroundMark x1="39144" y1="83764" x2="39144" y2="83764"/>
                        <a14:foregroundMark x1="42202" y1="76753" x2="42202" y2="76753"/>
                        <a14:foregroundMark x1="41896" y1="54613" x2="41896" y2="54613"/>
                        <a14:foregroundMark x1="41896" y1="52399" x2="41896" y2="52399"/>
                        <a14:foregroundMark x1="44037" y1="49077" x2="44037" y2="49077"/>
                        <a14:foregroundMark x1="44648" y1="46863" x2="44648" y2="46863"/>
                        <a14:foregroundMark x1="58104" y1="54613" x2="58104" y2="54613"/>
                        <a14:foregroundMark x1="63914" y1="57565" x2="63914" y2="57565"/>
                        <a14:foregroundMark x1="16208" y1="80443" x2="16208" y2="80443"/>
                        <a14:foregroundMark x1="44343" y1="54982" x2="44343" y2="54982"/>
                        <a14:foregroundMark x1="28135" y1="85609" x2="28135" y2="85609"/>
                        <a14:foregroundMark x1="31498" y1="85609" x2="31498" y2="85609"/>
                        <a14:foregroundMark x1="29664" y1="82657" x2="29664" y2="82657"/>
                        <a14:foregroundMark x1="25382" y1="71218" x2="25382" y2="71218"/>
                        <a14:foregroundMark x1="28135" y1="59041" x2="28135" y2="59041"/>
                        <a14:foregroundMark x1="28746" y1="67897" x2="28746" y2="67897"/>
                        <a14:foregroundMark x1="16208" y1="59410" x2="16208" y2="59410"/>
                        <a14:foregroundMark x1="12538" y1="63100" x2="12538" y2="63100"/>
                        <a14:foregroundMark x1="10703" y1="61255" x2="10703" y2="61255"/>
                        <a14:foregroundMark x1="7951" y1="58672" x2="7951" y2="58672"/>
                        <a14:foregroundMark x1="7951" y1="58303" x2="7951" y2="58303"/>
                        <a14:backgroundMark x1="21101" y1="14760" x2="21101" y2="14760"/>
                        <a14:backgroundMark x1="55046" y1="91144" x2="55046" y2="91144"/>
                        <a14:backgroundMark x1="88685" y1="89299" x2="88685" y2="89299"/>
                        <a14:backgroundMark x1="83792" y1="67528" x2="83792" y2="67528"/>
                        <a14:backgroundMark x1="65443" y1="69004" x2="65443" y2="69004"/>
                        <a14:backgroundMark x1="93272" y1="2583" x2="93272" y2="2583"/>
                        <a14:backgroundMark x1="92661" y1="24723" x2="92661" y2="24723"/>
                        <a14:backgroundMark x1="37309" y1="7011" x2="37309" y2="7011"/>
                        <a14:backgroundMark x1="18349" y1="4059" x2="18349" y2="4059"/>
                        <a14:backgroundMark x1="3670" y1="4059" x2="3670" y2="4059"/>
                        <a14:backgroundMark x1="3976" y1="29151" x2="3976" y2="29151"/>
                        <a14:backgroundMark x1="13761" y1="29151" x2="13761" y2="29151"/>
                        <a14:backgroundMark x1="22324" y1="26568" x2="22324" y2="26568"/>
                        <a14:backgroundMark x1="28440" y1="15867" x2="28440" y2="15867"/>
                        <a14:backgroundMark x1="15902" y1="10332" x2="15902" y2="10332"/>
                        <a14:backgroundMark x1="7951" y1="13284" x2="7951" y2="13284"/>
                        <a14:backgroundMark x1="5199" y1="72694" x2="5199" y2="72694"/>
                        <a14:backgroundMark x1="6728" y1="86716" x2="6728" y2="86716"/>
                        <a14:backgroundMark x1="14373" y1="94465" x2="14373" y2="9446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59632" y="1340768"/>
            <a:ext cx="1811357" cy="1501155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771439D9-D118-4EEE-8732-D3BA32E2C44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522" b="95609" l="2542" r="97708">
                        <a14:foregroundMark x1="18500" y1="67174" x2="18500" y2="67174"/>
                        <a14:foregroundMark x1="18500" y1="67043" x2="18500" y2="67043"/>
                        <a14:foregroundMark x1="18250" y1="65000" x2="18250" y2="65000"/>
                        <a14:foregroundMark x1="19083" y1="58783" x2="19083" y2="58783"/>
                        <a14:foregroundMark x1="52917" y1="67957" x2="52917" y2="67957"/>
                        <a14:foregroundMark x1="82875" y1="64000" x2="82875" y2="64000"/>
                        <a14:foregroundMark x1="69958" y1="84826" x2="69958" y2="84826"/>
                        <a14:foregroundMark x1="33833" y1="85696" x2="33833" y2="8569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995936" y="1403776"/>
            <a:ext cx="1224136" cy="1173130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C0887488-F446-4598-BCBB-51525B8EC1A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49366" y="1340768"/>
            <a:ext cx="1662911" cy="1108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55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repeatCount="2000" accel="50000" decel="5000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22222E-6 L -0.65157 -0.00717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587" y="-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7C5EBBA8-6B11-4BAE-A06F-45D91604F508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0"/>
            <a:ext cx="8229600" cy="1296144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Das Klima in Nordamerika</a:t>
            </a:r>
          </a:p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Winde und Stürme (Blizzard)</a:t>
            </a:r>
          </a:p>
        </p:txBody>
      </p:sp>
      <p:pic>
        <p:nvPicPr>
          <p:cNvPr id="3" name="Mein Film Blizzard2">
            <a:hlinkClick r:id="" action="ppaction://media"/>
            <a:extLst>
              <a:ext uri="{FF2B5EF4-FFF2-40B4-BE49-F238E27FC236}">
                <a16:creationId xmlns:a16="http://schemas.microsoft.com/office/drawing/2014/main" id="{E5180EF8-7F2C-45B7-9476-9D50B48643D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556791"/>
            <a:ext cx="9144000" cy="5139485"/>
          </a:xfrm>
          <a:prstGeom prst="rect">
            <a:avLst/>
          </a:prstGeom>
        </p:spPr>
      </p:pic>
      <p:pic>
        <p:nvPicPr>
          <p:cNvPr id="5" name="Mein Film Blizzard2">
            <a:hlinkClick r:id="" action="ppaction://media"/>
            <a:extLst>
              <a:ext uri="{FF2B5EF4-FFF2-40B4-BE49-F238E27FC236}">
                <a16:creationId xmlns:a16="http://schemas.microsoft.com/office/drawing/2014/main" id="{74BF7BEC-AB0B-45A5-A48D-A44DD36D95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857" y="1556790"/>
            <a:ext cx="9144000" cy="5139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08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070E03AE-B15D-40E4-BC9D-FF8BB568A1D6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0"/>
            <a:ext cx="8229600" cy="1296144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Das Klima in Nordamerika</a:t>
            </a:r>
          </a:p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Winde und Stürme (Tornado)</a:t>
            </a:r>
          </a:p>
        </p:txBody>
      </p:sp>
      <p:pic>
        <p:nvPicPr>
          <p:cNvPr id="3" name="Tornado   Into the Storm">
            <a:hlinkClick r:id="" action="ppaction://media"/>
            <a:extLst>
              <a:ext uri="{FF2B5EF4-FFF2-40B4-BE49-F238E27FC236}">
                <a16:creationId xmlns:a16="http://schemas.microsoft.com/office/drawing/2014/main" id="{A3E77BA2-6838-46C5-BF2C-655237D1F0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412776"/>
            <a:ext cx="9144000" cy="5139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97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F3ED63EC-4729-4017-9886-0BF6557E5A03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0"/>
            <a:ext cx="8229600" cy="1296144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Das Klima in Nordamerika</a:t>
            </a:r>
          </a:p>
          <a:p>
            <a:pPr eaLnBrk="1" hangingPunct="1"/>
            <a:r>
              <a:rPr lang="de-DE" altLang="de-DE" dirty="0">
                <a:solidFill>
                  <a:schemeClr val="bg1"/>
                </a:solidFill>
              </a:rPr>
              <a:t>Winde und Stürme (Hurrikan)</a:t>
            </a:r>
          </a:p>
        </p:txBody>
      </p:sp>
      <p:pic>
        <p:nvPicPr>
          <p:cNvPr id="3" name="Hurricane Wilma Video - Miami Beach, Florida">
            <a:hlinkClick r:id="" action="ppaction://media"/>
            <a:extLst>
              <a:ext uri="{FF2B5EF4-FFF2-40B4-BE49-F238E27FC236}">
                <a16:creationId xmlns:a16="http://schemas.microsoft.com/office/drawing/2014/main" id="{48404D52-1D28-4FC6-8AAD-989B7554D4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1600" y="1484784"/>
            <a:ext cx="6768752" cy="5076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002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BB5650E5-947E-4550-8783-0F8DA5D5FA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28800"/>
            <a:ext cx="1866900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3514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8996365"/>
      </p:ext>
    </p:extLst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7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B4B57DE7-2F0F-4AD5-AB25-E4A7577DFF67}">
  <we:reference id="wa104178141" version="3.1.0.23" store="de-DE" storeType="OMEX"/>
  <we:alternateReferences/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2065</Words>
  <Application>Microsoft Office PowerPoint</Application>
  <PresentationFormat>Bildschirmpräsentation (4:3)</PresentationFormat>
  <Paragraphs>532</Paragraphs>
  <Slides>32</Slides>
  <Notes>0</Notes>
  <HiddenSlides>0</HiddenSlides>
  <MMClips>5</MMClips>
  <ScaleCrop>false</ScaleCrop>
  <HeadingPairs>
    <vt:vector size="6" baseType="variant">
      <vt:variant>
        <vt:lpstr>Verwendete Schriftarten</vt:lpstr>
      </vt:variant>
      <vt:variant>
        <vt:i4>4</vt:i4>
      </vt:variant>
      <vt:variant>
        <vt:lpstr>Design</vt:lpstr>
      </vt:variant>
      <vt:variant>
        <vt:i4>4</vt:i4>
      </vt:variant>
      <vt:variant>
        <vt:lpstr>Folientitel</vt:lpstr>
      </vt:variant>
      <vt:variant>
        <vt:i4>32</vt:i4>
      </vt:variant>
    </vt:vector>
  </HeadingPairs>
  <TitlesOfParts>
    <vt:vector size="40" baseType="lpstr">
      <vt:lpstr>Arial</vt:lpstr>
      <vt:lpstr>Arial Black</vt:lpstr>
      <vt:lpstr>Calibri</vt:lpstr>
      <vt:lpstr>Calibri Light</vt:lpstr>
      <vt:lpstr>Diseño predeterminado</vt:lpstr>
      <vt:lpstr>1_Diseño predeterminado</vt:lpstr>
      <vt:lpstr>Office</vt:lpstr>
      <vt:lpstr>Office-Design</vt:lpstr>
      <vt:lpstr>Amerika</vt:lpstr>
      <vt:lpstr>PowerPoint-Präsentation</vt:lpstr>
      <vt:lpstr>Anglo- Latein- Nord- Mittel- und Südamerika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Nordamerika im Gradnetz</vt:lpstr>
      <vt:lpstr>Halbinseln und Meere</vt:lpstr>
      <vt:lpstr>Bedeutende Städte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Siegfried Schmidt</cp:lastModifiedBy>
  <cp:revision>754</cp:revision>
  <dcterms:created xsi:type="dcterms:W3CDTF">2010-05-23T14:28:12Z</dcterms:created>
  <dcterms:modified xsi:type="dcterms:W3CDTF">2025-04-02T16:44:25Z</dcterms:modified>
</cp:coreProperties>
</file>