
<file path=[Content_Types].xml><?xml version="1.0" encoding="utf-8"?>
<Types xmlns="http://schemas.openxmlformats.org/package/2006/content-types">
  <Default Extension="bin" ContentType="application/vnd.ms-office.vbaProject"/>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0"/>
  </p:notesMasterIdLst>
  <p:sldIdLst>
    <p:sldId id="264" r:id="rId2"/>
    <p:sldId id="276" r:id="rId3"/>
    <p:sldId id="258" r:id="rId4"/>
    <p:sldId id="261" r:id="rId5"/>
    <p:sldId id="262" r:id="rId6"/>
    <p:sldId id="263" r:id="rId7"/>
    <p:sldId id="267" r:id="rId8"/>
    <p:sldId id="266" r:id="rId9"/>
    <p:sldId id="268" r:id="rId10"/>
    <p:sldId id="269" r:id="rId11"/>
    <p:sldId id="270" r:id="rId12"/>
    <p:sldId id="271" r:id="rId13"/>
    <p:sldId id="272" r:id="rId14"/>
    <p:sldId id="273" r:id="rId15"/>
    <p:sldId id="274" r:id="rId16"/>
    <p:sldId id="275" r:id="rId17"/>
    <p:sldId id="277" r:id="rId18"/>
    <p:sldId id="260"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38F5B"/>
    <a:srgbClr val="989800"/>
    <a:srgbClr val="156082"/>
    <a:srgbClr val="8ED973"/>
    <a:srgbClr val="D4D4D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75DCB02-9BB8-47FD-8907-85C794F793BA}" styleName="Designformatvorlage 1 - Akz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92" autoAdjust="0"/>
    <p:restoredTop sz="94660"/>
  </p:normalViewPr>
  <p:slideViewPr>
    <p:cSldViewPr snapToGrid="0">
      <p:cViewPr varScale="1">
        <p:scale>
          <a:sx n="149" d="100"/>
          <a:sy n="149" d="100"/>
        </p:scale>
        <p:origin x="68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06/relationships/vbaProject" Target="vbaProject.bin"/><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3-14T17:52:36.742"/>
    </inkml:context>
    <inkml:brush xml:id="br0">
      <inkml:brushProperty name="width" value="0.3" units="cm"/>
      <inkml:brushProperty name="height" value="0.6" units="cm"/>
      <inkml:brushProperty name="color" value="#EF0C4D"/>
      <inkml:brushProperty name="tip" value="rectangle"/>
      <inkml:brushProperty name="rasterOp" value="maskPen"/>
      <inkml:brushProperty name="ignorePressure" value="1"/>
    </inkml:brush>
  </inkml:definitions>
  <inkml:trace contextRef="#ctx0" brushRef="#br0">1615 1,'7'65,"-2"-24,0 1,-1-14,-1 32,-3-21,1-19,-1 0,-1 0,-7 38,5-45,1-3,0 0,-1 0,0 1,-1-2,0 1,-11 18,7-17,2 1,-8 17,9-17,0 0,-13 17,13-22,-1-1,0 0,0-1,-1 1,-8 5,-20 17,-21 29,-1 8,32-37,18-22,0 1,1 0,-9 13,6-5,2-4,0 0,1 0,0 0,1 1,1 0,-7 23,0 77,-24 68,14-106,14-51,0 1,1-1,2 1,-3 34,5-42,0-1,-1 1,0-1,-1 0,-1 0,0 0,-1-1,-12 20,-15 33,-8 14,36-73,1 1,0 0,1 0,-3 11,3-10,0 0,0 0,-8 14,-39 68,43-83,0 1,-15 13,-1 1,13-14,-1 0,0-1,0-1,-1 0,0-1,0 0,-17 7,14-9,-1 0,-15 3,15-4,0 0,-15 7,-68 24,57-21,36-11,0-1,0 2,0-1,0 1,1-1,-7 7,-23 15,28-21,0 1,1 0,0 0,0 1,0 0,-8 10,-10 10,15-16,1 0,-1 1,-10 19,-6 7,5-8,2 0,-27 57,-19 70,39-93,22-51,0-1,0 1,2-1,-1 1,1 0,1 0,1 13,-1-10,0-1,-1 1,-5 27,-50 153,53-184,1 0,0 1,0-1,1 0,1 0,0 1,2 15,-1-20,0 0,1 1,0-1,0 0,0 0,1 0,0 0,1 0,0-1,0 0,0 1,5 4,8 10,-1 0,15 27,-15-23,-1 10,-2-3,-7-24,0 0,1 0,-1 0,1-1,1 0,0 0,11 7,28 26,-40-33,0-1,0-1,16 10,5 3,-15-8,1 1,-2 0,1 1,17 22,-23-26,0 0,0-1,14 10,5 6,-16-13,47 50,-44-46,29 24,-3-3,-30-27,-1-1,1 0,13 7,-12-8,-1 0,0 1,14 12,16 13,-30-26,0 0,13 14,47 42,-45-37,-16-18,0 2,0-1,8 12,-3-3,1 0,27 26,-23-26,22 28,-2 0,86 77,-112-110,37 29,18 19,-49-40,-2-4,0 1,1-2,0 0,21 12,-3 0,-25-20,0 1,15 8,0-1,-2 1,1 1,26 26,-12-11,-2-8,-27-19,-1 0,16 13,24 21,-28-23,22 21,61 58,-52-50,-37-32,-6-7,0 1,-1 0,0 0,-1 0,0 1,7 11,16 20,-23-32,0 1,-1-1,1 2,4 9,-6-8,-1-1,-1 1,3 16,-4-19,0 1,0-1,1 0,0 0,0 0,1 0,0 0,6 10,-2-7,-1 0,0 0,0 1,-1 0,0 0,-1 0,3 15,-6-22,0 1,0-1,-1 0,0 1,0-1,0 1,0-1,-1 0,1 1,-1-1,0 0,-1 1,1-1,-1 0,0 0,0 0,0 0,0 0,-1-1,1 1,-1-1,-4 5,1-3,2 0,-1 1,1-1,0 1,0 0,0 0,1 0,0 1,0-1,1 1,-1 0,-1 12,2-3,0-1,1 1,1 0,3 26,-1-29,1 0,0 0,7 17,-6-20,-1 1,0-1,-1 1,1-1,0 22,-3-19,-1 1,0 0,0-1,-1 1,-1-1,-1 1,0-1,0 0,-1 0,-8 13,10-21,-9 15,2 0,-13 31,20-45,1 0,-2-1,1 0,0 1,-1-1,0-1,-9 9,8-8,0 1,0-1,1 1,-1 0,-6 12,-47 91,40-65,13-30,0 0,-12 18,12-21,-1 0,2 1,-5 12,2-2,4-11,1 1,0-1,1 1,1 0,0 0,2 21,0 7,-2-12,-1-1,2-1,6 46,17 105,1-10,-22-147,-2 36,-1-39,0 0,1 0,4 21,-2 4,-3-36,0 0,0 1,0-1,1 0,0 0,4 12,-4-16,0-1,-1 0,1 0,0 0,0 1,1-1,-1 0,0 0,0 0,0-1,1 1,-1 0,1 0,-1-1,0 1,1-1,2 2,34 4,-11-1,0 2,0-1,48 5,-54-8,0 1,-1 1,0 1,35 15,-24-7,46 29,-69-39,-1-1,1 0,-1 0,9 2,21 9,-32-12,1 0,-1 1,0 0,0 0,0 0,-1 1,1 0,-1 0,0 0,0 0,0 1,0-1,-1 1,0 0,0 0,0 0,2 7,3 7,-1 0,0 0,-2 1,0-1,-1 1,-1 0,1 38,-4-52,0 6,0 0,0 0,-1 1,-1-1,0 0,0 0,-2 0,1-1,-7 14,-42 103,44-109,1 1,0 0,1 0,1 0,-3 32,5-17,2-1,4 55,2-45,-2-23,1 32,7 21,-11-64,1 0,0 0,0 0,1 0,0 0,1 0,0-1,0 1,7 11,-7-14,0-1,0 1,1-1,0 1,0-1,0-1,1 1,0 0,0-1,1 0,11 8,12 6,-15-10,1 0,-2 1,1 1,-1 0,22 25,-29-27,0-1,-1 1,0 0,0 0,-1 1,0-1,-1 1,0 0,-1 0,1 0,-2 1,0-1,0 0,-1 17,0-19,0 1,0-1,0 1,-1-1,-1 1,0-1,0 1,0-1,-1 0,0 0,-1 0,0-1,0 1,0-1,-1 0,-8 9,2-2,1-1,1 1,1 1,0 0,-8 20,-1 1,12-24,0 1,1 0,1 0,-4 21,5-18,-2 0,-7 22,5-19,1-1,-4 28,6-28,-1 0,-1 0,-6 17,7-21,0 0,1 0,1 1,1-1,0 1,0-1,4 27,-2 4,0-39,0 1,0-1,0 1,1-1,0 0,0 1,5 7,7 25,-12-32,-1 0,-1 1,1-1,-1 1,-1-1,1 0,-1 1,0-1,-1 0,0 0,0 0,-1 0,-4 11,-5 12,8-8,3-19,1 0,-1 0,1 0,-1 0,0 0,0 0,0-1,0 1,-1 0,1-1,-4 5,-89 114,79-102,1 0,2 1,-19 38,14-10,16-51,-4 4,-8 8,1 9,0 0,-17 36,-29 53,33-61,5-14,15-25,1 0,-1 0,1 1,0-1,1 1,0 0,0 0,1 0,0 1,0-1,-1 16,3 23,2 94,-1-135,1-1,-1 1,1 0,0-1,1 1,-1-1,1 0,0 0,6 8,-4-8,-2 1,1 0,-1 0,1 0,-2 0,5 14,-4-12,-1 0,1 0,1 0,-1 0,2-1,-1 0,7 10,-5-9,0 0,-1 1,0 0,-1 0,4 11,-6-14,1 0,-1-1,1 1,0 0,1-1,-1 0,1 0,0 0,8 7,8 11,-17-18,0 1,0 0,0 0,0-1,-1 2,0-1,2 10,-2-8,1 1,0 0,4 8,3 6,0 0,10 41,-12-37,1-1,19 41,-24-58,-1 1,0-1,0 0,1 16,-3-18,0 0,0 0,1 0,0-1,0 1,1 0,-1-1,1 0,1 0,4 8,0-4,-1 0,-1 0,8 17,-9-16,1 0,1-1,11 16,18 7,-13-13,31 43,-51-59,-1 0,1 0,-1 0,1 1,-1-1,0 1,-1 0,3 8,3 8,-3-7,0 0,0 1,1 15,-3-13,1-1,7 20,-4-17,0-6,-1 0,0 1,-2 0,1 0,-2 0,0 1,1 20,-6-19,0 0,-9 28,7-30,1-1,1 1,0 0,-1 19,4-26,-1 0,-1-1,1 1,-1-1,0 1,-1-1,1 0,-1 0,0 0,-1 0,-7 10,5-8,1 1,0-1,0 1,-6 16,10-16,-2 7,3-16,0 0,0 1,-1-1,1 0,0 0,0 1,0-1,0 0,0 0,0 0,-1 1,1-1,0 0,0 0,0 0,0 1,-1-1,1 0,0 0,0 0,-1 0,1 0,0 0,0 0,0 1,-1-1,1 0,0 0,-1 0,1 0,0 0,0 0,-1 0,1 0,0 0,0 0,-1 0,1 0,0-1,0 1,-1 0,1 0,0 0,-5-3</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dirty="0"/>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E9E821-973E-4388-A511-9654FA6F33A4}" type="datetimeFigureOut">
              <a:rPr lang="de-DE" smtClean="0"/>
              <a:t>21.03.2025</a:t>
            </a:fld>
            <a:endParaRPr lang="de-DE" dirty="0"/>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dirty="0"/>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D1C790-205F-458C-AF44-36D70CBADBDA}" type="slidenum">
              <a:rPr lang="de-DE" smtClean="0"/>
              <a:t>‹Nr.›</a:t>
            </a:fld>
            <a:endParaRPr lang="de-DE" dirty="0"/>
          </a:p>
        </p:txBody>
      </p:sp>
    </p:spTree>
    <p:extLst>
      <p:ext uri="{BB962C8B-B14F-4D97-AF65-F5344CB8AC3E}">
        <p14:creationId xmlns:p14="http://schemas.microsoft.com/office/powerpoint/2010/main" val="1998677991"/>
      </p:ext>
    </p:extLst>
  </p:cSld>
  <p:clrMap bg1="lt1" tx1="dk1" bg2="lt2" tx2="dk2" accent1="accent1" accent2="accent2" accent3="accent3" accent4="accent4" accent5="accent5" accent6="accent6" hlink="hlink" folHlink="folHlink"/>
  <p:notesStyle>
    <a:lvl1pPr marL="0" algn="l" defTabSz="914225" rtl="0" eaLnBrk="1" latinLnBrk="0" hangingPunct="1">
      <a:defRPr sz="1200" kern="1200">
        <a:solidFill>
          <a:schemeClr val="tx1"/>
        </a:solidFill>
        <a:latin typeface="+mn-lt"/>
        <a:ea typeface="+mn-ea"/>
        <a:cs typeface="+mn-cs"/>
      </a:defRPr>
    </a:lvl1pPr>
    <a:lvl2pPr marL="457113" algn="l" defTabSz="914225" rtl="0" eaLnBrk="1" latinLnBrk="0" hangingPunct="1">
      <a:defRPr sz="1200" kern="1200">
        <a:solidFill>
          <a:schemeClr val="tx1"/>
        </a:solidFill>
        <a:latin typeface="+mn-lt"/>
        <a:ea typeface="+mn-ea"/>
        <a:cs typeface="+mn-cs"/>
      </a:defRPr>
    </a:lvl2pPr>
    <a:lvl3pPr marL="914225" algn="l" defTabSz="914225" rtl="0" eaLnBrk="1" latinLnBrk="0" hangingPunct="1">
      <a:defRPr sz="1200" kern="1200">
        <a:solidFill>
          <a:schemeClr val="tx1"/>
        </a:solidFill>
        <a:latin typeface="+mn-lt"/>
        <a:ea typeface="+mn-ea"/>
        <a:cs typeface="+mn-cs"/>
      </a:defRPr>
    </a:lvl3pPr>
    <a:lvl4pPr marL="1371338" algn="l" defTabSz="914225" rtl="0" eaLnBrk="1" latinLnBrk="0" hangingPunct="1">
      <a:defRPr sz="1200" kern="1200">
        <a:solidFill>
          <a:schemeClr val="tx1"/>
        </a:solidFill>
        <a:latin typeface="+mn-lt"/>
        <a:ea typeface="+mn-ea"/>
        <a:cs typeface="+mn-cs"/>
      </a:defRPr>
    </a:lvl4pPr>
    <a:lvl5pPr marL="1828450" algn="l" defTabSz="914225" rtl="0" eaLnBrk="1" latinLnBrk="0" hangingPunct="1">
      <a:defRPr sz="1200" kern="1200">
        <a:solidFill>
          <a:schemeClr val="tx1"/>
        </a:solidFill>
        <a:latin typeface="+mn-lt"/>
        <a:ea typeface="+mn-ea"/>
        <a:cs typeface="+mn-cs"/>
      </a:defRPr>
    </a:lvl5pPr>
    <a:lvl6pPr marL="2285563" algn="l" defTabSz="914225" rtl="0" eaLnBrk="1" latinLnBrk="0" hangingPunct="1">
      <a:defRPr sz="1200" kern="1200">
        <a:solidFill>
          <a:schemeClr val="tx1"/>
        </a:solidFill>
        <a:latin typeface="+mn-lt"/>
        <a:ea typeface="+mn-ea"/>
        <a:cs typeface="+mn-cs"/>
      </a:defRPr>
    </a:lvl6pPr>
    <a:lvl7pPr marL="2742676" algn="l" defTabSz="914225" rtl="0" eaLnBrk="1" latinLnBrk="0" hangingPunct="1">
      <a:defRPr sz="1200" kern="1200">
        <a:solidFill>
          <a:schemeClr val="tx1"/>
        </a:solidFill>
        <a:latin typeface="+mn-lt"/>
        <a:ea typeface="+mn-ea"/>
        <a:cs typeface="+mn-cs"/>
      </a:defRPr>
    </a:lvl7pPr>
    <a:lvl8pPr marL="3199788" algn="l" defTabSz="914225" rtl="0" eaLnBrk="1" latinLnBrk="0" hangingPunct="1">
      <a:defRPr sz="1200" kern="1200">
        <a:solidFill>
          <a:schemeClr val="tx1"/>
        </a:solidFill>
        <a:latin typeface="+mn-lt"/>
        <a:ea typeface="+mn-ea"/>
        <a:cs typeface="+mn-cs"/>
      </a:defRPr>
    </a:lvl8pPr>
    <a:lvl9pPr marL="3656901" algn="l" defTabSz="91422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85800" y="1143000"/>
            <a:ext cx="5486400" cy="3086100"/>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41D1C790-205F-458C-AF44-36D70CBADBDA}" type="slidenum">
              <a:rPr lang="de-DE" smtClean="0"/>
              <a:t>3</a:t>
            </a:fld>
            <a:endParaRPr lang="de-DE" dirty="0"/>
          </a:p>
        </p:txBody>
      </p:sp>
    </p:spTree>
    <p:extLst>
      <p:ext uri="{BB962C8B-B14F-4D97-AF65-F5344CB8AC3E}">
        <p14:creationId xmlns:p14="http://schemas.microsoft.com/office/powerpoint/2010/main" val="5117861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dirty="0"/>
          </a:p>
        </p:txBody>
      </p:sp>
      <p:sp>
        <p:nvSpPr>
          <p:cNvPr id="4" name="Date Placeholder 3"/>
          <p:cNvSpPr>
            <a:spLocks noGrp="1"/>
          </p:cNvSpPr>
          <p:nvPr>
            <p:ph type="dt" sz="half" idx="10"/>
          </p:nvPr>
        </p:nvSpPr>
        <p:spPr/>
        <p:txBody>
          <a:bodyPr/>
          <a:lstStyle/>
          <a:p>
            <a:fld id="{878EA775-A129-4F0A-8715-86AAF70C2B59}" type="datetimeFigureOut">
              <a:rPr lang="de-DE" smtClean="0"/>
              <a:t>21.03.2025</a:t>
            </a:fld>
            <a:endParaRPr lang="de-DE" dirty="0"/>
          </a:p>
        </p:txBody>
      </p:sp>
      <p:sp>
        <p:nvSpPr>
          <p:cNvPr id="5" name="Footer Placeholder 4"/>
          <p:cNvSpPr>
            <a:spLocks noGrp="1"/>
          </p:cNvSpPr>
          <p:nvPr>
            <p:ph type="ftr" sz="quarter" idx="11"/>
          </p:nvPr>
        </p:nvSpPr>
        <p:spPr/>
        <p:txBody>
          <a:bodyPr/>
          <a:lstStyle/>
          <a:p>
            <a:endParaRPr lang="de-DE" dirty="0"/>
          </a:p>
        </p:txBody>
      </p:sp>
      <p:sp>
        <p:nvSpPr>
          <p:cNvPr id="6" name="Slide Number Placeholder 5"/>
          <p:cNvSpPr>
            <a:spLocks noGrp="1"/>
          </p:cNvSpPr>
          <p:nvPr>
            <p:ph type="sldNum" sz="quarter" idx="12"/>
          </p:nvPr>
        </p:nvSpPr>
        <p:spPr/>
        <p:txBody>
          <a:bodyPr/>
          <a:lstStyle/>
          <a:p>
            <a:fld id="{CA534A42-2164-4DE9-A9AD-67CE8FCA708C}" type="slidenum">
              <a:rPr lang="de-DE" smtClean="0"/>
              <a:t>‹Nr.›</a:t>
            </a:fld>
            <a:endParaRPr lang="de-DE" dirty="0"/>
          </a:p>
        </p:txBody>
      </p:sp>
    </p:spTree>
    <p:extLst>
      <p:ext uri="{BB962C8B-B14F-4D97-AF65-F5344CB8AC3E}">
        <p14:creationId xmlns:p14="http://schemas.microsoft.com/office/powerpoint/2010/main" val="1328736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878EA775-A129-4F0A-8715-86AAF70C2B59}" type="datetimeFigureOut">
              <a:rPr lang="de-DE" smtClean="0"/>
              <a:t>21.03.2025</a:t>
            </a:fld>
            <a:endParaRPr lang="de-DE" dirty="0"/>
          </a:p>
        </p:txBody>
      </p:sp>
      <p:sp>
        <p:nvSpPr>
          <p:cNvPr id="5" name="Footer Placeholder 4"/>
          <p:cNvSpPr>
            <a:spLocks noGrp="1"/>
          </p:cNvSpPr>
          <p:nvPr>
            <p:ph type="ftr" sz="quarter" idx="11"/>
          </p:nvPr>
        </p:nvSpPr>
        <p:spPr/>
        <p:txBody>
          <a:bodyPr/>
          <a:lstStyle/>
          <a:p>
            <a:endParaRPr lang="de-DE" dirty="0"/>
          </a:p>
        </p:txBody>
      </p:sp>
      <p:sp>
        <p:nvSpPr>
          <p:cNvPr id="6" name="Slide Number Placeholder 5"/>
          <p:cNvSpPr>
            <a:spLocks noGrp="1"/>
          </p:cNvSpPr>
          <p:nvPr>
            <p:ph type="sldNum" sz="quarter" idx="12"/>
          </p:nvPr>
        </p:nvSpPr>
        <p:spPr/>
        <p:txBody>
          <a:bodyPr/>
          <a:lstStyle/>
          <a:p>
            <a:fld id="{CA534A42-2164-4DE9-A9AD-67CE8FCA708C}" type="slidenum">
              <a:rPr lang="de-DE" smtClean="0"/>
              <a:t>‹Nr.›</a:t>
            </a:fld>
            <a:endParaRPr lang="de-DE" dirty="0"/>
          </a:p>
        </p:txBody>
      </p:sp>
    </p:spTree>
    <p:extLst>
      <p:ext uri="{BB962C8B-B14F-4D97-AF65-F5344CB8AC3E}">
        <p14:creationId xmlns:p14="http://schemas.microsoft.com/office/powerpoint/2010/main" val="3603225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878EA775-A129-4F0A-8715-86AAF70C2B59}" type="datetimeFigureOut">
              <a:rPr lang="de-DE" smtClean="0"/>
              <a:t>21.03.2025</a:t>
            </a:fld>
            <a:endParaRPr lang="de-DE" dirty="0"/>
          </a:p>
        </p:txBody>
      </p:sp>
      <p:sp>
        <p:nvSpPr>
          <p:cNvPr id="5" name="Footer Placeholder 4"/>
          <p:cNvSpPr>
            <a:spLocks noGrp="1"/>
          </p:cNvSpPr>
          <p:nvPr>
            <p:ph type="ftr" sz="quarter" idx="11"/>
          </p:nvPr>
        </p:nvSpPr>
        <p:spPr/>
        <p:txBody>
          <a:bodyPr/>
          <a:lstStyle/>
          <a:p>
            <a:endParaRPr lang="de-DE" dirty="0"/>
          </a:p>
        </p:txBody>
      </p:sp>
      <p:sp>
        <p:nvSpPr>
          <p:cNvPr id="6" name="Slide Number Placeholder 5"/>
          <p:cNvSpPr>
            <a:spLocks noGrp="1"/>
          </p:cNvSpPr>
          <p:nvPr>
            <p:ph type="sldNum" sz="quarter" idx="12"/>
          </p:nvPr>
        </p:nvSpPr>
        <p:spPr/>
        <p:txBody>
          <a:bodyPr/>
          <a:lstStyle/>
          <a:p>
            <a:fld id="{CA534A42-2164-4DE9-A9AD-67CE8FCA708C}" type="slidenum">
              <a:rPr lang="de-DE" smtClean="0"/>
              <a:t>‹Nr.›</a:t>
            </a:fld>
            <a:endParaRPr lang="de-DE" dirty="0"/>
          </a:p>
        </p:txBody>
      </p:sp>
    </p:spTree>
    <p:extLst>
      <p:ext uri="{BB962C8B-B14F-4D97-AF65-F5344CB8AC3E}">
        <p14:creationId xmlns:p14="http://schemas.microsoft.com/office/powerpoint/2010/main" val="15140483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878EA775-A129-4F0A-8715-86AAF70C2B59}" type="datetimeFigureOut">
              <a:rPr lang="de-DE" smtClean="0"/>
              <a:t>21.03.2025</a:t>
            </a:fld>
            <a:endParaRPr lang="de-DE" dirty="0"/>
          </a:p>
        </p:txBody>
      </p:sp>
      <p:sp>
        <p:nvSpPr>
          <p:cNvPr id="6" name="Footer Placeholder 5"/>
          <p:cNvSpPr>
            <a:spLocks noGrp="1"/>
          </p:cNvSpPr>
          <p:nvPr>
            <p:ph type="ftr" sz="quarter" idx="11"/>
          </p:nvPr>
        </p:nvSpPr>
        <p:spPr/>
        <p:txBody>
          <a:bodyPr/>
          <a:lstStyle/>
          <a:p>
            <a:endParaRPr lang="de-DE" dirty="0"/>
          </a:p>
        </p:txBody>
      </p:sp>
      <p:sp>
        <p:nvSpPr>
          <p:cNvPr id="7" name="Slide Number Placeholder 6"/>
          <p:cNvSpPr>
            <a:spLocks noGrp="1"/>
          </p:cNvSpPr>
          <p:nvPr>
            <p:ph type="sldNum" sz="quarter" idx="12"/>
          </p:nvPr>
        </p:nvSpPr>
        <p:spPr/>
        <p:txBody>
          <a:bodyPr/>
          <a:lstStyle/>
          <a:p>
            <a:fld id="{CA534A42-2164-4DE9-A9AD-67CE8FCA708C}" type="slidenum">
              <a:rPr lang="de-DE" smtClean="0"/>
              <a:t>‹Nr.›</a:t>
            </a:fld>
            <a:endParaRPr lang="de-DE" dirty="0"/>
          </a:p>
        </p:txBody>
      </p:sp>
    </p:spTree>
    <p:extLst>
      <p:ext uri="{BB962C8B-B14F-4D97-AF65-F5344CB8AC3E}">
        <p14:creationId xmlns:p14="http://schemas.microsoft.com/office/powerpoint/2010/main" val="3208683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de-DE"/>
              <a:t>Mastertitelformat bearbeiten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878EA775-A129-4F0A-8715-86AAF70C2B59}" type="datetimeFigureOut">
              <a:rPr lang="de-DE" smtClean="0"/>
              <a:t>21.03.2025</a:t>
            </a:fld>
            <a:endParaRPr lang="de-DE" dirty="0"/>
          </a:p>
        </p:txBody>
      </p:sp>
      <p:sp>
        <p:nvSpPr>
          <p:cNvPr id="8" name="Footer Placeholder 7"/>
          <p:cNvSpPr>
            <a:spLocks noGrp="1"/>
          </p:cNvSpPr>
          <p:nvPr>
            <p:ph type="ftr" sz="quarter" idx="11"/>
          </p:nvPr>
        </p:nvSpPr>
        <p:spPr/>
        <p:txBody>
          <a:bodyPr/>
          <a:lstStyle/>
          <a:p>
            <a:endParaRPr lang="de-DE" dirty="0"/>
          </a:p>
        </p:txBody>
      </p:sp>
      <p:sp>
        <p:nvSpPr>
          <p:cNvPr id="9" name="Slide Number Placeholder 8"/>
          <p:cNvSpPr>
            <a:spLocks noGrp="1"/>
          </p:cNvSpPr>
          <p:nvPr>
            <p:ph type="sldNum" sz="quarter" idx="12"/>
          </p:nvPr>
        </p:nvSpPr>
        <p:spPr/>
        <p:txBody>
          <a:bodyPr/>
          <a:lstStyle/>
          <a:p>
            <a:fld id="{CA534A42-2164-4DE9-A9AD-67CE8FCA708C}" type="slidenum">
              <a:rPr lang="de-DE" smtClean="0"/>
              <a:t>‹Nr.›</a:t>
            </a:fld>
            <a:endParaRPr lang="de-DE" dirty="0"/>
          </a:p>
        </p:txBody>
      </p:sp>
    </p:spTree>
    <p:extLst>
      <p:ext uri="{BB962C8B-B14F-4D97-AF65-F5344CB8AC3E}">
        <p14:creationId xmlns:p14="http://schemas.microsoft.com/office/powerpoint/2010/main" val="2899682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fld id="{878EA775-A129-4F0A-8715-86AAF70C2B59}" type="datetimeFigureOut">
              <a:rPr lang="de-DE" smtClean="0"/>
              <a:t>21.03.2025</a:t>
            </a:fld>
            <a:endParaRPr lang="de-DE" dirty="0"/>
          </a:p>
        </p:txBody>
      </p:sp>
      <p:sp>
        <p:nvSpPr>
          <p:cNvPr id="4" name="Footer Placeholder 3"/>
          <p:cNvSpPr>
            <a:spLocks noGrp="1"/>
          </p:cNvSpPr>
          <p:nvPr>
            <p:ph type="ftr" sz="quarter" idx="11"/>
          </p:nvPr>
        </p:nvSpPr>
        <p:spPr/>
        <p:txBody>
          <a:bodyPr/>
          <a:lstStyle/>
          <a:p>
            <a:endParaRPr lang="de-DE" dirty="0"/>
          </a:p>
        </p:txBody>
      </p:sp>
      <p:sp>
        <p:nvSpPr>
          <p:cNvPr id="5" name="Slide Number Placeholder 4"/>
          <p:cNvSpPr>
            <a:spLocks noGrp="1"/>
          </p:cNvSpPr>
          <p:nvPr>
            <p:ph type="sldNum" sz="quarter" idx="12"/>
          </p:nvPr>
        </p:nvSpPr>
        <p:spPr/>
        <p:txBody>
          <a:bodyPr/>
          <a:lstStyle/>
          <a:p>
            <a:fld id="{CA534A42-2164-4DE9-A9AD-67CE8FCA708C}" type="slidenum">
              <a:rPr lang="de-DE" smtClean="0"/>
              <a:t>‹Nr.›</a:t>
            </a:fld>
            <a:endParaRPr lang="de-DE" dirty="0"/>
          </a:p>
        </p:txBody>
      </p:sp>
    </p:spTree>
    <p:extLst>
      <p:ext uri="{BB962C8B-B14F-4D97-AF65-F5344CB8AC3E}">
        <p14:creationId xmlns:p14="http://schemas.microsoft.com/office/powerpoint/2010/main" val="11866643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8EA775-A129-4F0A-8715-86AAF70C2B59}" type="datetimeFigureOut">
              <a:rPr lang="de-DE" smtClean="0"/>
              <a:t>21.03.2025</a:t>
            </a:fld>
            <a:endParaRPr lang="de-DE" dirty="0"/>
          </a:p>
        </p:txBody>
      </p:sp>
      <p:sp>
        <p:nvSpPr>
          <p:cNvPr id="3" name="Footer Placeholder 2"/>
          <p:cNvSpPr>
            <a:spLocks noGrp="1"/>
          </p:cNvSpPr>
          <p:nvPr>
            <p:ph type="ftr" sz="quarter" idx="11"/>
          </p:nvPr>
        </p:nvSpPr>
        <p:spPr/>
        <p:txBody>
          <a:bodyPr/>
          <a:lstStyle/>
          <a:p>
            <a:endParaRPr lang="de-DE" dirty="0"/>
          </a:p>
        </p:txBody>
      </p:sp>
      <p:sp>
        <p:nvSpPr>
          <p:cNvPr id="4" name="Slide Number Placeholder 3"/>
          <p:cNvSpPr>
            <a:spLocks noGrp="1"/>
          </p:cNvSpPr>
          <p:nvPr>
            <p:ph type="sldNum" sz="quarter" idx="12"/>
          </p:nvPr>
        </p:nvSpPr>
        <p:spPr/>
        <p:txBody>
          <a:bodyPr/>
          <a:lstStyle/>
          <a:p>
            <a:fld id="{CA534A42-2164-4DE9-A9AD-67CE8FCA708C}" type="slidenum">
              <a:rPr lang="de-DE" smtClean="0"/>
              <a:t>‹Nr.›</a:t>
            </a:fld>
            <a:endParaRPr lang="de-DE" dirty="0"/>
          </a:p>
        </p:txBody>
      </p:sp>
    </p:spTree>
    <p:extLst>
      <p:ext uri="{BB962C8B-B14F-4D97-AF65-F5344CB8AC3E}">
        <p14:creationId xmlns:p14="http://schemas.microsoft.com/office/powerpoint/2010/main" val="293986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878EA775-A129-4F0A-8715-86AAF70C2B59}" type="datetimeFigureOut">
              <a:rPr lang="de-DE" smtClean="0"/>
              <a:t>21.03.2025</a:t>
            </a:fld>
            <a:endParaRPr lang="de-DE" dirty="0"/>
          </a:p>
        </p:txBody>
      </p:sp>
      <p:sp>
        <p:nvSpPr>
          <p:cNvPr id="6" name="Footer Placeholder 5"/>
          <p:cNvSpPr>
            <a:spLocks noGrp="1"/>
          </p:cNvSpPr>
          <p:nvPr>
            <p:ph type="ftr" sz="quarter" idx="11"/>
          </p:nvPr>
        </p:nvSpPr>
        <p:spPr/>
        <p:txBody>
          <a:bodyPr/>
          <a:lstStyle/>
          <a:p>
            <a:endParaRPr lang="de-DE" dirty="0"/>
          </a:p>
        </p:txBody>
      </p:sp>
      <p:sp>
        <p:nvSpPr>
          <p:cNvPr id="7" name="Slide Number Placeholder 6"/>
          <p:cNvSpPr>
            <a:spLocks noGrp="1"/>
          </p:cNvSpPr>
          <p:nvPr>
            <p:ph type="sldNum" sz="quarter" idx="12"/>
          </p:nvPr>
        </p:nvSpPr>
        <p:spPr/>
        <p:txBody>
          <a:bodyPr/>
          <a:lstStyle/>
          <a:p>
            <a:fld id="{CA534A42-2164-4DE9-A9AD-67CE8FCA708C}" type="slidenum">
              <a:rPr lang="de-DE" smtClean="0"/>
              <a:t>‹Nr.›</a:t>
            </a:fld>
            <a:endParaRPr lang="de-DE" dirty="0"/>
          </a:p>
        </p:txBody>
      </p:sp>
    </p:spTree>
    <p:extLst>
      <p:ext uri="{BB962C8B-B14F-4D97-AF65-F5344CB8AC3E}">
        <p14:creationId xmlns:p14="http://schemas.microsoft.com/office/powerpoint/2010/main" val="5542447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dirty="0"/>
              <a:t>Bild durch Klicken auf Symbol hinzufügen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878EA775-A129-4F0A-8715-86AAF70C2B59}" type="datetimeFigureOut">
              <a:rPr lang="de-DE" smtClean="0"/>
              <a:t>21.03.2025</a:t>
            </a:fld>
            <a:endParaRPr lang="de-DE" dirty="0"/>
          </a:p>
        </p:txBody>
      </p:sp>
      <p:sp>
        <p:nvSpPr>
          <p:cNvPr id="6" name="Footer Placeholder 5"/>
          <p:cNvSpPr>
            <a:spLocks noGrp="1"/>
          </p:cNvSpPr>
          <p:nvPr>
            <p:ph type="ftr" sz="quarter" idx="11"/>
          </p:nvPr>
        </p:nvSpPr>
        <p:spPr/>
        <p:txBody>
          <a:bodyPr/>
          <a:lstStyle/>
          <a:p>
            <a:endParaRPr lang="de-DE" dirty="0"/>
          </a:p>
        </p:txBody>
      </p:sp>
      <p:sp>
        <p:nvSpPr>
          <p:cNvPr id="7" name="Slide Number Placeholder 6"/>
          <p:cNvSpPr>
            <a:spLocks noGrp="1"/>
          </p:cNvSpPr>
          <p:nvPr>
            <p:ph type="sldNum" sz="quarter" idx="12"/>
          </p:nvPr>
        </p:nvSpPr>
        <p:spPr/>
        <p:txBody>
          <a:bodyPr/>
          <a:lstStyle/>
          <a:p>
            <a:fld id="{CA534A42-2164-4DE9-A9AD-67CE8FCA708C}" type="slidenum">
              <a:rPr lang="de-DE" smtClean="0"/>
              <a:t>‹Nr.›</a:t>
            </a:fld>
            <a:endParaRPr lang="de-DE" dirty="0"/>
          </a:p>
        </p:txBody>
      </p:sp>
    </p:spTree>
    <p:extLst>
      <p:ext uri="{BB962C8B-B14F-4D97-AF65-F5344CB8AC3E}">
        <p14:creationId xmlns:p14="http://schemas.microsoft.com/office/powerpoint/2010/main" val="23609981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878EA775-A129-4F0A-8715-86AAF70C2B59}" type="datetimeFigureOut">
              <a:rPr lang="de-DE" smtClean="0"/>
              <a:t>21.03.2025</a:t>
            </a:fld>
            <a:endParaRPr lang="de-DE" dirty="0"/>
          </a:p>
        </p:txBody>
      </p:sp>
      <p:sp>
        <p:nvSpPr>
          <p:cNvPr id="5" name="Footer Placeholder 4"/>
          <p:cNvSpPr>
            <a:spLocks noGrp="1"/>
          </p:cNvSpPr>
          <p:nvPr>
            <p:ph type="ftr" sz="quarter" idx="11"/>
          </p:nvPr>
        </p:nvSpPr>
        <p:spPr/>
        <p:txBody>
          <a:bodyPr/>
          <a:lstStyle/>
          <a:p>
            <a:endParaRPr lang="de-DE" dirty="0"/>
          </a:p>
        </p:txBody>
      </p:sp>
      <p:sp>
        <p:nvSpPr>
          <p:cNvPr id="6" name="Slide Number Placeholder 5"/>
          <p:cNvSpPr>
            <a:spLocks noGrp="1"/>
          </p:cNvSpPr>
          <p:nvPr>
            <p:ph type="sldNum" sz="quarter" idx="12"/>
          </p:nvPr>
        </p:nvSpPr>
        <p:spPr/>
        <p:txBody>
          <a:bodyPr/>
          <a:lstStyle/>
          <a:p>
            <a:fld id="{CA534A42-2164-4DE9-A9AD-67CE8FCA708C}" type="slidenum">
              <a:rPr lang="de-DE" smtClean="0"/>
              <a:t>‹Nr.›</a:t>
            </a:fld>
            <a:endParaRPr lang="de-DE" dirty="0"/>
          </a:p>
        </p:txBody>
      </p:sp>
    </p:spTree>
    <p:extLst>
      <p:ext uri="{BB962C8B-B14F-4D97-AF65-F5344CB8AC3E}">
        <p14:creationId xmlns:p14="http://schemas.microsoft.com/office/powerpoint/2010/main" val="2844245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de-DE"/>
              <a:t>Mastertitelformat bearbeiten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878EA775-A129-4F0A-8715-86AAF70C2B59}" type="datetimeFigureOut">
              <a:rPr lang="de-DE" smtClean="0"/>
              <a:t>21.03.2025</a:t>
            </a:fld>
            <a:endParaRPr lang="de-DE" dirty="0"/>
          </a:p>
        </p:txBody>
      </p:sp>
      <p:sp>
        <p:nvSpPr>
          <p:cNvPr id="5" name="Footer Placeholder 4"/>
          <p:cNvSpPr>
            <a:spLocks noGrp="1"/>
          </p:cNvSpPr>
          <p:nvPr>
            <p:ph type="ftr" sz="quarter" idx="11"/>
          </p:nvPr>
        </p:nvSpPr>
        <p:spPr/>
        <p:txBody>
          <a:bodyPr/>
          <a:lstStyle/>
          <a:p>
            <a:endParaRPr lang="de-DE" dirty="0"/>
          </a:p>
        </p:txBody>
      </p:sp>
      <p:sp>
        <p:nvSpPr>
          <p:cNvPr id="6" name="Slide Number Placeholder 5"/>
          <p:cNvSpPr>
            <a:spLocks noGrp="1"/>
          </p:cNvSpPr>
          <p:nvPr>
            <p:ph type="sldNum" sz="quarter" idx="12"/>
          </p:nvPr>
        </p:nvSpPr>
        <p:spPr/>
        <p:txBody>
          <a:bodyPr/>
          <a:lstStyle/>
          <a:p>
            <a:fld id="{CA534A42-2164-4DE9-A9AD-67CE8FCA708C}" type="slidenum">
              <a:rPr lang="de-DE" smtClean="0"/>
              <a:t>‹Nr.›</a:t>
            </a:fld>
            <a:endParaRPr lang="de-DE" dirty="0"/>
          </a:p>
        </p:txBody>
      </p:sp>
    </p:spTree>
    <p:extLst>
      <p:ext uri="{BB962C8B-B14F-4D97-AF65-F5344CB8AC3E}">
        <p14:creationId xmlns:p14="http://schemas.microsoft.com/office/powerpoint/2010/main" val="2233366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78EA775-A129-4F0A-8715-86AAF70C2B59}" type="datetimeFigureOut">
              <a:rPr lang="de-DE" smtClean="0"/>
              <a:t>21.03.2025</a:t>
            </a:fld>
            <a:endParaRPr lang="de-D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de-D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A534A42-2164-4DE9-A9AD-67CE8FCA708C}" type="slidenum">
              <a:rPr lang="de-DE" smtClean="0"/>
              <a:t>‹Nr.›</a:t>
            </a:fld>
            <a:endParaRPr lang="de-DE" dirty="0"/>
          </a:p>
        </p:txBody>
      </p:sp>
    </p:spTree>
    <p:extLst>
      <p:ext uri="{BB962C8B-B14F-4D97-AF65-F5344CB8AC3E}">
        <p14:creationId xmlns:p14="http://schemas.microsoft.com/office/powerpoint/2010/main" val="105714734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11.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13.jpg"/></Relationships>
</file>

<file path=ppt/slides/_rels/slide1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13.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jpg"/><Relationship Id="rId1" Type="http://schemas.openxmlformats.org/officeDocument/2006/relationships/slideLayout" Target="../slideLayouts/slideLayout7.xml"/><Relationship Id="rId6" Type="http://schemas.openxmlformats.org/officeDocument/2006/relationships/slide" Target="slide16.xml"/><Relationship Id="rId5" Type="http://schemas.openxmlformats.org/officeDocument/2006/relationships/image" Target="../media/image16.png"/><Relationship Id="rId4" Type="http://schemas.openxmlformats.org/officeDocument/2006/relationships/customXml" Target="../ink/ink1.xml"/></Relationships>
</file>

<file path=ppt/slides/_rels/slide16.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jpg"/></Relationships>
</file>

<file path=ppt/slides/_rels/slide17.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3" name="Grafik 2" descr="Ein Bild, das draußen, Himmel, Gras, Wolke enthält.&#10;&#10;KI-generierte Inhalte können fehlerhaft sein.">
            <a:extLst>
              <a:ext uri="{FF2B5EF4-FFF2-40B4-BE49-F238E27FC236}">
                <a16:creationId xmlns:a16="http://schemas.microsoft.com/office/drawing/2014/main" id="{A7D07366-895D-6F80-21EB-A2B1B618F7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9098" y="2918529"/>
            <a:ext cx="4795430" cy="3186782"/>
          </a:xfrm>
          <a:prstGeom prst="rect">
            <a:avLst/>
          </a:prstGeom>
          <a:ln>
            <a:noFill/>
          </a:ln>
          <a:effectLst>
            <a:softEdge rad="112500"/>
          </a:effectLst>
        </p:spPr>
      </p:pic>
      <p:pic>
        <p:nvPicPr>
          <p:cNvPr id="5" name="Grafik 4" descr="Ein Bild, das draußen, Baum, Wasser, Landschaft enthält.&#10;&#10;KI-generierte Inhalte können fehlerhaft sein.">
            <a:extLst>
              <a:ext uri="{FF2B5EF4-FFF2-40B4-BE49-F238E27FC236}">
                <a16:creationId xmlns:a16="http://schemas.microsoft.com/office/drawing/2014/main" id="{0B8104A8-DAE6-5511-3E87-CE9E6B2BDC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74774" y="71636"/>
            <a:ext cx="5175061" cy="2910972"/>
          </a:xfrm>
          <a:prstGeom prst="rect">
            <a:avLst/>
          </a:prstGeom>
          <a:ln>
            <a:noFill/>
          </a:ln>
          <a:effectLst>
            <a:softEdge rad="112500"/>
          </a:effectLst>
        </p:spPr>
      </p:pic>
      <p:pic>
        <p:nvPicPr>
          <p:cNvPr id="7" name="Grafik 6" descr="Ein Bild, das draußen, Gras, Text, Wolke enthält.&#10;&#10;KI-generierte Inhalte können fehlerhaft sein.">
            <a:extLst>
              <a:ext uri="{FF2B5EF4-FFF2-40B4-BE49-F238E27FC236}">
                <a16:creationId xmlns:a16="http://schemas.microsoft.com/office/drawing/2014/main" id="{5C8ABCC6-22E0-389E-ABD4-DEAF34A264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865" y="3630778"/>
            <a:ext cx="5469269" cy="3155586"/>
          </a:xfrm>
          <a:prstGeom prst="rect">
            <a:avLst/>
          </a:prstGeom>
          <a:ln>
            <a:noFill/>
          </a:ln>
          <a:effectLst>
            <a:softEdge rad="112500"/>
          </a:effectLst>
        </p:spPr>
      </p:pic>
      <p:pic>
        <p:nvPicPr>
          <p:cNvPr id="9" name="Grafik 8" descr="Ein Bild, das Grafiken, Clipart, Design enthält.&#10;&#10;KI-generierte Inhalte können fehlerhaft sein.">
            <a:extLst>
              <a:ext uri="{FF2B5EF4-FFF2-40B4-BE49-F238E27FC236}">
                <a16:creationId xmlns:a16="http://schemas.microsoft.com/office/drawing/2014/main" id="{0731AAC2-4FE5-A931-B0CA-2285319250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557" y="377831"/>
            <a:ext cx="3861126" cy="3051169"/>
          </a:xfrm>
          <a:prstGeom prst="rect">
            <a:avLst/>
          </a:prstGeom>
          <a:effectLst>
            <a:glow rad="101600">
              <a:schemeClr val="accent6">
                <a:satMod val="175000"/>
                <a:alpha val="40000"/>
              </a:schemeClr>
            </a:glow>
          </a:effectLst>
        </p:spPr>
      </p:pic>
      <p:pic>
        <p:nvPicPr>
          <p:cNvPr id="11" name="Grafik 10" descr="Ein Bild, das Vogel, Clipart, Darstellung enthält.&#10;&#10;KI-generierte Inhalte können fehlerhaft sein.">
            <a:extLst>
              <a:ext uri="{FF2B5EF4-FFF2-40B4-BE49-F238E27FC236}">
                <a16:creationId xmlns:a16="http://schemas.microsoft.com/office/drawing/2014/main" id="{DF3BA1D3-1D13-A680-79F4-93562CB4AF6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33578" y="299473"/>
            <a:ext cx="1576486" cy="1883900"/>
          </a:xfrm>
          <a:prstGeom prst="rect">
            <a:avLst/>
          </a:prstGeom>
          <a:effectLst>
            <a:glow rad="228600">
              <a:schemeClr val="accent6">
                <a:satMod val="175000"/>
                <a:alpha val="40000"/>
              </a:schemeClr>
            </a:glow>
          </a:effectLst>
        </p:spPr>
      </p:pic>
      <p:sp>
        <p:nvSpPr>
          <p:cNvPr id="12" name="Textfeld 11">
            <a:extLst>
              <a:ext uri="{FF2B5EF4-FFF2-40B4-BE49-F238E27FC236}">
                <a16:creationId xmlns:a16="http://schemas.microsoft.com/office/drawing/2014/main" id="{1ACEE8D7-8B8D-CDD6-00F7-4F8316988B4F}"/>
              </a:ext>
            </a:extLst>
          </p:cNvPr>
          <p:cNvSpPr txBox="1"/>
          <p:nvPr/>
        </p:nvSpPr>
        <p:spPr>
          <a:xfrm>
            <a:off x="6643768" y="6078478"/>
            <a:ext cx="4650760" cy="707886"/>
          </a:xfrm>
          <a:prstGeom prst="rect">
            <a:avLst/>
          </a:prstGeom>
          <a:noFill/>
        </p:spPr>
        <p:txBody>
          <a:bodyPr wrap="none" rtlCol="0">
            <a:spAutoFit/>
          </a:bodyPr>
          <a:lstStyle/>
          <a:p>
            <a:r>
              <a:rPr lang="de-DE" sz="4000" dirty="0">
                <a:effectLst>
                  <a:glow rad="101600">
                    <a:schemeClr val="accent6">
                      <a:satMod val="175000"/>
                      <a:alpha val="40000"/>
                    </a:schemeClr>
                  </a:glow>
                </a:effectLst>
              </a:rPr>
              <a:t>Richtig oder Falsch?</a:t>
            </a:r>
          </a:p>
        </p:txBody>
      </p:sp>
      <p:sp>
        <p:nvSpPr>
          <p:cNvPr id="6" name="Pfeil: nach rechts 5">
            <a:hlinkClick r:id="" action="ppaction://hlinkshowjump?jump=nextslide"/>
            <a:extLst>
              <a:ext uri="{FF2B5EF4-FFF2-40B4-BE49-F238E27FC236}">
                <a16:creationId xmlns:a16="http://schemas.microsoft.com/office/drawing/2014/main" id="{B6122904-A3F2-636F-C363-01A90966AD19}"/>
              </a:ext>
            </a:extLst>
          </p:cNvPr>
          <p:cNvSpPr/>
          <p:nvPr/>
        </p:nvSpPr>
        <p:spPr>
          <a:xfrm>
            <a:off x="9833578" y="2308635"/>
            <a:ext cx="1629451" cy="484632"/>
          </a:xfrm>
          <a:prstGeom prst="rightArrow">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solidFill>
                  <a:sysClr val="windowText" lastClr="000000"/>
                </a:solidFill>
                <a:effectLst>
                  <a:glow rad="139700">
                    <a:schemeClr val="accent6">
                      <a:satMod val="175000"/>
                      <a:alpha val="40000"/>
                    </a:schemeClr>
                  </a:glow>
                </a:effectLst>
              </a:rPr>
              <a:t>weiter</a:t>
            </a:r>
          </a:p>
        </p:txBody>
      </p:sp>
      <p:grpSp>
        <p:nvGrpSpPr>
          <p:cNvPr id="13" name="Gruppieren 12">
            <a:extLst>
              <a:ext uri="{FF2B5EF4-FFF2-40B4-BE49-F238E27FC236}">
                <a16:creationId xmlns:a16="http://schemas.microsoft.com/office/drawing/2014/main" id="{B01DDC73-959C-0FF3-6A54-107604F782EC}"/>
              </a:ext>
            </a:extLst>
          </p:cNvPr>
          <p:cNvGrpSpPr/>
          <p:nvPr/>
        </p:nvGrpSpPr>
        <p:grpSpPr>
          <a:xfrm>
            <a:off x="0" y="0"/>
            <a:ext cx="12192000" cy="6858000"/>
            <a:chOff x="0" y="0"/>
            <a:chExt cx="12192000" cy="6858000"/>
          </a:xfrm>
        </p:grpSpPr>
        <p:sp>
          <p:nvSpPr>
            <p:cNvPr id="10" name="Rechteck 9">
              <a:hlinkClick r:id="" action="ppaction://macro?name=QuizStarten"/>
              <a:extLst>
                <a:ext uri="{FF2B5EF4-FFF2-40B4-BE49-F238E27FC236}">
                  <a16:creationId xmlns:a16="http://schemas.microsoft.com/office/drawing/2014/main" id="{81B63CD0-BB25-A591-D240-0D477A5FA6CC}"/>
                </a:ext>
              </a:extLst>
            </p:cNvPr>
            <p:cNvSpPr/>
            <p:nvPr/>
          </p:nvSpPr>
          <p:spPr>
            <a:xfrm>
              <a:off x="0" y="0"/>
              <a:ext cx="12192000" cy="6858000"/>
            </a:xfrm>
            <a:prstGeom prst="rect">
              <a:avLst/>
            </a:prstGeom>
            <a:solidFill>
              <a:srgbClr val="8ED973"/>
            </a:solidFill>
            <a:ln w="571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9600" dirty="0">
                  <a:solidFill>
                    <a:sysClr val="windowText" lastClr="000000"/>
                  </a:solidFill>
                  <a:effectLst>
                    <a:glow rad="101600">
                      <a:schemeClr val="accent6">
                        <a:satMod val="175000"/>
                        <a:alpha val="40000"/>
                      </a:schemeClr>
                    </a:glow>
                  </a:effectLst>
                </a:rPr>
                <a:t>Brandenburg</a:t>
              </a:r>
            </a:p>
            <a:p>
              <a:pPr algn="ctr"/>
              <a:r>
                <a:rPr lang="de-DE" sz="9600" dirty="0">
                  <a:solidFill>
                    <a:sysClr val="windowText" lastClr="000000"/>
                  </a:solidFill>
                  <a:effectLst>
                    <a:glow rad="101600">
                      <a:schemeClr val="accent6">
                        <a:satMod val="175000"/>
                        <a:alpha val="40000"/>
                      </a:schemeClr>
                    </a:glow>
                  </a:effectLst>
                </a:rPr>
                <a:t>Richtig oder Falsch?</a:t>
              </a:r>
            </a:p>
            <a:p>
              <a:pPr algn="ctr"/>
              <a:r>
                <a:rPr lang="de-DE" sz="9600" dirty="0">
                  <a:solidFill>
                    <a:sysClr val="windowText" lastClr="000000"/>
                  </a:solidFill>
                  <a:effectLst>
                    <a:glow rad="101600">
                      <a:schemeClr val="accent6">
                        <a:satMod val="175000"/>
                        <a:alpha val="40000"/>
                      </a:schemeClr>
                    </a:glow>
                  </a:effectLst>
                </a:rPr>
                <a:t>Start</a:t>
              </a:r>
            </a:p>
          </p:txBody>
        </p:sp>
        <p:sp>
          <p:nvSpPr>
            <p:cNvPr id="2" name="Pfeil: nach rechts 1">
              <a:hlinkClick r:id="" action="ppaction://hlinkshowjump?jump=nextslide"/>
              <a:extLst>
                <a:ext uri="{FF2B5EF4-FFF2-40B4-BE49-F238E27FC236}">
                  <a16:creationId xmlns:a16="http://schemas.microsoft.com/office/drawing/2014/main" id="{5AA59471-C1C8-FEAA-316D-2FE1867B3934}"/>
                </a:ext>
              </a:extLst>
            </p:cNvPr>
            <p:cNvSpPr/>
            <p:nvPr/>
          </p:nvSpPr>
          <p:spPr>
            <a:xfrm>
              <a:off x="7823071" y="4677988"/>
              <a:ext cx="1629451" cy="484632"/>
            </a:xfrm>
            <a:prstGeom prst="rightArrow">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solidFill>
                    <a:sysClr val="windowText" lastClr="000000"/>
                  </a:solidFill>
                  <a:effectLst>
                    <a:glow rad="139700">
                      <a:schemeClr val="accent6">
                        <a:satMod val="175000"/>
                        <a:alpha val="40000"/>
                      </a:schemeClr>
                    </a:glow>
                  </a:effectLst>
                </a:rPr>
                <a:t>weiter</a:t>
              </a:r>
            </a:p>
          </p:txBody>
        </p:sp>
        <p:sp>
          <p:nvSpPr>
            <p:cNvPr id="4" name="Textfeld 3">
              <a:hlinkClick r:id="" action="ppaction://macro?name=AlleFolienAktualisieren"/>
              <a:extLst>
                <a:ext uri="{FF2B5EF4-FFF2-40B4-BE49-F238E27FC236}">
                  <a16:creationId xmlns:a16="http://schemas.microsoft.com/office/drawing/2014/main" id="{12D68E04-CBA9-1661-7554-16AEC40C7DD8}"/>
                </a:ext>
              </a:extLst>
            </p:cNvPr>
            <p:cNvSpPr txBox="1"/>
            <p:nvPr/>
          </p:nvSpPr>
          <p:spPr>
            <a:xfrm>
              <a:off x="93997" y="114807"/>
              <a:ext cx="2934521" cy="369332"/>
            </a:xfrm>
            <a:prstGeom prst="rect">
              <a:avLst/>
            </a:prstGeom>
            <a:noFill/>
          </p:spPr>
          <p:txBody>
            <a:bodyPr wrap="none" rtlCol="0">
              <a:spAutoFit/>
            </a:bodyPr>
            <a:lstStyle/>
            <a:p>
              <a:r>
                <a:rPr lang="de-DE" dirty="0"/>
                <a:t>Bitte Makros hier </a:t>
              </a:r>
              <a:r>
                <a:rPr lang="de-DE" dirty="0">
                  <a:hlinkClick r:id="" action="ppaction://macro?name=AlleFolienAktualisieren"/>
                </a:rPr>
                <a:t>aktivieren</a:t>
              </a:r>
              <a:r>
                <a:rPr lang="de-DE" dirty="0"/>
                <a:t>!</a:t>
              </a:r>
            </a:p>
          </p:txBody>
        </p:sp>
      </p:grpSp>
    </p:spTree>
    <p:extLst>
      <p:ext uri="{BB962C8B-B14F-4D97-AF65-F5344CB8AC3E}">
        <p14:creationId xmlns:p14="http://schemas.microsoft.com/office/powerpoint/2010/main" val="55493694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22" presetClass="exit" presetSubtype="4" fill="hold" nodeType="clickEffect">
                                  <p:stCondLst>
                                    <p:cond delay="0"/>
                                  </p:stCondLst>
                                  <p:childTnLst>
                                    <p:animEffect transition="out" filter="wipe(down)">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a:extLst>
            <a:ext uri="{FF2B5EF4-FFF2-40B4-BE49-F238E27FC236}">
              <a16:creationId xmlns:a16="http://schemas.microsoft.com/office/drawing/2014/main" id="{48844DF1-CB31-7B6E-E973-817A14896676}"/>
            </a:ext>
          </a:extLst>
        </p:cNvPr>
        <p:cNvGrpSpPr/>
        <p:nvPr/>
      </p:nvGrpSpPr>
      <p:grpSpPr>
        <a:xfrm>
          <a:off x="0" y="0"/>
          <a:ext cx="0" cy="0"/>
          <a:chOff x="0" y="0"/>
          <a:chExt cx="0" cy="0"/>
        </a:xfrm>
      </p:grpSpPr>
      <p:sp>
        <p:nvSpPr>
          <p:cNvPr id="2" name="Start">
            <a:extLst>
              <a:ext uri="{FF2B5EF4-FFF2-40B4-BE49-F238E27FC236}">
                <a16:creationId xmlns:a16="http://schemas.microsoft.com/office/drawing/2014/main" id="{EA150F42-C4E2-DCDC-215A-ED69B2541BEC}"/>
              </a:ext>
            </a:extLst>
          </p:cNvPr>
          <p:cNvSpPr txBox="1"/>
          <p:nvPr/>
        </p:nvSpPr>
        <p:spPr>
          <a:xfrm>
            <a:off x="1579711" y="46694"/>
            <a:ext cx="664669" cy="369332"/>
          </a:xfrm>
          <a:prstGeom prst="rect">
            <a:avLst/>
          </a:prstGeom>
          <a:noFill/>
        </p:spPr>
        <p:txBody>
          <a:bodyPr wrap="none" rtlCol="0">
            <a:spAutoFit/>
          </a:bodyPr>
          <a:lstStyle/>
          <a:p>
            <a:r>
              <a:rPr lang="de-DE" dirty="0">
                <a:solidFill>
                  <a:schemeClr val="bg1"/>
                </a:solidFill>
                <a:hlinkClick r:id="" action="ppaction://macro?name=QuizStarten">
                  <a:extLst>
                    <a:ext uri="{A12FA001-AC4F-418D-AE19-62706E023703}">
                      <ahyp:hlinkClr xmlns:ahyp="http://schemas.microsoft.com/office/drawing/2018/hyperlinkcolor" val="tx"/>
                    </a:ext>
                  </a:extLst>
                </a:hlinkClick>
              </a:rPr>
              <a:t>Start</a:t>
            </a:r>
            <a:endParaRPr lang="de-DE" dirty="0">
              <a:solidFill>
                <a:schemeClr val="bg1"/>
              </a:solidFill>
            </a:endParaRPr>
          </a:p>
        </p:txBody>
      </p:sp>
      <p:sp>
        <p:nvSpPr>
          <p:cNvPr id="6" name="Aussagetext">
            <a:extLst>
              <a:ext uri="{FF2B5EF4-FFF2-40B4-BE49-F238E27FC236}">
                <a16:creationId xmlns:a16="http://schemas.microsoft.com/office/drawing/2014/main" id="{43DD433F-956A-6749-6439-CCF309345B4C}"/>
              </a:ext>
            </a:extLst>
          </p:cNvPr>
          <p:cNvSpPr/>
          <p:nvPr/>
        </p:nvSpPr>
        <p:spPr>
          <a:xfrm>
            <a:off x="2521706" y="4686122"/>
            <a:ext cx="7171268" cy="2137834"/>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3600" dirty="0"/>
              <a:t>Brandenburg ist das drittgrößte Bundesland in Deutschland. </a:t>
            </a:r>
          </a:p>
        </p:txBody>
      </p:sp>
      <p:sp>
        <p:nvSpPr>
          <p:cNvPr id="7" name="Überschrift">
            <a:extLst>
              <a:ext uri="{FF2B5EF4-FFF2-40B4-BE49-F238E27FC236}">
                <a16:creationId xmlns:a16="http://schemas.microsoft.com/office/drawing/2014/main" id="{23EEA6AC-284B-D18C-753E-6A4253D91A76}"/>
              </a:ext>
            </a:extLst>
          </p:cNvPr>
          <p:cNvSpPr>
            <a:spLocks/>
          </p:cNvSpPr>
          <p:nvPr/>
        </p:nvSpPr>
        <p:spPr>
          <a:xfrm>
            <a:off x="2521706" y="548683"/>
            <a:ext cx="7162800" cy="677333"/>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4000" dirty="0"/>
              <a:t>Richtig oder Falsch?</a:t>
            </a:r>
          </a:p>
        </p:txBody>
      </p:sp>
      <p:sp>
        <p:nvSpPr>
          <p:cNvPr id="8" name="Rechteck Falsch blau">
            <a:hlinkClick r:id="" action="ppaction://macro?name=Richtig"/>
            <a:extLst>
              <a:ext uri="{FF2B5EF4-FFF2-40B4-BE49-F238E27FC236}">
                <a16:creationId xmlns:a16="http://schemas.microsoft.com/office/drawing/2014/main" id="{02B12D70-9A30-307A-6BD8-154DAEA0EFCD}"/>
              </a:ext>
            </a:extLst>
          </p:cNvPr>
          <p:cNvSpPr/>
          <p:nvPr/>
        </p:nvSpPr>
        <p:spPr>
          <a:xfrm>
            <a:off x="1780215" y="3917483"/>
            <a:ext cx="2160000" cy="756001"/>
          </a:xfrm>
          <a:prstGeom prst="rect">
            <a:avLst/>
          </a:prstGeom>
          <a:solidFill>
            <a:schemeClr val="accent1"/>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Falsch</a:t>
            </a:r>
          </a:p>
        </p:txBody>
      </p:sp>
      <p:sp>
        <p:nvSpPr>
          <p:cNvPr id="11" name="Rechteck Richtig blau">
            <a:hlinkClick r:id="" action="ppaction://macro?name=Falsch"/>
            <a:extLst>
              <a:ext uri="{FF2B5EF4-FFF2-40B4-BE49-F238E27FC236}">
                <a16:creationId xmlns:a16="http://schemas.microsoft.com/office/drawing/2014/main" id="{8BCD9618-5331-E590-BC4B-D4E4A6B27087}"/>
              </a:ext>
            </a:extLst>
          </p:cNvPr>
          <p:cNvSpPr/>
          <p:nvPr/>
        </p:nvSpPr>
        <p:spPr>
          <a:xfrm>
            <a:off x="8240275" y="3949265"/>
            <a:ext cx="2160000" cy="720000"/>
          </a:xfrm>
          <a:prstGeom prst="rect">
            <a:avLst/>
          </a:prstGeom>
          <a:solidFill>
            <a:srgbClr val="156082"/>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Richtig</a:t>
            </a:r>
          </a:p>
        </p:txBody>
      </p:sp>
      <p:sp>
        <p:nvSpPr>
          <p:cNvPr id="18" name="Pfeil: weiter">
            <a:hlinkClick r:id="rId3" action="ppaction://hlinksldjump"/>
            <a:extLst>
              <a:ext uri="{FF2B5EF4-FFF2-40B4-BE49-F238E27FC236}">
                <a16:creationId xmlns:a16="http://schemas.microsoft.com/office/drawing/2014/main" id="{0E5D26CA-E481-CD80-9B1A-E111C5130DC2}"/>
              </a:ext>
            </a:extLst>
          </p:cNvPr>
          <p:cNvSpPr/>
          <p:nvPr/>
        </p:nvSpPr>
        <p:spPr>
          <a:xfrm>
            <a:off x="10837477" y="4669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weiter</a:t>
            </a:r>
          </a:p>
        </p:txBody>
      </p:sp>
      <p:sp>
        <p:nvSpPr>
          <p:cNvPr id="3" name="Info">
            <a:extLst>
              <a:ext uri="{FF2B5EF4-FFF2-40B4-BE49-F238E27FC236}">
                <a16:creationId xmlns:a16="http://schemas.microsoft.com/office/drawing/2014/main" id="{90462EAF-82A0-C84E-E331-9761D6F84564}"/>
              </a:ext>
            </a:extLst>
          </p:cNvPr>
          <p:cNvSpPr/>
          <p:nvPr/>
        </p:nvSpPr>
        <p:spPr>
          <a:xfrm>
            <a:off x="9860275" y="6056305"/>
            <a:ext cx="720000" cy="720000"/>
          </a:xfrm>
          <a:prstGeom prst="flowChartConnector">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400" dirty="0"/>
              <a:t>Info</a:t>
            </a:r>
          </a:p>
        </p:txBody>
      </p:sp>
      <p:grpSp>
        <p:nvGrpSpPr>
          <p:cNvPr id="9" name="Gruppieren 8">
            <a:extLst>
              <a:ext uri="{FF2B5EF4-FFF2-40B4-BE49-F238E27FC236}">
                <a16:creationId xmlns:a16="http://schemas.microsoft.com/office/drawing/2014/main" id="{EF99C1D7-D1C1-4851-CEB3-BC2D6C6C42B2}"/>
              </a:ext>
            </a:extLst>
          </p:cNvPr>
          <p:cNvGrpSpPr/>
          <p:nvPr/>
        </p:nvGrpSpPr>
        <p:grpSpPr>
          <a:xfrm>
            <a:off x="8251787" y="2922899"/>
            <a:ext cx="2160000" cy="1008000"/>
            <a:chOff x="967943" y="4557167"/>
            <a:chExt cx="2520000" cy="1008000"/>
          </a:xfrm>
        </p:grpSpPr>
        <p:sp>
          <p:nvSpPr>
            <p:cNvPr id="10" name="Falsch rot">
              <a:hlinkClick r:id="" action="ppaction://macro?name=Falsch"/>
              <a:extLst>
                <a:ext uri="{FF2B5EF4-FFF2-40B4-BE49-F238E27FC236}">
                  <a16:creationId xmlns:a16="http://schemas.microsoft.com/office/drawing/2014/main" id="{316F59FE-C6DA-01F0-1649-553904C3E6AE}"/>
                </a:ext>
              </a:extLst>
            </p:cNvPr>
            <p:cNvSpPr/>
            <p:nvPr/>
          </p:nvSpPr>
          <p:spPr>
            <a:xfrm>
              <a:off x="967943" y="4557167"/>
              <a:ext cx="2520000" cy="1008000"/>
            </a:xfrm>
            <a:prstGeom prst="rect">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2" name="Rahmen 11">
              <a:extLst>
                <a:ext uri="{FF2B5EF4-FFF2-40B4-BE49-F238E27FC236}">
                  <a16:creationId xmlns:a16="http://schemas.microsoft.com/office/drawing/2014/main" id="{1CC57539-BE19-2984-743C-9DBEC9868D7A}"/>
                </a:ext>
              </a:extLst>
            </p:cNvPr>
            <p:cNvSpPr/>
            <p:nvPr/>
          </p:nvSpPr>
          <p:spPr>
            <a:xfrm>
              <a:off x="1762710" y="4665852"/>
              <a:ext cx="930462" cy="792000"/>
            </a:xfrm>
            <a:prstGeom prst="frame">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t>-5P</a:t>
              </a:r>
            </a:p>
          </p:txBody>
        </p:sp>
      </p:grpSp>
      <p:grpSp>
        <p:nvGrpSpPr>
          <p:cNvPr id="5" name="Gruppieren 4">
            <a:extLst>
              <a:ext uri="{FF2B5EF4-FFF2-40B4-BE49-F238E27FC236}">
                <a16:creationId xmlns:a16="http://schemas.microsoft.com/office/drawing/2014/main" id="{B2272578-D782-75A6-4008-453C3DE23A70}"/>
              </a:ext>
            </a:extLst>
          </p:cNvPr>
          <p:cNvGrpSpPr/>
          <p:nvPr/>
        </p:nvGrpSpPr>
        <p:grpSpPr>
          <a:xfrm>
            <a:off x="1780214" y="2922899"/>
            <a:ext cx="2160000" cy="1008000"/>
            <a:chOff x="1780215" y="2909483"/>
            <a:chExt cx="2160000" cy="1008000"/>
          </a:xfrm>
        </p:grpSpPr>
        <p:sp>
          <p:nvSpPr>
            <p:cNvPr id="16" name="Richtig grün">
              <a:hlinkClick r:id="" action="ppaction://macro?name=Richtig"/>
              <a:extLst>
                <a:ext uri="{FF2B5EF4-FFF2-40B4-BE49-F238E27FC236}">
                  <a16:creationId xmlns:a16="http://schemas.microsoft.com/office/drawing/2014/main" id="{FE77CC88-01D7-3BA1-3168-D1008EBA6A98}"/>
                </a:ext>
              </a:extLst>
            </p:cNvPr>
            <p:cNvSpPr/>
            <p:nvPr/>
          </p:nvSpPr>
          <p:spPr>
            <a:xfrm>
              <a:off x="1780215" y="2909483"/>
              <a:ext cx="2160000" cy="1008000"/>
            </a:xfrm>
            <a:prstGeom prst="rect">
              <a:avLst/>
            </a:prstGeom>
            <a:solidFill>
              <a:schemeClr val="accent6"/>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7" name="Rahmen 16">
              <a:extLst>
                <a:ext uri="{FF2B5EF4-FFF2-40B4-BE49-F238E27FC236}">
                  <a16:creationId xmlns:a16="http://schemas.microsoft.com/office/drawing/2014/main" id="{88266CA7-DB9D-CA45-35F7-38253B0E7E19}"/>
                </a:ext>
              </a:extLst>
            </p:cNvPr>
            <p:cNvSpPr/>
            <p:nvPr/>
          </p:nvSpPr>
          <p:spPr>
            <a:xfrm>
              <a:off x="2452770" y="3019492"/>
              <a:ext cx="797539" cy="792000"/>
            </a:xfrm>
            <a:prstGeom prst="frame">
              <a:avLst/>
            </a:prstGeom>
            <a:solidFill>
              <a:schemeClr val="accent6"/>
            </a:soli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solidFill>
                    <a:sysClr val="windowText" lastClr="000000"/>
                  </a:solidFill>
                </a:rPr>
                <a:t>10P</a:t>
              </a:r>
            </a:p>
          </p:txBody>
        </p:sp>
      </p:grpSp>
      <p:graphicFrame>
        <p:nvGraphicFramePr>
          <p:cNvPr id="14" name="Tabelle 13">
            <a:extLst>
              <a:ext uri="{FF2B5EF4-FFF2-40B4-BE49-F238E27FC236}">
                <a16:creationId xmlns:a16="http://schemas.microsoft.com/office/drawing/2014/main" id="{264D1C4E-08B8-84B6-4111-535665F91320}"/>
              </a:ext>
            </a:extLst>
          </p:cNvPr>
          <p:cNvGraphicFramePr>
            <a:graphicFrameLocks noGrp="1" noDrilldown="1" noMove="1" noResize="1"/>
          </p:cNvGraphicFramePr>
          <p:nvPr>
            <p:extLst>
              <p:ext uri="{D42A27DB-BD31-4B8C-83A1-F6EECF244321}">
                <p14:modId xmlns:p14="http://schemas.microsoft.com/office/powerpoint/2010/main" val="1700183526"/>
              </p:ext>
            </p:extLst>
          </p:nvPr>
        </p:nvGraphicFramePr>
        <p:xfrm>
          <a:off x="2163440" y="-10524"/>
          <a:ext cx="7865121" cy="6879048"/>
        </p:xfrm>
        <a:graphic>
          <a:graphicData uri="http://schemas.openxmlformats.org/drawingml/2006/table">
            <a:tbl>
              <a:tblPr>
                <a:tableStyleId>{775DCB02-9BB8-47FD-8907-85C794F793BA}</a:tableStyleId>
              </a:tblPr>
              <a:tblGrid>
                <a:gridCol w="2621707">
                  <a:extLst>
                    <a:ext uri="{9D8B030D-6E8A-4147-A177-3AD203B41FA5}">
                      <a16:colId xmlns:a16="http://schemas.microsoft.com/office/drawing/2014/main" val="2131711549"/>
                    </a:ext>
                  </a:extLst>
                </a:gridCol>
                <a:gridCol w="2621707">
                  <a:extLst>
                    <a:ext uri="{9D8B030D-6E8A-4147-A177-3AD203B41FA5}">
                      <a16:colId xmlns:a16="http://schemas.microsoft.com/office/drawing/2014/main" val="6892892"/>
                    </a:ext>
                  </a:extLst>
                </a:gridCol>
                <a:gridCol w="2621707">
                  <a:extLst>
                    <a:ext uri="{9D8B030D-6E8A-4147-A177-3AD203B41FA5}">
                      <a16:colId xmlns:a16="http://schemas.microsoft.com/office/drawing/2014/main" val="2696962783"/>
                    </a:ext>
                  </a:extLst>
                </a:gridCol>
              </a:tblGrid>
              <a:tr h="241741">
                <a:tc>
                  <a:txBody>
                    <a:bodyPr/>
                    <a:lstStyle/>
                    <a:p>
                      <a:r>
                        <a:rPr lang="de-DE" sz="2000" b="1" dirty="0"/>
                        <a:t>Platz</a:t>
                      </a:r>
                    </a:p>
                  </a:txBody>
                  <a:tcPr marL="60435" marR="60435" marT="30218" marB="30218" anchor="ctr"/>
                </a:tc>
                <a:tc>
                  <a:txBody>
                    <a:bodyPr/>
                    <a:lstStyle/>
                    <a:p>
                      <a:r>
                        <a:rPr lang="de-DE" sz="2000" b="1" dirty="0"/>
                        <a:t>Bundesland</a:t>
                      </a:r>
                    </a:p>
                  </a:txBody>
                  <a:tcPr marL="60435" marR="60435" marT="30218" marB="30218" anchor="ctr"/>
                </a:tc>
                <a:tc>
                  <a:txBody>
                    <a:bodyPr/>
                    <a:lstStyle/>
                    <a:p>
                      <a:r>
                        <a:rPr lang="de-DE" sz="2000" b="1" dirty="0"/>
                        <a:t>Größe (km²)</a:t>
                      </a:r>
                    </a:p>
                  </a:txBody>
                  <a:tcPr marL="60435" marR="60435" marT="30218" marB="30218" anchor="ctr"/>
                </a:tc>
                <a:extLst>
                  <a:ext uri="{0D108BD9-81ED-4DB2-BD59-A6C34878D82A}">
                    <a16:rowId xmlns:a16="http://schemas.microsoft.com/office/drawing/2014/main" val="805713213"/>
                  </a:ext>
                </a:extLst>
              </a:tr>
              <a:tr h="241741">
                <a:tc>
                  <a:txBody>
                    <a:bodyPr/>
                    <a:lstStyle/>
                    <a:p>
                      <a:r>
                        <a:rPr lang="de-DE" sz="2000"/>
                        <a:t>1.</a:t>
                      </a:r>
                    </a:p>
                  </a:txBody>
                  <a:tcPr marL="60435" marR="60435" marT="30218" marB="30218" anchor="ctr"/>
                </a:tc>
                <a:tc>
                  <a:txBody>
                    <a:bodyPr/>
                    <a:lstStyle/>
                    <a:p>
                      <a:r>
                        <a:rPr lang="de-DE" sz="2000"/>
                        <a:t>Bayern</a:t>
                      </a:r>
                    </a:p>
                  </a:txBody>
                  <a:tcPr marL="60435" marR="60435" marT="30218" marB="30218" anchor="ctr"/>
                </a:tc>
                <a:tc>
                  <a:txBody>
                    <a:bodyPr/>
                    <a:lstStyle/>
                    <a:p>
                      <a:r>
                        <a:rPr lang="de-DE" sz="2000"/>
                        <a:t>70.542</a:t>
                      </a:r>
                    </a:p>
                  </a:txBody>
                  <a:tcPr marL="60435" marR="60435" marT="30218" marB="30218" anchor="ctr"/>
                </a:tc>
                <a:extLst>
                  <a:ext uri="{0D108BD9-81ED-4DB2-BD59-A6C34878D82A}">
                    <a16:rowId xmlns:a16="http://schemas.microsoft.com/office/drawing/2014/main" val="4099855905"/>
                  </a:ext>
                </a:extLst>
              </a:tr>
              <a:tr h="241741">
                <a:tc>
                  <a:txBody>
                    <a:bodyPr/>
                    <a:lstStyle/>
                    <a:p>
                      <a:r>
                        <a:rPr lang="de-DE" sz="2000"/>
                        <a:t>2.</a:t>
                      </a:r>
                    </a:p>
                  </a:txBody>
                  <a:tcPr marL="60435" marR="60435" marT="30218" marB="30218" anchor="ctr"/>
                </a:tc>
                <a:tc>
                  <a:txBody>
                    <a:bodyPr/>
                    <a:lstStyle/>
                    <a:p>
                      <a:r>
                        <a:rPr lang="de-DE" sz="2000"/>
                        <a:t>Niedersachsen</a:t>
                      </a:r>
                    </a:p>
                  </a:txBody>
                  <a:tcPr marL="60435" marR="60435" marT="30218" marB="30218" anchor="ctr"/>
                </a:tc>
                <a:tc>
                  <a:txBody>
                    <a:bodyPr/>
                    <a:lstStyle/>
                    <a:p>
                      <a:r>
                        <a:rPr lang="de-DE" sz="2000" dirty="0"/>
                        <a:t>47.710</a:t>
                      </a:r>
                    </a:p>
                  </a:txBody>
                  <a:tcPr marL="60435" marR="60435" marT="30218" marB="30218" anchor="ctr"/>
                </a:tc>
                <a:extLst>
                  <a:ext uri="{0D108BD9-81ED-4DB2-BD59-A6C34878D82A}">
                    <a16:rowId xmlns:a16="http://schemas.microsoft.com/office/drawing/2014/main" val="2445644981"/>
                  </a:ext>
                </a:extLst>
              </a:tr>
              <a:tr h="241741">
                <a:tc>
                  <a:txBody>
                    <a:bodyPr/>
                    <a:lstStyle/>
                    <a:p>
                      <a:r>
                        <a:rPr lang="de-DE" sz="2000"/>
                        <a:t>3.</a:t>
                      </a:r>
                    </a:p>
                  </a:txBody>
                  <a:tcPr marL="60435" marR="60435" marT="30218" marB="30218" anchor="ctr"/>
                </a:tc>
                <a:tc>
                  <a:txBody>
                    <a:bodyPr/>
                    <a:lstStyle/>
                    <a:p>
                      <a:r>
                        <a:rPr lang="de-DE" sz="2000"/>
                        <a:t>Baden-Württemberg</a:t>
                      </a:r>
                    </a:p>
                  </a:txBody>
                  <a:tcPr marL="60435" marR="60435" marT="30218" marB="30218" anchor="ctr"/>
                </a:tc>
                <a:tc>
                  <a:txBody>
                    <a:bodyPr/>
                    <a:lstStyle/>
                    <a:p>
                      <a:r>
                        <a:rPr lang="de-DE" sz="2000" dirty="0"/>
                        <a:t>35.748</a:t>
                      </a:r>
                    </a:p>
                  </a:txBody>
                  <a:tcPr marL="60435" marR="60435" marT="30218" marB="30218" anchor="ctr"/>
                </a:tc>
                <a:extLst>
                  <a:ext uri="{0D108BD9-81ED-4DB2-BD59-A6C34878D82A}">
                    <a16:rowId xmlns:a16="http://schemas.microsoft.com/office/drawing/2014/main" val="539255368"/>
                  </a:ext>
                </a:extLst>
              </a:tr>
              <a:tr h="241741">
                <a:tc>
                  <a:txBody>
                    <a:bodyPr/>
                    <a:lstStyle/>
                    <a:p>
                      <a:r>
                        <a:rPr lang="de-DE" sz="2000"/>
                        <a:t>4.</a:t>
                      </a:r>
                    </a:p>
                  </a:txBody>
                  <a:tcPr marL="60435" marR="60435" marT="30218" marB="30218" anchor="ctr"/>
                </a:tc>
                <a:tc>
                  <a:txBody>
                    <a:bodyPr/>
                    <a:lstStyle/>
                    <a:p>
                      <a:r>
                        <a:rPr lang="de-DE" sz="2000"/>
                        <a:t>Nordrhein-Westfalen</a:t>
                      </a:r>
                    </a:p>
                  </a:txBody>
                  <a:tcPr marL="60435" marR="60435" marT="30218" marB="30218" anchor="ctr"/>
                </a:tc>
                <a:tc>
                  <a:txBody>
                    <a:bodyPr/>
                    <a:lstStyle/>
                    <a:p>
                      <a:r>
                        <a:rPr lang="de-DE" sz="2000"/>
                        <a:t>34.113</a:t>
                      </a:r>
                    </a:p>
                  </a:txBody>
                  <a:tcPr marL="60435" marR="60435" marT="30218" marB="30218" anchor="ctr"/>
                </a:tc>
                <a:extLst>
                  <a:ext uri="{0D108BD9-81ED-4DB2-BD59-A6C34878D82A}">
                    <a16:rowId xmlns:a16="http://schemas.microsoft.com/office/drawing/2014/main" val="246209171"/>
                  </a:ext>
                </a:extLst>
              </a:tr>
              <a:tr h="241741">
                <a:tc>
                  <a:txBody>
                    <a:bodyPr/>
                    <a:lstStyle/>
                    <a:p>
                      <a:r>
                        <a:rPr lang="de-DE" sz="2000" dirty="0"/>
                        <a:t>5.</a:t>
                      </a:r>
                    </a:p>
                  </a:txBody>
                  <a:tcPr marL="60435" marR="60435" marT="30218" marB="30218" anchor="ctr">
                    <a:solidFill>
                      <a:srgbClr val="FF0000"/>
                    </a:solidFill>
                  </a:tcPr>
                </a:tc>
                <a:tc>
                  <a:txBody>
                    <a:bodyPr/>
                    <a:lstStyle/>
                    <a:p>
                      <a:r>
                        <a:rPr lang="de-DE" sz="2000" dirty="0"/>
                        <a:t>Brandenburg</a:t>
                      </a:r>
                    </a:p>
                  </a:txBody>
                  <a:tcPr marL="60435" marR="60435" marT="30218" marB="30218" anchor="ctr">
                    <a:solidFill>
                      <a:srgbClr val="FF0000"/>
                    </a:solidFill>
                  </a:tcPr>
                </a:tc>
                <a:tc>
                  <a:txBody>
                    <a:bodyPr/>
                    <a:lstStyle/>
                    <a:p>
                      <a:r>
                        <a:rPr lang="de-DE" sz="2000" dirty="0"/>
                        <a:t>29.654</a:t>
                      </a:r>
                    </a:p>
                  </a:txBody>
                  <a:tcPr marL="60435" marR="60435" marT="30218" marB="30218" anchor="ctr">
                    <a:solidFill>
                      <a:srgbClr val="FF0000"/>
                    </a:solidFill>
                  </a:tcPr>
                </a:tc>
                <a:extLst>
                  <a:ext uri="{0D108BD9-81ED-4DB2-BD59-A6C34878D82A}">
                    <a16:rowId xmlns:a16="http://schemas.microsoft.com/office/drawing/2014/main" val="2337843498"/>
                  </a:ext>
                </a:extLst>
              </a:tr>
              <a:tr h="241741">
                <a:tc>
                  <a:txBody>
                    <a:bodyPr/>
                    <a:lstStyle/>
                    <a:p>
                      <a:r>
                        <a:rPr lang="de-DE" sz="2000"/>
                        <a:t>6.</a:t>
                      </a:r>
                    </a:p>
                  </a:txBody>
                  <a:tcPr marL="60435" marR="60435" marT="30218" marB="30218" anchor="ctr"/>
                </a:tc>
                <a:tc>
                  <a:txBody>
                    <a:bodyPr/>
                    <a:lstStyle/>
                    <a:p>
                      <a:r>
                        <a:rPr lang="de-DE" sz="2000"/>
                        <a:t>Mecklenburg-Vorpommern</a:t>
                      </a:r>
                    </a:p>
                  </a:txBody>
                  <a:tcPr marL="60435" marR="60435" marT="30218" marB="30218" anchor="ctr"/>
                </a:tc>
                <a:tc>
                  <a:txBody>
                    <a:bodyPr/>
                    <a:lstStyle/>
                    <a:p>
                      <a:r>
                        <a:rPr lang="de-DE" sz="2000"/>
                        <a:t>23.295</a:t>
                      </a:r>
                    </a:p>
                  </a:txBody>
                  <a:tcPr marL="60435" marR="60435" marT="30218" marB="30218" anchor="ctr"/>
                </a:tc>
                <a:extLst>
                  <a:ext uri="{0D108BD9-81ED-4DB2-BD59-A6C34878D82A}">
                    <a16:rowId xmlns:a16="http://schemas.microsoft.com/office/drawing/2014/main" val="738951573"/>
                  </a:ext>
                </a:extLst>
              </a:tr>
              <a:tr h="241741">
                <a:tc>
                  <a:txBody>
                    <a:bodyPr/>
                    <a:lstStyle/>
                    <a:p>
                      <a:r>
                        <a:rPr lang="de-DE" sz="2000"/>
                        <a:t>7.</a:t>
                      </a:r>
                    </a:p>
                  </a:txBody>
                  <a:tcPr marL="60435" marR="60435" marT="30218" marB="30218" anchor="ctr"/>
                </a:tc>
                <a:tc>
                  <a:txBody>
                    <a:bodyPr/>
                    <a:lstStyle/>
                    <a:p>
                      <a:r>
                        <a:rPr lang="de-DE" sz="2000"/>
                        <a:t>Hessen</a:t>
                      </a:r>
                    </a:p>
                  </a:txBody>
                  <a:tcPr marL="60435" marR="60435" marT="30218" marB="30218" anchor="ctr"/>
                </a:tc>
                <a:tc>
                  <a:txBody>
                    <a:bodyPr/>
                    <a:lstStyle/>
                    <a:p>
                      <a:r>
                        <a:rPr lang="de-DE" sz="2000"/>
                        <a:t>21.116</a:t>
                      </a:r>
                    </a:p>
                  </a:txBody>
                  <a:tcPr marL="60435" marR="60435" marT="30218" marB="30218" anchor="ctr"/>
                </a:tc>
                <a:extLst>
                  <a:ext uri="{0D108BD9-81ED-4DB2-BD59-A6C34878D82A}">
                    <a16:rowId xmlns:a16="http://schemas.microsoft.com/office/drawing/2014/main" val="2003969442"/>
                  </a:ext>
                </a:extLst>
              </a:tr>
              <a:tr h="241741">
                <a:tc>
                  <a:txBody>
                    <a:bodyPr/>
                    <a:lstStyle/>
                    <a:p>
                      <a:r>
                        <a:rPr lang="de-DE" sz="2000"/>
                        <a:t>8.</a:t>
                      </a:r>
                    </a:p>
                  </a:txBody>
                  <a:tcPr marL="60435" marR="60435" marT="30218" marB="30218" anchor="ctr"/>
                </a:tc>
                <a:tc>
                  <a:txBody>
                    <a:bodyPr/>
                    <a:lstStyle/>
                    <a:p>
                      <a:r>
                        <a:rPr lang="de-DE" sz="2000"/>
                        <a:t>Sachsen-Anhalt</a:t>
                      </a:r>
                    </a:p>
                  </a:txBody>
                  <a:tcPr marL="60435" marR="60435" marT="30218" marB="30218" anchor="ctr"/>
                </a:tc>
                <a:tc>
                  <a:txBody>
                    <a:bodyPr/>
                    <a:lstStyle/>
                    <a:p>
                      <a:r>
                        <a:rPr lang="de-DE" sz="2000"/>
                        <a:t>20.467</a:t>
                      </a:r>
                    </a:p>
                  </a:txBody>
                  <a:tcPr marL="60435" marR="60435" marT="30218" marB="30218" anchor="ctr"/>
                </a:tc>
                <a:extLst>
                  <a:ext uri="{0D108BD9-81ED-4DB2-BD59-A6C34878D82A}">
                    <a16:rowId xmlns:a16="http://schemas.microsoft.com/office/drawing/2014/main" val="3999152044"/>
                  </a:ext>
                </a:extLst>
              </a:tr>
              <a:tr h="241741">
                <a:tc>
                  <a:txBody>
                    <a:bodyPr/>
                    <a:lstStyle/>
                    <a:p>
                      <a:r>
                        <a:rPr lang="de-DE" sz="2000"/>
                        <a:t>9.</a:t>
                      </a:r>
                    </a:p>
                  </a:txBody>
                  <a:tcPr marL="60435" marR="60435" marT="30218" marB="30218" anchor="ctr"/>
                </a:tc>
                <a:tc>
                  <a:txBody>
                    <a:bodyPr/>
                    <a:lstStyle/>
                    <a:p>
                      <a:r>
                        <a:rPr lang="de-DE" sz="2000"/>
                        <a:t>Rheinland-Pfalz</a:t>
                      </a:r>
                    </a:p>
                  </a:txBody>
                  <a:tcPr marL="60435" marR="60435" marT="30218" marB="30218" anchor="ctr"/>
                </a:tc>
                <a:tc>
                  <a:txBody>
                    <a:bodyPr/>
                    <a:lstStyle/>
                    <a:p>
                      <a:r>
                        <a:rPr lang="de-DE" sz="2000"/>
                        <a:t>19.858</a:t>
                      </a:r>
                    </a:p>
                  </a:txBody>
                  <a:tcPr marL="60435" marR="60435" marT="30218" marB="30218" anchor="ctr"/>
                </a:tc>
                <a:extLst>
                  <a:ext uri="{0D108BD9-81ED-4DB2-BD59-A6C34878D82A}">
                    <a16:rowId xmlns:a16="http://schemas.microsoft.com/office/drawing/2014/main" val="1786947813"/>
                  </a:ext>
                </a:extLst>
              </a:tr>
              <a:tr h="241741">
                <a:tc>
                  <a:txBody>
                    <a:bodyPr/>
                    <a:lstStyle/>
                    <a:p>
                      <a:r>
                        <a:rPr lang="de-DE" sz="2000"/>
                        <a:t>10.</a:t>
                      </a:r>
                    </a:p>
                  </a:txBody>
                  <a:tcPr marL="60435" marR="60435" marT="30218" marB="30218" anchor="ctr"/>
                </a:tc>
                <a:tc>
                  <a:txBody>
                    <a:bodyPr/>
                    <a:lstStyle/>
                    <a:p>
                      <a:r>
                        <a:rPr lang="de-DE" sz="2000"/>
                        <a:t>Sachsen</a:t>
                      </a:r>
                    </a:p>
                  </a:txBody>
                  <a:tcPr marL="60435" marR="60435" marT="30218" marB="30218" anchor="ctr"/>
                </a:tc>
                <a:tc>
                  <a:txBody>
                    <a:bodyPr/>
                    <a:lstStyle/>
                    <a:p>
                      <a:r>
                        <a:rPr lang="de-DE" sz="2000"/>
                        <a:t>18.450</a:t>
                      </a:r>
                    </a:p>
                  </a:txBody>
                  <a:tcPr marL="60435" marR="60435" marT="30218" marB="30218" anchor="ctr"/>
                </a:tc>
                <a:extLst>
                  <a:ext uri="{0D108BD9-81ED-4DB2-BD59-A6C34878D82A}">
                    <a16:rowId xmlns:a16="http://schemas.microsoft.com/office/drawing/2014/main" val="1262987690"/>
                  </a:ext>
                </a:extLst>
              </a:tr>
              <a:tr h="241741">
                <a:tc>
                  <a:txBody>
                    <a:bodyPr/>
                    <a:lstStyle/>
                    <a:p>
                      <a:r>
                        <a:rPr lang="de-DE" sz="2000"/>
                        <a:t>11.</a:t>
                      </a:r>
                    </a:p>
                  </a:txBody>
                  <a:tcPr marL="60435" marR="60435" marT="30218" marB="30218" anchor="ctr"/>
                </a:tc>
                <a:tc>
                  <a:txBody>
                    <a:bodyPr/>
                    <a:lstStyle/>
                    <a:p>
                      <a:r>
                        <a:rPr lang="de-DE" sz="2000"/>
                        <a:t>Thüringen</a:t>
                      </a:r>
                    </a:p>
                  </a:txBody>
                  <a:tcPr marL="60435" marR="60435" marT="30218" marB="30218" anchor="ctr"/>
                </a:tc>
                <a:tc>
                  <a:txBody>
                    <a:bodyPr/>
                    <a:lstStyle/>
                    <a:p>
                      <a:r>
                        <a:rPr lang="de-DE" sz="2000"/>
                        <a:t>16.202</a:t>
                      </a:r>
                    </a:p>
                  </a:txBody>
                  <a:tcPr marL="60435" marR="60435" marT="30218" marB="30218" anchor="ctr"/>
                </a:tc>
                <a:extLst>
                  <a:ext uri="{0D108BD9-81ED-4DB2-BD59-A6C34878D82A}">
                    <a16:rowId xmlns:a16="http://schemas.microsoft.com/office/drawing/2014/main" val="1421348288"/>
                  </a:ext>
                </a:extLst>
              </a:tr>
              <a:tr h="241741">
                <a:tc>
                  <a:txBody>
                    <a:bodyPr/>
                    <a:lstStyle/>
                    <a:p>
                      <a:r>
                        <a:rPr lang="de-DE" sz="2000"/>
                        <a:t>12.</a:t>
                      </a:r>
                    </a:p>
                  </a:txBody>
                  <a:tcPr marL="60435" marR="60435" marT="30218" marB="30218" anchor="ctr"/>
                </a:tc>
                <a:tc>
                  <a:txBody>
                    <a:bodyPr/>
                    <a:lstStyle/>
                    <a:p>
                      <a:r>
                        <a:rPr lang="de-DE" sz="2000"/>
                        <a:t>Schleswig-Holstein</a:t>
                      </a:r>
                    </a:p>
                  </a:txBody>
                  <a:tcPr marL="60435" marR="60435" marT="30218" marB="30218" anchor="ctr"/>
                </a:tc>
                <a:tc>
                  <a:txBody>
                    <a:bodyPr/>
                    <a:lstStyle/>
                    <a:p>
                      <a:r>
                        <a:rPr lang="de-DE" sz="2000"/>
                        <a:t>15.804</a:t>
                      </a:r>
                    </a:p>
                  </a:txBody>
                  <a:tcPr marL="60435" marR="60435" marT="30218" marB="30218" anchor="ctr"/>
                </a:tc>
                <a:extLst>
                  <a:ext uri="{0D108BD9-81ED-4DB2-BD59-A6C34878D82A}">
                    <a16:rowId xmlns:a16="http://schemas.microsoft.com/office/drawing/2014/main" val="1538193335"/>
                  </a:ext>
                </a:extLst>
              </a:tr>
              <a:tr h="241741">
                <a:tc>
                  <a:txBody>
                    <a:bodyPr/>
                    <a:lstStyle/>
                    <a:p>
                      <a:r>
                        <a:rPr lang="de-DE" sz="2000"/>
                        <a:t>13.</a:t>
                      </a:r>
                    </a:p>
                  </a:txBody>
                  <a:tcPr marL="60435" marR="60435" marT="30218" marB="30218" anchor="ctr"/>
                </a:tc>
                <a:tc>
                  <a:txBody>
                    <a:bodyPr/>
                    <a:lstStyle/>
                    <a:p>
                      <a:r>
                        <a:rPr lang="de-DE" sz="2000"/>
                        <a:t>Saarland</a:t>
                      </a:r>
                    </a:p>
                  </a:txBody>
                  <a:tcPr marL="60435" marR="60435" marT="30218" marB="30218" anchor="ctr"/>
                </a:tc>
                <a:tc>
                  <a:txBody>
                    <a:bodyPr/>
                    <a:lstStyle/>
                    <a:p>
                      <a:r>
                        <a:rPr lang="de-DE" sz="2000"/>
                        <a:t>2.572</a:t>
                      </a:r>
                    </a:p>
                  </a:txBody>
                  <a:tcPr marL="60435" marR="60435" marT="30218" marB="30218" anchor="ctr"/>
                </a:tc>
                <a:extLst>
                  <a:ext uri="{0D108BD9-81ED-4DB2-BD59-A6C34878D82A}">
                    <a16:rowId xmlns:a16="http://schemas.microsoft.com/office/drawing/2014/main" val="816286685"/>
                  </a:ext>
                </a:extLst>
              </a:tr>
              <a:tr h="241741">
                <a:tc>
                  <a:txBody>
                    <a:bodyPr/>
                    <a:lstStyle/>
                    <a:p>
                      <a:r>
                        <a:rPr lang="de-DE" sz="2000"/>
                        <a:t>14.</a:t>
                      </a:r>
                    </a:p>
                  </a:txBody>
                  <a:tcPr marL="60435" marR="60435" marT="30218" marB="30218" anchor="ctr"/>
                </a:tc>
                <a:tc>
                  <a:txBody>
                    <a:bodyPr/>
                    <a:lstStyle/>
                    <a:p>
                      <a:r>
                        <a:rPr lang="de-DE" sz="2000"/>
                        <a:t>Berlin</a:t>
                      </a:r>
                    </a:p>
                  </a:txBody>
                  <a:tcPr marL="60435" marR="60435" marT="30218" marB="30218" anchor="ctr"/>
                </a:tc>
                <a:tc>
                  <a:txBody>
                    <a:bodyPr/>
                    <a:lstStyle/>
                    <a:p>
                      <a:r>
                        <a:rPr lang="de-DE" sz="2000" dirty="0"/>
                        <a:t>891</a:t>
                      </a:r>
                    </a:p>
                  </a:txBody>
                  <a:tcPr marL="60435" marR="60435" marT="30218" marB="30218" anchor="ctr"/>
                </a:tc>
                <a:extLst>
                  <a:ext uri="{0D108BD9-81ED-4DB2-BD59-A6C34878D82A}">
                    <a16:rowId xmlns:a16="http://schemas.microsoft.com/office/drawing/2014/main" val="4058125316"/>
                  </a:ext>
                </a:extLst>
              </a:tr>
              <a:tr h="241741">
                <a:tc>
                  <a:txBody>
                    <a:bodyPr/>
                    <a:lstStyle/>
                    <a:p>
                      <a:r>
                        <a:rPr lang="de-DE" sz="2000"/>
                        <a:t>15.</a:t>
                      </a:r>
                    </a:p>
                  </a:txBody>
                  <a:tcPr marL="60435" marR="60435" marT="30218" marB="30218" anchor="ctr"/>
                </a:tc>
                <a:tc>
                  <a:txBody>
                    <a:bodyPr/>
                    <a:lstStyle/>
                    <a:p>
                      <a:r>
                        <a:rPr lang="de-DE" sz="2000"/>
                        <a:t>Hamburg</a:t>
                      </a:r>
                    </a:p>
                  </a:txBody>
                  <a:tcPr marL="60435" marR="60435" marT="30218" marB="30218" anchor="ctr"/>
                </a:tc>
                <a:tc>
                  <a:txBody>
                    <a:bodyPr/>
                    <a:lstStyle/>
                    <a:p>
                      <a:r>
                        <a:rPr lang="de-DE" sz="2000"/>
                        <a:t>755</a:t>
                      </a:r>
                    </a:p>
                  </a:txBody>
                  <a:tcPr marL="60435" marR="60435" marT="30218" marB="30218" anchor="ctr"/>
                </a:tc>
                <a:extLst>
                  <a:ext uri="{0D108BD9-81ED-4DB2-BD59-A6C34878D82A}">
                    <a16:rowId xmlns:a16="http://schemas.microsoft.com/office/drawing/2014/main" val="565340328"/>
                  </a:ext>
                </a:extLst>
              </a:tr>
              <a:tr h="241741">
                <a:tc>
                  <a:txBody>
                    <a:bodyPr/>
                    <a:lstStyle/>
                    <a:p>
                      <a:r>
                        <a:rPr lang="de-DE" sz="2000" dirty="0"/>
                        <a:t>16.</a:t>
                      </a:r>
                    </a:p>
                  </a:txBody>
                  <a:tcPr marL="60435" marR="60435" marT="30218" marB="30218" anchor="ctr"/>
                </a:tc>
                <a:tc>
                  <a:txBody>
                    <a:bodyPr/>
                    <a:lstStyle/>
                    <a:p>
                      <a:r>
                        <a:rPr lang="de-DE" sz="2000"/>
                        <a:t>Bremen</a:t>
                      </a:r>
                    </a:p>
                  </a:txBody>
                  <a:tcPr marL="60435" marR="60435" marT="30218" marB="30218" anchor="ctr"/>
                </a:tc>
                <a:tc>
                  <a:txBody>
                    <a:bodyPr/>
                    <a:lstStyle/>
                    <a:p>
                      <a:r>
                        <a:rPr lang="de-DE" sz="2000"/>
                        <a:t>420</a:t>
                      </a:r>
                    </a:p>
                  </a:txBody>
                  <a:tcPr marL="60435" marR="60435" marT="30218" marB="30218" anchor="ctr"/>
                </a:tc>
                <a:extLst>
                  <a:ext uri="{0D108BD9-81ED-4DB2-BD59-A6C34878D82A}">
                    <a16:rowId xmlns:a16="http://schemas.microsoft.com/office/drawing/2014/main" val="3004751680"/>
                  </a:ext>
                </a:extLst>
              </a:tr>
              <a:tr h="241741">
                <a:tc gridSpan="2">
                  <a:txBody>
                    <a:bodyPr/>
                    <a:lstStyle/>
                    <a:p>
                      <a:r>
                        <a:rPr lang="de-DE" sz="2000" b="1" dirty="0"/>
                        <a:t>Gesamt</a:t>
                      </a:r>
                    </a:p>
                  </a:txBody>
                  <a:tcPr marL="60435" marR="60435" marT="30218" marB="30218" anchor="ctr"/>
                </a:tc>
                <a:tc hMerge="1">
                  <a:txBody>
                    <a:bodyPr/>
                    <a:lstStyle/>
                    <a:p>
                      <a:endParaRPr lang="de-DE"/>
                    </a:p>
                  </a:txBody>
                  <a:tcPr/>
                </a:tc>
                <a:tc>
                  <a:txBody>
                    <a:bodyPr/>
                    <a:lstStyle/>
                    <a:p>
                      <a:r>
                        <a:rPr lang="de-DE" sz="2000" b="1" dirty="0"/>
                        <a:t>357.596</a:t>
                      </a:r>
                    </a:p>
                  </a:txBody>
                  <a:tcPr marL="60435" marR="60435" marT="30218" marB="30218" anchor="ctr"/>
                </a:tc>
                <a:extLst>
                  <a:ext uri="{0D108BD9-81ED-4DB2-BD59-A6C34878D82A}">
                    <a16:rowId xmlns:a16="http://schemas.microsoft.com/office/drawing/2014/main" val="2099080715"/>
                  </a:ext>
                </a:extLst>
              </a:tr>
            </a:tbl>
          </a:graphicData>
        </a:graphic>
      </p:graphicFrame>
      <p:sp>
        <p:nvSpPr>
          <p:cNvPr id="19" name="Textfeld 18">
            <a:extLst>
              <a:ext uri="{FF2B5EF4-FFF2-40B4-BE49-F238E27FC236}">
                <a16:creationId xmlns:a16="http://schemas.microsoft.com/office/drawing/2014/main" id="{D16A3501-8A37-B196-5CF9-C535E9F1678C}"/>
              </a:ext>
            </a:extLst>
          </p:cNvPr>
          <p:cNvSpPr txBox="1">
            <a:spLocks noGrp="1" noRot="1" noMove="1" noResize="1" noEditPoints="1" noAdjustHandles="1" noChangeArrowheads="1" noChangeShapeType="1"/>
          </p:cNvSpPr>
          <p:nvPr/>
        </p:nvSpPr>
        <p:spPr>
          <a:xfrm flipH="1">
            <a:off x="8679639" y="6198964"/>
            <a:ext cx="1371601" cy="729008"/>
          </a:xfrm>
          <a:prstGeom prst="rect">
            <a:avLst/>
          </a:prstGeom>
          <a:noFill/>
        </p:spPr>
        <p:txBody>
          <a:bodyPr wrap="square">
            <a:spAutoFit/>
          </a:bodyPr>
          <a:lstStyle/>
          <a:p>
            <a:r>
              <a:rPr lang="de-DE" sz="800" dirty="0"/>
              <a:t>https://www.wiwo.de/erfolg/trends/ranking-2025-die-groessten-bundeslaender-deutschlands-nach-flaeche/27622182.html</a:t>
            </a:r>
          </a:p>
        </p:txBody>
      </p:sp>
      <p:sp>
        <p:nvSpPr>
          <p:cNvPr id="20" name="Rechteck: abgerundete Ecken 19">
            <a:extLst>
              <a:ext uri="{FF2B5EF4-FFF2-40B4-BE49-F238E27FC236}">
                <a16:creationId xmlns:a16="http://schemas.microsoft.com/office/drawing/2014/main" id="{FBDB2EF3-791C-4E4F-E49F-C6F760320A7D}"/>
              </a:ext>
            </a:extLst>
          </p:cNvPr>
          <p:cNvSpPr/>
          <p:nvPr/>
        </p:nvSpPr>
        <p:spPr>
          <a:xfrm>
            <a:off x="4871239" y="6505521"/>
            <a:ext cx="1913076" cy="375641"/>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spTree>
    <p:extLst>
      <p:ext uri="{BB962C8B-B14F-4D97-AF65-F5344CB8AC3E}">
        <p14:creationId xmlns:p14="http://schemas.microsoft.com/office/powerpoint/2010/main" val="22698011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nextCondLst>
                <p:cond evt="onClick" delay="0">
                  <p:tgtEl>
                    <p:spTgt spid="11"/>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circle(in)">
                                      <p:cBhvr>
                                        <p:cTn id="19" dur="2000"/>
                                        <p:tgtEl>
                                          <p:spTgt spid="20"/>
                                        </p:tgtEl>
                                      </p:cBhvr>
                                    </p:animEffect>
                                  </p:childTnLst>
                                </p:cTn>
                              </p:par>
                              <p:par>
                                <p:cTn id="20" presetID="6" presetClass="entr" presetSubtype="16"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circle(in)">
                                      <p:cBhvr>
                                        <p:cTn id="22" dur="2000"/>
                                        <p:tgtEl>
                                          <p:spTgt spid="14"/>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circle(in)">
                                      <p:cBhvr>
                                        <p:cTn id="25" dur="2000"/>
                                        <p:tgtEl>
                                          <p:spTgt spid="19"/>
                                        </p:tgtEl>
                                      </p:cBhvr>
                                    </p:animEffect>
                                  </p:childTnLst>
                                </p:cTn>
                              </p:par>
                            </p:childTnLst>
                          </p:cTn>
                        </p:par>
                      </p:childTnLst>
                    </p:cTn>
                  </p:par>
                </p:childTnLst>
              </p:cTn>
              <p:nextCondLst>
                <p:cond evt="onClick" delay="0">
                  <p:tgtEl>
                    <p:spTgt spid="3"/>
                  </p:tgtEl>
                </p:cond>
              </p:nextCondLst>
            </p:seq>
            <p:seq concurrent="1" nextAc="seek">
              <p:cTn id="26" restart="whenNotActive" fill="hold" evtFilter="cancelBubble" nodeType="interactiveSeq">
                <p:stCondLst>
                  <p:cond evt="onClick" delay="0">
                    <p:tgtEl>
                      <p:spTgt spid="20"/>
                    </p:tgtEl>
                  </p:cond>
                </p:stCondLst>
                <p:endSync evt="end" delay="0">
                  <p:rtn val="all"/>
                </p:endSync>
                <p:childTnLst>
                  <p:par>
                    <p:cTn id="27" fill="hold">
                      <p:stCondLst>
                        <p:cond delay="0"/>
                      </p:stCondLst>
                      <p:childTnLst>
                        <p:par>
                          <p:cTn id="28" fill="hold">
                            <p:stCondLst>
                              <p:cond delay="0"/>
                            </p:stCondLst>
                            <p:childTnLst>
                              <p:par>
                                <p:cTn id="29" presetID="1" presetClass="exit" presetSubtype="0" fill="hold" grpId="1" nodeType="clickEffect">
                                  <p:stCondLst>
                                    <p:cond delay="0"/>
                                  </p:stCondLst>
                                  <p:childTnLst>
                                    <p:set>
                                      <p:cBhvr>
                                        <p:cTn id="30" dur="1" fill="hold">
                                          <p:stCondLst>
                                            <p:cond delay="0"/>
                                          </p:stCondLst>
                                        </p:cTn>
                                        <p:tgtEl>
                                          <p:spTgt spid="20"/>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14"/>
                                        </p:tgtEl>
                                        <p:attrNameLst>
                                          <p:attrName>style.visibility</p:attrName>
                                        </p:attrNameLst>
                                      </p:cBhvr>
                                      <p:to>
                                        <p:strVal val="hidden"/>
                                      </p:to>
                                    </p:set>
                                  </p:childTnLst>
                                </p:cTn>
                              </p:par>
                              <p:par>
                                <p:cTn id="33" presetID="1" presetClass="exit" presetSubtype="0" fill="hold" grpId="1" nodeType="withEffect">
                                  <p:stCondLst>
                                    <p:cond delay="0"/>
                                  </p:stCondLst>
                                  <p:childTnLst>
                                    <p:set>
                                      <p:cBhvr>
                                        <p:cTn id="34" dur="1" fill="hold">
                                          <p:stCondLst>
                                            <p:cond delay="0"/>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9" grpId="0"/>
      <p:bldP spid="19" grpId="1"/>
      <p:bldP spid="20" grpId="0" animBg="1"/>
      <p:bldP spid="20"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a:extLst>
            <a:ext uri="{FF2B5EF4-FFF2-40B4-BE49-F238E27FC236}">
              <a16:creationId xmlns:a16="http://schemas.microsoft.com/office/drawing/2014/main" id="{2B13ED9C-13AB-677A-4647-E522D2B9BD9F}"/>
            </a:ext>
          </a:extLst>
        </p:cNvPr>
        <p:cNvGrpSpPr/>
        <p:nvPr/>
      </p:nvGrpSpPr>
      <p:grpSpPr>
        <a:xfrm>
          <a:off x="0" y="0"/>
          <a:ext cx="0" cy="0"/>
          <a:chOff x="0" y="0"/>
          <a:chExt cx="0" cy="0"/>
        </a:xfrm>
      </p:grpSpPr>
      <p:sp>
        <p:nvSpPr>
          <p:cNvPr id="2" name="Start">
            <a:extLst>
              <a:ext uri="{FF2B5EF4-FFF2-40B4-BE49-F238E27FC236}">
                <a16:creationId xmlns:a16="http://schemas.microsoft.com/office/drawing/2014/main" id="{CCAD4111-6E71-D2BE-E212-3995563C154E}"/>
              </a:ext>
            </a:extLst>
          </p:cNvPr>
          <p:cNvSpPr txBox="1"/>
          <p:nvPr/>
        </p:nvSpPr>
        <p:spPr>
          <a:xfrm>
            <a:off x="1579711" y="46694"/>
            <a:ext cx="664669" cy="369332"/>
          </a:xfrm>
          <a:prstGeom prst="rect">
            <a:avLst/>
          </a:prstGeom>
          <a:noFill/>
        </p:spPr>
        <p:txBody>
          <a:bodyPr wrap="none" rtlCol="0">
            <a:spAutoFit/>
          </a:bodyPr>
          <a:lstStyle/>
          <a:p>
            <a:r>
              <a:rPr lang="de-DE" dirty="0">
                <a:solidFill>
                  <a:schemeClr val="bg1"/>
                </a:solidFill>
                <a:hlinkClick r:id="" action="ppaction://macro?name=QuizStarten">
                  <a:extLst>
                    <a:ext uri="{A12FA001-AC4F-418D-AE19-62706E023703}">
                      <ahyp:hlinkClr xmlns:ahyp="http://schemas.microsoft.com/office/drawing/2018/hyperlinkcolor" val="tx"/>
                    </a:ext>
                  </a:extLst>
                </a:hlinkClick>
              </a:rPr>
              <a:t>Start</a:t>
            </a:r>
            <a:endParaRPr lang="de-DE" dirty="0">
              <a:solidFill>
                <a:schemeClr val="bg1"/>
              </a:solidFill>
            </a:endParaRPr>
          </a:p>
        </p:txBody>
      </p:sp>
      <p:sp>
        <p:nvSpPr>
          <p:cNvPr id="6" name="Aussagetext">
            <a:extLst>
              <a:ext uri="{FF2B5EF4-FFF2-40B4-BE49-F238E27FC236}">
                <a16:creationId xmlns:a16="http://schemas.microsoft.com/office/drawing/2014/main" id="{2B190D93-E9C6-6AA4-0B0A-300C8875641D}"/>
              </a:ext>
            </a:extLst>
          </p:cNvPr>
          <p:cNvSpPr/>
          <p:nvPr/>
        </p:nvSpPr>
        <p:spPr>
          <a:xfrm>
            <a:off x="2514607" y="4725921"/>
            <a:ext cx="7171268" cy="2137834"/>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3600" dirty="0"/>
              <a:t>Das Land Brandenburg besitzt  14 Landkreise und 4 kreisfreie Städte.</a:t>
            </a:r>
          </a:p>
        </p:txBody>
      </p:sp>
      <p:sp>
        <p:nvSpPr>
          <p:cNvPr id="7" name="Überschrift">
            <a:extLst>
              <a:ext uri="{FF2B5EF4-FFF2-40B4-BE49-F238E27FC236}">
                <a16:creationId xmlns:a16="http://schemas.microsoft.com/office/drawing/2014/main" id="{1843A469-9B54-A0F0-C484-A657031319C6}"/>
              </a:ext>
            </a:extLst>
          </p:cNvPr>
          <p:cNvSpPr>
            <a:spLocks/>
          </p:cNvSpPr>
          <p:nvPr/>
        </p:nvSpPr>
        <p:spPr>
          <a:xfrm>
            <a:off x="2514600" y="552684"/>
            <a:ext cx="7162800" cy="677333"/>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4000" dirty="0"/>
              <a:t>Richtig oder Falsch?</a:t>
            </a:r>
          </a:p>
        </p:txBody>
      </p:sp>
      <p:sp>
        <p:nvSpPr>
          <p:cNvPr id="8" name="Rechteck Falsch blau">
            <a:hlinkClick r:id="" action="ppaction://macro?name=Falsch"/>
            <a:extLst>
              <a:ext uri="{FF2B5EF4-FFF2-40B4-BE49-F238E27FC236}">
                <a16:creationId xmlns:a16="http://schemas.microsoft.com/office/drawing/2014/main" id="{35AC88E9-390A-8E6E-01ED-85BAB9B5AD5B}"/>
              </a:ext>
            </a:extLst>
          </p:cNvPr>
          <p:cNvSpPr/>
          <p:nvPr/>
        </p:nvSpPr>
        <p:spPr>
          <a:xfrm>
            <a:off x="1756755" y="3987000"/>
            <a:ext cx="2160000" cy="720000"/>
          </a:xfrm>
          <a:prstGeom prst="rect">
            <a:avLst/>
          </a:prstGeom>
          <a:solidFill>
            <a:schemeClr val="accent1"/>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Falsch</a:t>
            </a:r>
          </a:p>
        </p:txBody>
      </p:sp>
      <p:sp>
        <p:nvSpPr>
          <p:cNvPr id="11" name="Rechteck Richtig blau">
            <a:hlinkClick r:id="" action="ppaction://macro?name=Richtig"/>
            <a:extLst>
              <a:ext uri="{FF2B5EF4-FFF2-40B4-BE49-F238E27FC236}">
                <a16:creationId xmlns:a16="http://schemas.microsoft.com/office/drawing/2014/main" id="{97FA9F87-37C7-71DE-1C8C-A13C73089D2E}"/>
              </a:ext>
            </a:extLst>
          </p:cNvPr>
          <p:cNvSpPr/>
          <p:nvPr/>
        </p:nvSpPr>
        <p:spPr>
          <a:xfrm>
            <a:off x="8241567" y="4004754"/>
            <a:ext cx="2160000" cy="720000"/>
          </a:xfrm>
          <a:prstGeom prst="rect">
            <a:avLst/>
          </a:prstGeom>
          <a:solidFill>
            <a:srgbClr val="156082"/>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Richtig</a:t>
            </a:r>
          </a:p>
        </p:txBody>
      </p:sp>
      <p:grpSp>
        <p:nvGrpSpPr>
          <p:cNvPr id="19" name="Gruppieren 18">
            <a:extLst>
              <a:ext uri="{FF2B5EF4-FFF2-40B4-BE49-F238E27FC236}">
                <a16:creationId xmlns:a16="http://schemas.microsoft.com/office/drawing/2014/main" id="{E9CCE3AA-9F32-7133-C9ED-C9326FBB97D4}"/>
              </a:ext>
            </a:extLst>
          </p:cNvPr>
          <p:cNvGrpSpPr/>
          <p:nvPr/>
        </p:nvGrpSpPr>
        <p:grpSpPr>
          <a:xfrm>
            <a:off x="1756749" y="2964135"/>
            <a:ext cx="2160000" cy="1008000"/>
            <a:chOff x="967943" y="4540311"/>
            <a:chExt cx="2520000" cy="1008000"/>
          </a:xfrm>
        </p:grpSpPr>
        <p:sp>
          <p:nvSpPr>
            <p:cNvPr id="4" name="Falsch rot">
              <a:hlinkClick r:id="" action="ppaction://macro?name=Falsch"/>
              <a:extLst>
                <a:ext uri="{FF2B5EF4-FFF2-40B4-BE49-F238E27FC236}">
                  <a16:creationId xmlns:a16="http://schemas.microsoft.com/office/drawing/2014/main" id="{AE1924E4-338F-14DB-E31A-CCC476D25E1A}"/>
                </a:ext>
              </a:extLst>
            </p:cNvPr>
            <p:cNvSpPr/>
            <p:nvPr/>
          </p:nvSpPr>
          <p:spPr>
            <a:xfrm>
              <a:off x="967943" y="4540311"/>
              <a:ext cx="2520000" cy="1008000"/>
            </a:xfrm>
            <a:prstGeom prst="rect">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3" name="Rahmen 12">
              <a:extLst>
                <a:ext uri="{FF2B5EF4-FFF2-40B4-BE49-F238E27FC236}">
                  <a16:creationId xmlns:a16="http://schemas.microsoft.com/office/drawing/2014/main" id="{9324102B-B501-946F-94AE-5CC485434105}"/>
                </a:ext>
              </a:extLst>
            </p:cNvPr>
            <p:cNvSpPr/>
            <p:nvPr/>
          </p:nvSpPr>
          <p:spPr>
            <a:xfrm>
              <a:off x="1762708" y="4636353"/>
              <a:ext cx="1008000" cy="792000"/>
            </a:xfrm>
            <a:prstGeom prst="frame">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t>-5P</a:t>
              </a:r>
            </a:p>
          </p:txBody>
        </p:sp>
      </p:grpSp>
      <p:grpSp>
        <p:nvGrpSpPr>
          <p:cNvPr id="20" name="Gruppieren 19">
            <a:extLst>
              <a:ext uri="{FF2B5EF4-FFF2-40B4-BE49-F238E27FC236}">
                <a16:creationId xmlns:a16="http://schemas.microsoft.com/office/drawing/2014/main" id="{C06AA0F9-A4BE-6F02-543A-FAD058049FCA}"/>
              </a:ext>
            </a:extLst>
          </p:cNvPr>
          <p:cNvGrpSpPr/>
          <p:nvPr/>
        </p:nvGrpSpPr>
        <p:grpSpPr>
          <a:xfrm>
            <a:off x="8241567" y="2996754"/>
            <a:ext cx="2160000" cy="1008000"/>
            <a:chOff x="8781412" y="4572559"/>
            <a:chExt cx="2520000" cy="1008000"/>
          </a:xfrm>
        </p:grpSpPr>
        <p:sp>
          <p:nvSpPr>
            <p:cNvPr id="5" name="Richtig grün">
              <a:hlinkClick r:id="" action="ppaction://macro?name=Richtig"/>
              <a:extLst>
                <a:ext uri="{FF2B5EF4-FFF2-40B4-BE49-F238E27FC236}">
                  <a16:creationId xmlns:a16="http://schemas.microsoft.com/office/drawing/2014/main" id="{948642EF-E0B0-4B82-73EB-F20477474420}"/>
                </a:ext>
              </a:extLst>
            </p:cNvPr>
            <p:cNvSpPr/>
            <p:nvPr/>
          </p:nvSpPr>
          <p:spPr>
            <a:xfrm>
              <a:off x="8781412" y="4572559"/>
              <a:ext cx="2520000" cy="1008000"/>
            </a:xfrm>
            <a:prstGeom prst="rect">
              <a:avLst/>
            </a:prstGeom>
            <a:solidFill>
              <a:schemeClr val="accent6"/>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4" name="Rahmen 13">
              <a:extLst>
                <a:ext uri="{FF2B5EF4-FFF2-40B4-BE49-F238E27FC236}">
                  <a16:creationId xmlns:a16="http://schemas.microsoft.com/office/drawing/2014/main" id="{64E4170B-197A-8276-9B98-D8EF97D0A1E1}"/>
                </a:ext>
              </a:extLst>
            </p:cNvPr>
            <p:cNvSpPr/>
            <p:nvPr/>
          </p:nvSpPr>
          <p:spPr>
            <a:xfrm>
              <a:off x="9517380" y="4634752"/>
              <a:ext cx="1008000" cy="792000"/>
            </a:xfrm>
            <a:prstGeom prst="frame">
              <a:avLst/>
            </a:prstGeom>
            <a:solidFill>
              <a:schemeClr val="accent6"/>
            </a:soli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solidFill>
                    <a:sysClr val="windowText" lastClr="000000"/>
                  </a:solidFill>
                </a:rPr>
                <a:t>10P</a:t>
              </a:r>
            </a:p>
          </p:txBody>
        </p:sp>
      </p:grpSp>
      <p:sp>
        <p:nvSpPr>
          <p:cNvPr id="18" name="Pfeil: weiter">
            <a:hlinkClick r:id="rId4" action="ppaction://hlinksldjump"/>
            <a:extLst>
              <a:ext uri="{FF2B5EF4-FFF2-40B4-BE49-F238E27FC236}">
                <a16:creationId xmlns:a16="http://schemas.microsoft.com/office/drawing/2014/main" id="{72192CE2-0C93-7B6B-8F0B-6284310DE5E3}"/>
              </a:ext>
            </a:extLst>
          </p:cNvPr>
          <p:cNvSpPr/>
          <p:nvPr/>
        </p:nvSpPr>
        <p:spPr>
          <a:xfrm>
            <a:off x="10860072" y="46694"/>
            <a:ext cx="978408" cy="484632"/>
          </a:xfrm>
          <a:prstGeom prst="rightArrow">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weiter</a:t>
            </a:r>
          </a:p>
        </p:txBody>
      </p:sp>
      <p:sp>
        <p:nvSpPr>
          <p:cNvPr id="23" name="Info">
            <a:extLst>
              <a:ext uri="{FF2B5EF4-FFF2-40B4-BE49-F238E27FC236}">
                <a16:creationId xmlns:a16="http://schemas.microsoft.com/office/drawing/2014/main" id="{AFF8FA15-0604-9016-B14A-B22A15CF42A5}"/>
              </a:ext>
            </a:extLst>
          </p:cNvPr>
          <p:cNvSpPr/>
          <p:nvPr/>
        </p:nvSpPr>
        <p:spPr>
          <a:xfrm>
            <a:off x="9845418" y="6153989"/>
            <a:ext cx="720000" cy="720000"/>
          </a:xfrm>
          <a:prstGeom prst="flowChartConnector">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400" dirty="0"/>
              <a:t>Info</a:t>
            </a:r>
          </a:p>
        </p:txBody>
      </p:sp>
      <p:pic>
        <p:nvPicPr>
          <p:cNvPr id="25" name="Grafik 24" descr="Ein Bild, das Karte, Text, Atlas enthält.&#10;&#10;Automatisch generierte Beschreibung">
            <a:extLst>
              <a:ext uri="{FF2B5EF4-FFF2-40B4-BE49-F238E27FC236}">
                <a16:creationId xmlns:a16="http://schemas.microsoft.com/office/drawing/2014/main" id="{0B5E8648-9653-7976-F4B8-F5A3F89A4E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36755" y="10"/>
            <a:ext cx="6518496" cy="6857999"/>
          </a:xfrm>
          <a:prstGeom prst="rect">
            <a:avLst/>
          </a:prstGeom>
          <a:effectLst>
            <a:innerShdw blurRad="114300">
              <a:prstClr val="black"/>
            </a:innerShdw>
          </a:effectLst>
        </p:spPr>
      </p:pic>
      <p:sp>
        <p:nvSpPr>
          <p:cNvPr id="3" name="Rechteck: abgerundete Ecken 2">
            <a:extLst>
              <a:ext uri="{FF2B5EF4-FFF2-40B4-BE49-F238E27FC236}">
                <a16:creationId xmlns:a16="http://schemas.microsoft.com/office/drawing/2014/main" id="{A27987BC-94A3-82FB-4153-3CAC426C526D}"/>
              </a:ext>
            </a:extLst>
          </p:cNvPr>
          <p:cNvSpPr/>
          <p:nvPr/>
        </p:nvSpPr>
        <p:spPr>
          <a:xfrm>
            <a:off x="2890761" y="46694"/>
            <a:ext cx="1913076" cy="459306"/>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spTree>
    <p:extLst>
      <p:ext uri="{BB962C8B-B14F-4D97-AF65-F5344CB8AC3E}">
        <p14:creationId xmlns:p14="http://schemas.microsoft.com/office/powerpoint/2010/main" val="148348827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childTnLst>
              </p:cTn>
              <p:nextCondLst>
                <p:cond evt="onClick" delay="0">
                  <p:tgtEl>
                    <p:spTgt spid="8"/>
                  </p:tgtEl>
                </p:cond>
              </p:nextCondLst>
            </p:seq>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circle(in)">
                                      <p:cBhvr>
                                        <p:cTn id="13" dur="2000"/>
                                        <p:tgtEl>
                                          <p:spTgt spid="20"/>
                                        </p:tgtEl>
                                      </p:cBhvr>
                                    </p:animEffect>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23"/>
                    </p:tgtEl>
                  </p:cond>
                </p:stCondLst>
                <p:endSync evt="end" delay="0">
                  <p:rtn val="all"/>
                </p:endSync>
                <p:childTnLst>
                  <p:par>
                    <p:cTn id="15" fill="hold">
                      <p:stCondLst>
                        <p:cond delay="0"/>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circle(in)">
                                      <p:cBhvr>
                                        <p:cTn id="19" dur="2000"/>
                                        <p:tgtEl>
                                          <p:spTgt spid="25"/>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circle(in)">
                                      <p:cBhvr>
                                        <p:cTn id="22" dur="2000"/>
                                        <p:tgtEl>
                                          <p:spTgt spid="3"/>
                                        </p:tgtEl>
                                      </p:cBhvr>
                                    </p:animEffect>
                                  </p:childTnLst>
                                </p:cTn>
                              </p:par>
                            </p:childTnLst>
                          </p:cTn>
                        </p:par>
                      </p:childTnLst>
                    </p:cTn>
                  </p:par>
                </p:childTnLst>
              </p:cTn>
              <p:nextCondLst>
                <p:cond evt="onClick" delay="0">
                  <p:tgtEl>
                    <p:spTgt spid="23"/>
                  </p:tgtEl>
                </p:cond>
              </p:nextCondLst>
            </p:seq>
            <p:seq concurrent="1" nextAc="seek">
              <p:cTn id="23" restart="whenNotActive" fill="hold" evtFilter="cancelBubble" nodeType="interactiveSeq">
                <p:stCondLst>
                  <p:cond evt="onClick" delay="0">
                    <p:tgtEl>
                      <p:spTgt spid="3"/>
                    </p:tgtEl>
                  </p:cond>
                </p:stCondLst>
                <p:endSync evt="end" delay="0">
                  <p:rtn val="all"/>
                </p:endSync>
                <p:childTnLst>
                  <p:par>
                    <p:cTn id="24" fill="hold">
                      <p:stCondLst>
                        <p:cond delay="0"/>
                      </p:stCondLst>
                      <p:childTnLst>
                        <p:par>
                          <p:cTn id="25" fill="hold">
                            <p:stCondLst>
                              <p:cond delay="0"/>
                            </p:stCondLst>
                            <p:childTnLst>
                              <p:par>
                                <p:cTn id="26" presetID="1" presetClass="exit" presetSubtype="0" fill="hold" nodeType="clickEffect">
                                  <p:stCondLst>
                                    <p:cond delay="0"/>
                                  </p:stCondLst>
                                  <p:childTnLst>
                                    <p:set>
                                      <p:cBhvr>
                                        <p:cTn id="27" dur="1" fill="hold">
                                          <p:stCondLst>
                                            <p:cond delay="0"/>
                                          </p:stCondLst>
                                        </p:cTn>
                                        <p:tgtEl>
                                          <p:spTgt spid="25"/>
                                        </p:tgtEl>
                                        <p:attrNameLst>
                                          <p:attrName>style.visibility</p:attrName>
                                        </p:attrNameLst>
                                      </p:cBhvr>
                                      <p:to>
                                        <p:strVal val="hidden"/>
                                      </p:to>
                                    </p:set>
                                  </p:childTnLst>
                                </p:cTn>
                              </p:par>
                              <p:par>
                                <p:cTn id="28" presetID="1" presetClass="exit" presetSubtype="0" fill="hold" grpId="1" nodeType="withEffect">
                                  <p:stCondLst>
                                    <p:cond delay="0"/>
                                  </p:stCondLst>
                                  <p:childTnLst>
                                    <p:set>
                                      <p:cBhvr>
                                        <p:cTn id="29" dur="1" fill="hold">
                                          <p:stCondLst>
                                            <p:cond delay="0"/>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3"/>
                  </p:tgtEl>
                </p:cond>
              </p:nextCondLst>
            </p:seq>
          </p:childTnLst>
        </p:cTn>
      </p:par>
    </p:tnLst>
    <p:bldLst>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a:extLst>
            <a:ext uri="{FF2B5EF4-FFF2-40B4-BE49-F238E27FC236}">
              <a16:creationId xmlns:a16="http://schemas.microsoft.com/office/drawing/2014/main" id="{EA639CF8-A944-E6C6-A3AF-5698F0F3DE26}"/>
            </a:ext>
          </a:extLst>
        </p:cNvPr>
        <p:cNvGrpSpPr/>
        <p:nvPr/>
      </p:nvGrpSpPr>
      <p:grpSpPr>
        <a:xfrm>
          <a:off x="0" y="0"/>
          <a:ext cx="0" cy="0"/>
          <a:chOff x="0" y="0"/>
          <a:chExt cx="0" cy="0"/>
        </a:xfrm>
      </p:grpSpPr>
      <p:sp>
        <p:nvSpPr>
          <p:cNvPr id="2" name="Start">
            <a:extLst>
              <a:ext uri="{FF2B5EF4-FFF2-40B4-BE49-F238E27FC236}">
                <a16:creationId xmlns:a16="http://schemas.microsoft.com/office/drawing/2014/main" id="{17AB74C2-3CF8-7A1C-1643-9BE7D3997F96}"/>
              </a:ext>
            </a:extLst>
          </p:cNvPr>
          <p:cNvSpPr txBox="1"/>
          <p:nvPr/>
        </p:nvSpPr>
        <p:spPr>
          <a:xfrm>
            <a:off x="1579711" y="46694"/>
            <a:ext cx="664669" cy="369332"/>
          </a:xfrm>
          <a:prstGeom prst="rect">
            <a:avLst/>
          </a:prstGeom>
          <a:noFill/>
        </p:spPr>
        <p:txBody>
          <a:bodyPr wrap="none" rtlCol="0">
            <a:spAutoFit/>
          </a:bodyPr>
          <a:lstStyle/>
          <a:p>
            <a:r>
              <a:rPr lang="de-DE" dirty="0">
                <a:solidFill>
                  <a:schemeClr val="bg1"/>
                </a:solidFill>
                <a:hlinkClick r:id="" action="ppaction://macro?name=QuizStarten">
                  <a:extLst>
                    <a:ext uri="{A12FA001-AC4F-418D-AE19-62706E023703}">
                      <ahyp:hlinkClr xmlns:ahyp="http://schemas.microsoft.com/office/drawing/2018/hyperlinkcolor" val="tx"/>
                    </a:ext>
                  </a:extLst>
                </a:hlinkClick>
              </a:rPr>
              <a:t>Start</a:t>
            </a:r>
            <a:endParaRPr lang="de-DE" dirty="0">
              <a:solidFill>
                <a:schemeClr val="bg1"/>
              </a:solidFill>
            </a:endParaRPr>
          </a:p>
        </p:txBody>
      </p:sp>
      <p:sp>
        <p:nvSpPr>
          <p:cNvPr id="6" name="Aussagetext">
            <a:extLst>
              <a:ext uri="{FF2B5EF4-FFF2-40B4-BE49-F238E27FC236}">
                <a16:creationId xmlns:a16="http://schemas.microsoft.com/office/drawing/2014/main" id="{FF188A59-9913-B7DE-EAA6-9CC60B1DCEF2}"/>
              </a:ext>
            </a:extLst>
          </p:cNvPr>
          <p:cNvSpPr/>
          <p:nvPr/>
        </p:nvSpPr>
        <p:spPr>
          <a:xfrm>
            <a:off x="2521706" y="4686122"/>
            <a:ext cx="7171268" cy="2137834"/>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3600" dirty="0"/>
              <a:t>Das Land Brandenburg umschließt in seinem Zentrum das Bundesland  Berlin.</a:t>
            </a:r>
            <a:endParaRPr lang="de-DE" sz="3600" u="sng" dirty="0"/>
          </a:p>
        </p:txBody>
      </p:sp>
      <p:sp>
        <p:nvSpPr>
          <p:cNvPr id="7" name="Überschrift">
            <a:extLst>
              <a:ext uri="{FF2B5EF4-FFF2-40B4-BE49-F238E27FC236}">
                <a16:creationId xmlns:a16="http://schemas.microsoft.com/office/drawing/2014/main" id="{54B07828-7432-6034-6FD4-99E029BFA2BD}"/>
              </a:ext>
            </a:extLst>
          </p:cNvPr>
          <p:cNvSpPr>
            <a:spLocks/>
          </p:cNvSpPr>
          <p:nvPr/>
        </p:nvSpPr>
        <p:spPr>
          <a:xfrm>
            <a:off x="2521706" y="562268"/>
            <a:ext cx="7162800" cy="677333"/>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4000" dirty="0"/>
              <a:t>Richtig oder Falsch?</a:t>
            </a:r>
          </a:p>
        </p:txBody>
      </p:sp>
      <p:sp>
        <p:nvSpPr>
          <p:cNvPr id="8" name="Rechteck Falsch blau">
            <a:hlinkClick r:id="" action="ppaction://macro?name=Falsch"/>
            <a:extLst>
              <a:ext uri="{FF2B5EF4-FFF2-40B4-BE49-F238E27FC236}">
                <a16:creationId xmlns:a16="http://schemas.microsoft.com/office/drawing/2014/main" id="{D9E4F4F1-03C2-4E35-BF01-76BA14FE7B3D}"/>
              </a:ext>
            </a:extLst>
          </p:cNvPr>
          <p:cNvSpPr/>
          <p:nvPr/>
        </p:nvSpPr>
        <p:spPr>
          <a:xfrm>
            <a:off x="1779383" y="3951709"/>
            <a:ext cx="2160000" cy="720000"/>
          </a:xfrm>
          <a:prstGeom prst="rect">
            <a:avLst/>
          </a:prstGeom>
          <a:solidFill>
            <a:schemeClr val="accent1"/>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Falsch</a:t>
            </a:r>
          </a:p>
        </p:txBody>
      </p:sp>
      <p:sp>
        <p:nvSpPr>
          <p:cNvPr id="11" name="Rechteck Richtig blau">
            <a:hlinkClick r:id="" action="ppaction://macro?name=Richtig"/>
            <a:extLst>
              <a:ext uri="{FF2B5EF4-FFF2-40B4-BE49-F238E27FC236}">
                <a16:creationId xmlns:a16="http://schemas.microsoft.com/office/drawing/2014/main" id="{55E0498E-20DE-F251-B19E-DDAC99FBDBD6}"/>
              </a:ext>
            </a:extLst>
          </p:cNvPr>
          <p:cNvSpPr/>
          <p:nvPr/>
        </p:nvSpPr>
        <p:spPr>
          <a:xfrm>
            <a:off x="8240275" y="3943240"/>
            <a:ext cx="2160000" cy="720000"/>
          </a:xfrm>
          <a:prstGeom prst="rect">
            <a:avLst/>
          </a:prstGeom>
          <a:solidFill>
            <a:srgbClr val="156082"/>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Richtig</a:t>
            </a:r>
          </a:p>
        </p:txBody>
      </p:sp>
      <p:sp>
        <p:nvSpPr>
          <p:cNvPr id="18" name="Pfeil: weiter">
            <a:hlinkClick r:id="rId3" action="ppaction://hlinksldjump"/>
            <a:extLst>
              <a:ext uri="{FF2B5EF4-FFF2-40B4-BE49-F238E27FC236}">
                <a16:creationId xmlns:a16="http://schemas.microsoft.com/office/drawing/2014/main" id="{29614663-BDB1-9CF0-E639-56E013B9C371}"/>
              </a:ext>
            </a:extLst>
          </p:cNvPr>
          <p:cNvSpPr/>
          <p:nvPr/>
        </p:nvSpPr>
        <p:spPr>
          <a:xfrm>
            <a:off x="10837709" y="4669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weiter</a:t>
            </a:r>
          </a:p>
        </p:txBody>
      </p:sp>
      <p:sp>
        <p:nvSpPr>
          <p:cNvPr id="3" name="Info">
            <a:extLst>
              <a:ext uri="{FF2B5EF4-FFF2-40B4-BE49-F238E27FC236}">
                <a16:creationId xmlns:a16="http://schemas.microsoft.com/office/drawing/2014/main" id="{16C797EF-F1C4-35C9-D147-8634AF7A8311}"/>
              </a:ext>
            </a:extLst>
          </p:cNvPr>
          <p:cNvSpPr/>
          <p:nvPr/>
        </p:nvSpPr>
        <p:spPr>
          <a:xfrm>
            <a:off x="9849730" y="6090280"/>
            <a:ext cx="720000" cy="720000"/>
          </a:xfrm>
          <a:prstGeom prst="flowChartConnector">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400" dirty="0"/>
              <a:t>Info</a:t>
            </a:r>
          </a:p>
        </p:txBody>
      </p:sp>
      <p:grpSp>
        <p:nvGrpSpPr>
          <p:cNvPr id="23" name="Gruppieren 22">
            <a:extLst>
              <a:ext uri="{FF2B5EF4-FFF2-40B4-BE49-F238E27FC236}">
                <a16:creationId xmlns:a16="http://schemas.microsoft.com/office/drawing/2014/main" id="{B08C1EA2-E614-1759-8D4F-8632E6154B41}"/>
              </a:ext>
            </a:extLst>
          </p:cNvPr>
          <p:cNvGrpSpPr/>
          <p:nvPr/>
        </p:nvGrpSpPr>
        <p:grpSpPr>
          <a:xfrm>
            <a:off x="8240275" y="2912359"/>
            <a:ext cx="2160000" cy="1008000"/>
            <a:chOff x="5656057" y="4575305"/>
            <a:chExt cx="2520000" cy="1008000"/>
          </a:xfrm>
        </p:grpSpPr>
        <p:sp>
          <p:nvSpPr>
            <p:cNvPr id="24" name="Richtig grün">
              <a:hlinkClick r:id="" action="ppaction://macro?name=Richtig"/>
              <a:extLst>
                <a:ext uri="{FF2B5EF4-FFF2-40B4-BE49-F238E27FC236}">
                  <a16:creationId xmlns:a16="http://schemas.microsoft.com/office/drawing/2014/main" id="{41639811-AB54-DFF1-39E8-16AD9701EAAC}"/>
                </a:ext>
              </a:extLst>
            </p:cNvPr>
            <p:cNvSpPr/>
            <p:nvPr/>
          </p:nvSpPr>
          <p:spPr>
            <a:xfrm>
              <a:off x="5656057" y="4575305"/>
              <a:ext cx="2520000" cy="1008000"/>
            </a:xfrm>
            <a:prstGeom prst="rect">
              <a:avLst/>
            </a:prstGeom>
            <a:solidFill>
              <a:schemeClr val="accent6"/>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5" name="Rahmen 24">
              <a:extLst>
                <a:ext uri="{FF2B5EF4-FFF2-40B4-BE49-F238E27FC236}">
                  <a16:creationId xmlns:a16="http://schemas.microsoft.com/office/drawing/2014/main" id="{845D030F-C23B-24F2-2822-84C9071EAAF6}"/>
                </a:ext>
              </a:extLst>
            </p:cNvPr>
            <p:cNvSpPr/>
            <p:nvPr/>
          </p:nvSpPr>
          <p:spPr>
            <a:xfrm>
              <a:off x="6458856" y="4702168"/>
              <a:ext cx="1008000" cy="792000"/>
            </a:xfrm>
            <a:prstGeom prst="frame">
              <a:avLst/>
            </a:prstGeom>
            <a:solidFill>
              <a:schemeClr val="accent6"/>
            </a:soli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solidFill>
                    <a:sysClr val="windowText" lastClr="000000"/>
                  </a:solidFill>
                </a:rPr>
                <a:t>10P</a:t>
              </a:r>
            </a:p>
          </p:txBody>
        </p:sp>
      </p:grpSp>
      <p:grpSp>
        <p:nvGrpSpPr>
          <p:cNvPr id="16" name="Gruppieren 15">
            <a:extLst>
              <a:ext uri="{FF2B5EF4-FFF2-40B4-BE49-F238E27FC236}">
                <a16:creationId xmlns:a16="http://schemas.microsoft.com/office/drawing/2014/main" id="{6054E02D-DA08-3184-F873-4C3BC13DB35D}"/>
              </a:ext>
            </a:extLst>
          </p:cNvPr>
          <p:cNvGrpSpPr/>
          <p:nvPr/>
        </p:nvGrpSpPr>
        <p:grpSpPr>
          <a:xfrm>
            <a:off x="1779383" y="2930114"/>
            <a:ext cx="2160000" cy="1008000"/>
            <a:chOff x="943375" y="4539578"/>
            <a:chExt cx="2520000" cy="1008000"/>
          </a:xfrm>
        </p:grpSpPr>
        <p:sp>
          <p:nvSpPr>
            <p:cNvPr id="17" name="Falsch rot">
              <a:hlinkClick r:id="" action="ppaction://macro?name=Falsch"/>
              <a:extLst>
                <a:ext uri="{FF2B5EF4-FFF2-40B4-BE49-F238E27FC236}">
                  <a16:creationId xmlns:a16="http://schemas.microsoft.com/office/drawing/2014/main" id="{007D3869-939B-495D-B5F6-DEB94FC646B5}"/>
                </a:ext>
              </a:extLst>
            </p:cNvPr>
            <p:cNvSpPr/>
            <p:nvPr/>
          </p:nvSpPr>
          <p:spPr>
            <a:xfrm>
              <a:off x="943375" y="4539578"/>
              <a:ext cx="2520000" cy="1008000"/>
            </a:xfrm>
            <a:prstGeom prst="rect">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1" name="Rahmen 20">
              <a:extLst>
                <a:ext uri="{FF2B5EF4-FFF2-40B4-BE49-F238E27FC236}">
                  <a16:creationId xmlns:a16="http://schemas.microsoft.com/office/drawing/2014/main" id="{59484182-085B-8362-0978-E3D56DC3F012}"/>
                </a:ext>
              </a:extLst>
            </p:cNvPr>
            <p:cNvSpPr/>
            <p:nvPr/>
          </p:nvSpPr>
          <p:spPr>
            <a:xfrm>
              <a:off x="1704094" y="4653210"/>
              <a:ext cx="1008000" cy="792000"/>
            </a:xfrm>
            <a:prstGeom prst="frame">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t>-5P</a:t>
              </a:r>
            </a:p>
          </p:txBody>
        </p:sp>
      </p:grpSp>
      <p:pic>
        <p:nvPicPr>
          <p:cNvPr id="10" name="Grafik 9" descr="Ein Bild, das Karte, Text, Atlas enthält.&#10;&#10;Automatisch generierte Beschreibung">
            <a:extLst>
              <a:ext uri="{FF2B5EF4-FFF2-40B4-BE49-F238E27FC236}">
                <a16:creationId xmlns:a16="http://schemas.microsoft.com/office/drawing/2014/main" id="{DBF4F81F-F57C-F134-DCF9-EE4586862C86}"/>
              </a:ext>
            </a:extLst>
          </p:cNvPr>
          <p:cNvPicPr>
            <a:picLocks noChangeAspect="1"/>
          </p:cNvPicPr>
          <p:nvPr/>
        </p:nvPicPr>
        <p:blipFill>
          <a:blip r:embed="rId4">
            <a:extLst>
              <a:ext uri="{28A0092B-C50C-407E-A947-70E740481C1C}">
                <a14:useLocalDpi xmlns:a14="http://schemas.microsoft.com/office/drawing/2010/main" val="0"/>
              </a:ext>
            </a:extLst>
          </a:blip>
          <a:srcRect l="28828" t="26481" r="10969" b="29006"/>
          <a:stretch/>
        </p:blipFill>
        <p:spPr>
          <a:xfrm>
            <a:off x="1560507" y="-13795"/>
            <a:ext cx="9070986" cy="6885590"/>
          </a:xfrm>
          <a:prstGeom prst="rect">
            <a:avLst/>
          </a:prstGeom>
          <a:scene3d>
            <a:camera prst="orthographicFront"/>
            <a:lightRig rig="threePt" dir="t"/>
          </a:scene3d>
          <a:sp3d>
            <a:bevelT/>
          </a:sp3d>
        </p:spPr>
      </p:pic>
      <p:sp>
        <p:nvSpPr>
          <p:cNvPr id="27" name="Rechteck: abgerundete Ecken 26">
            <a:extLst>
              <a:ext uri="{FF2B5EF4-FFF2-40B4-BE49-F238E27FC236}">
                <a16:creationId xmlns:a16="http://schemas.microsoft.com/office/drawing/2014/main" id="{AF9CD97C-CBC2-A21B-F2D4-B65F289EE57B}"/>
              </a:ext>
            </a:extLst>
          </p:cNvPr>
          <p:cNvSpPr/>
          <p:nvPr/>
        </p:nvSpPr>
        <p:spPr>
          <a:xfrm>
            <a:off x="1451182" y="6326327"/>
            <a:ext cx="1960492" cy="459306"/>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spTree>
    <p:extLst>
      <p:ext uri="{BB962C8B-B14F-4D97-AF65-F5344CB8AC3E}">
        <p14:creationId xmlns:p14="http://schemas.microsoft.com/office/powerpoint/2010/main" val="34941496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plus(in)">
                                      <p:cBhvr>
                                        <p:cTn id="7" dur="2000"/>
                                        <p:tgtEl>
                                          <p:spTgt spid="23"/>
                                        </p:tgtEl>
                                      </p:cBhvr>
                                    </p:animEffect>
                                  </p:childTnLst>
                                </p:cTn>
                              </p:par>
                            </p:childTnLst>
                          </p:cTn>
                        </p:par>
                      </p:childTnLst>
                    </p:cTn>
                  </p:par>
                </p:childTnLst>
              </p:cTn>
              <p:nextCondLst>
                <p:cond evt="onClick" delay="0">
                  <p:tgtEl>
                    <p:spTgt spid="11"/>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13" presetClass="entr" presetSubtype="16"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plus(in)">
                                      <p:cBhvr>
                                        <p:cTn id="13" dur="2000"/>
                                        <p:tgtEl>
                                          <p:spTgt spid="16"/>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2000"/>
                                        <p:tgtEl>
                                          <p:spTgt spid="10"/>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circle(in)">
                                      <p:cBhvr>
                                        <p:cTn id="22" dur="2000"/>
                                        <p:tgtEl>
                                          <p:spTgt spid="27"/>
                                        </p:tgtEl>
                                      </p:cBhvr>
                                    </p:animEffect>
                                  </p:childTnLst>
                                </p:cTn>
                              </p:par>
                            </p:childTnLst>
                          </p:cTn>
                        </p:par>
                      </p:childTnLst>
                    </p:cTn>
                  </p:par>
                </p:childTnLst>
              </p:cTn>
              <p:nextCondLst>
                <p:cond evt="onClick" delay="0">
                  <p:tgtEl>
                    <p:spTgt spid="3"/>
                  </p:tgtEl>
                </p:cond>
              </p:nextCondLst>
            </p:seq>
            <p:seq concurrent="1" nextAc="seek">
              <p:cTn id="23" restart="whenNotActive" fill="hold" evtFilter="cancelBubble" nodeType="interactiveSeq">
                <p:stCondLst>
                  <p:cond evt="onClick" delay="0">
                    <p:tgtEl>
                      <p:spTgt spid="27"/>
                    </p:tgtEl>
                  </p:cond>
                </p:stCondLst>
                <p:endSync evt="end" delay="0">
                  <p:rtn val="all"/>
                </p:endSync>
                <p:childTnLst>
                  <p:par>
                    <p:cTn id="24" fill="hold">
                      <p:stCondLst>
                        <p:cond delay="0"/>
                      </p:stCondLst>
                      <p:childTnLst>
                        <p:par>
                          <p:cTn id="25" fill="hold">
                            <p:stCondLst>
                              <p:cond delay="0"/>
                            </p:stCondLst>
                            <p:childTnLst>
                              <p:par>
                                <p:cTn id="26" presetID="1" presetClass="exit" presetSubtype="0" fill="hold" nodeType="clickEffect">
                                  <p:stCondLst>
                                    <p:cond delay="0"/>
                                  </p:stCondLst>
                                  <p:childTnLst>
                                    <p:set>
                                      <p:cBhvr>
                                        <p:cTn id="27" dur="1" fill="hold">
                                          <p:stCondLst>
                                            <p:cond delay="0"/>
                                          </p:stCondLst>
                                        </p:cTn>
                                        <p:tgtEl>
                                          <p:spTgt spid="10"/>
                                        </p:tgtEl>
                                        <p:attrNameLst>
                                          <p:attrName>style.visibility</p:attrName>
                                        </p:attrNameLst>
                                      </p:cBhvr>
                                      <p:to>
                                        <p:strVal val="hidden"/>
                                      </p:to>
                                    </p:set>
                                  </p:childTnLst>
                                </p:cTn>
                              </p:par>
                              <p:par>
                                <p:cTn id="28" presetID="1" presetClass="exit" presetSubtype="0" fill="hold" grpId="1" nodeType="withEffect">
                                  <p:stCondLst>
                                    <p:cond delay="0"/>
                                  </p:stCondLst>
                                  <p:childTnLst>
                                    <p:set>
                                      <p:cBhvr>
                                        <p:cTn id="29" dur="1" fill="hold">
                                          <p:stCondLst>
                                            <p:cond delay="0"/>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childTnLst>
        </p:cTn>
      </p:par>
    </p:tnLst>
    <p:bldLst>
      <p:bldP spid="27" grpId="0" animBg="1"/>
      <p:bldP spid="27"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a:extLst>
            <a:ext uri="{FF2B5EF4-FFF2-40B4-BE49-F238E27FC236}">
              <a16:creationId xmlns:a16="http://schemas.microsoft.com/office/drawing/2014/main" id="{98B66008-B52C-8B9D-FF60-C597C18330EC}"/>
            </a:ext>
          </a:extLst>
        </p:cNvPr>
        <p:cNvGrpSpPr/>
        <p:nvPr/>
      </p:nvGrpSpPr>
      <p:grpSpPr>
        <a:xfrm>
          <a:off x="0" y="0"/>
          <a:ext cx="0" cy="0"/>
          <a:chOff x="0" y="0"/>
          <a:chExt cx="0" cy="0"/>
        </a:xfrm>
      </p:grpSpPr>
      <p:sp>
        <p:nvSpPr>
          <p:cNvPr id="2" name="Start">
            <a:extLst>
              <a:ext uri="{FF2B5EF4-FFF2-40B4-BE49-F238E27FC236}">
                <a16:creationId xmlns:a16="http://schemas.microsoft.com/office/drawing/2014/main" id="{83F31840-4135-1313-2FE3-39DBCB8FEEAE}"/>
              </a:ext>
            </a:extLst>
          </p:cNvPr>
          <p:cNvSpPr txBox="1"/>
          <p:nvPr/>
        </p:nvSpPr>
        <p:spPr>
          <a:xfrm>
            <a:off x="1579711" y="46694"/>
            <a:ext cx="664669" cy="369332"/>
          </a:xfrm>
          <a:prstGeom prst="rect">
            <a:avLst/>
          </a:prstGeom>
          <a:noFill/>
        </p:spPr>
        <p:txBody>
          <a:bodyPr wrap="none" rtlCol="0">
            <a:spAutoFit/>
          </a:bodyPr>
          <a:lstStyle/>
          <a:p>
            <a:r>
              <a:rPr lang="de-DE" dirty="0">
                <a:solidFill>
                  <a:schemeClr val="bg1"/>
                </a:solidFill>
                <a:hlinkClick r:id="" action="ppaction://macro?name=QuizStarten">
                  <a:extLst>
                    <a:ext uri="{A12FA001-AC4F-418D-AE19-62706E023703}">
                      <ahyp:hlinkClr xmlns:ahyp="http://schemas.microsoft.com/office/drawing/2018/hyperlinkcolor" val="tx"/>
                    </a:ext>
                  </a:extLst>
                </a:hlinkClick>
              </a:rPr>
              <a:t>Start</a:t>
            </a:r>
            <a:endParaRPr lang="de-DE" dirty="0">
              <a:solidFill>
                <a:schemeClr val="bg1"/>
              </a:solidFill>
            </a:endParaRPr>
          </a:p>
        </p:txBody>
      </p:sp>
      <p:sp>
        <p:nvSpPr>
          <p:cNvPr id="6" name="Aussagetext">
            <a:extLst>
              <a:ext uri="{FF2B5EF4-FFF2-40B4-BE49-F238E27FC236}">
                <a16:creationId xmlns:a16="http://schemas.microsoft.com/office/drawing/2014/main" id="{90C7EA20-168C-F3E6-09B4-8C39B8FCCCEE}"/>
              </a:ext>
            </a:extLst>
          </p:cNvPr>
          <p:cNvSpPr/>
          <p:nvPr/>
        </p:nvSpPr>
        <p:spPr>
          <a:xfrm>
            <a:off x="2521706" y="4686122"/>
            <a:ext cx="7171268" cy="2137834"/>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3600" dirty="0"/>
              <a:t>Die Elbe, die Spree und die Donau sind Flüsse, die durch Brandenburg fließen.</a:t>
            </a:r>
            <a:endParaRPr lang="de-DE" sz="3600" u="sng" dirty="0"/>
          </a:p>
        </p:txBody>
      </p:sp>
      <p:sp>
        <p:nvSpPr>
          <p:cNvPr id="7" name="Überschrift">
            <a:extLst>
              <a:ext uri="{FF2B5EF4-FFF2-40B4-BE49-F238E27FC236}">
                <a16:creationId xmlns:a16="http://schemas.microsoft.com/office/drawing/2014/main" id="{A1A84D70-A162-FAE2-DB69-1A91FEA61ED4}"/>
              </a:ext>
            </a:extLst>
          </p:cNvPr>
          <p:cNvSpPr>
            <a:spLocks/>
          </p:cNvSpPr>
          <p:nvPr/>
        </p:nvSpPr>
        <p:spPr>
          <a:xfrm>
            <a:off x="2514612" y="556026"/>
            <a:ext cx="7162800" cy="677333"/>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4000" dirty="0"/>
              <a:t>Richtig oder Falsch?</a:t>
            </a:r>
          </a:p>
        </p:txBody>
      </p:sp>
      <p:sp>
        <p:nvSpPr>
          <p:cNvPr id="8" name="Rechteck Falsch blau">
            <a:hlinkClick r:id="" action="ppaction://macro?name=Richtig"/>
            <a:extLst>
              <a:ext uri="{FF2B5EF4-FFF2-40B4-BE49-F238E27FC236}">
                <a16:creationId xmlns:a16="http://schemas.microsoft.com/office/drawing/2014/main" id="{57E8A824-105F-82FD-9995-19176AEB7526}"/>
              </a:ext>
            </a:extLst>
          </p:cNvPr>
          <p:cNvSpPr/>
          <p:nvPr/>
        </p:nvSpPr>
        <p:spPr>
          <a:xfrm>
            <a:off x="1754931" y="3936625"/>
            <a:ext cx="2160000" cy="720000"/>
          </a:xfrm>
          <a:prstGeom prst="rect">
            <a:avLst/>
          </a:prstGeom>
          <a:solidFill>
            <a:schemeClr val="accent1"/>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Falsch</a:t>
            </a:r>
          </a:p>
        </p:txBody>
      </p:sp>
      <p:sp>
        <p:nvSpPr>
          <p:cNvPr id="11" name="Rechteck Richtig blau">
            <a:hlinkClick r:id="" action="ppaction://macro?name=Falsch"/>
            <a:extLst>
              <a:ext uri="{FF2B5EF4-FFF2-40B4-BE49-F238E27FC236}">
                <a16:creationId xmlns:a16="http://schemas.microsoft.com/office/drawing/2014/main" id="{408DE58E-17F5-C56C-D9A3-3D16EBFC1B73}"/>
              </a:ext>
            </a:extLst>
          </p:cNvPr>
          <p:cNvSpPr/>
          <p:nvPr/>
        </p:nvSpPr>
        <p:spPr>
          <a:xfrm>
            <a:off x="8240275" y="3936625"/>
            <a:ext cx="2160000" cy="720000"/>
          </a:xfrm>
          <a:prstGeom prst="rect">
            <a:avLst/>
          </a:prstGeom>
          <a:solidFill>
            <a:srgbClr val="156082"/>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Richtig</a:t>
            </a:r>
          </a:p>
        </p:txBody>
      </p:sp>
      <p:sp>
        <p:nvSpPr>
          <p:cNvPr id="18" name="Pfeil: weiter">
            <a:hlinkClick r:id="rId3" action="ppaction://hlinksldjump"/>
            <a:extLst>
              <a:ext uri="{FF2B5EF4-FFF2-40B4-BE49-F238E27FC236}">
                <a16:creationId xmlns:a16="http://schemas.microsoft.com/office/drawing/2014/main" id="{4B7D6481-32F3-37F8-4BDE-E10FF13766F7}"/>
              </a:ext>
            </a:extLst>
          </p:cNvPr>
          <p:cNvSpPr/>
          <p:nvPr/>
        </p:nvSpPr>
        <p:spPr>
          <a:xfrm>
            <a:off x="10837708" y="4669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weiter</a:t>
            </a:r>
          </a:p>
        </p:txBody>
      </p:sp>
      <p:sp>
        <p:nvSpPr>
          <p:cNvPr id="3" name="Info">
            <a:extLst>
              <a:ext uri="{FF2B5EF4-FFF2-40B4-BE49-F238E27FC236}">
                <a16:creationId xmlns:a16="http://schemas.microsoft.com/office/drawing/2014/main" id="{E7FB09FE-218F-4EF3-CD85-453FDB6F1368}"/>
              </a:ext>
            </a:extLst>
          </p:cNvPr>
          <p:cNvSpPr/>
          <p:nvPr/>
        </p:nvSpPr>
        <p:spPr>
          <a:xfrm>
            <a:off x="9836637" y="6103955"/>
            <a:ext cx="720000" cy="720000"/>
          </a:xfrm>
          <a:prstGeom prst="flowChartConnector">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400" dirty="0"/>
              <a:t>Info</a:t>
            </a:r>
          </a:p>
        </p:txBody>
      </p:sp>
      <p:grpSp>
        <p:nvGrpSpPr>
          <p:cNvPr id="10" name="Gruppieren 9">
            <a:extLst>
              <a:ext uri="{FF2B5EF4-FFF2-40B4-BE49-F238E27FC236}">
                <a16:creationId xmlns:a16="http://schemas.microsoft.com/office/drawing/2014/main" id="{BBD20EAF-582E-CD2F-182A-F5E95FFDD8D8}"/>
              </a:ext>
            </a:extLst>
          </p:cNvPr>
          <p:cNvGrpSpPr/>
          <p:nvPr/>
        </p:nvGrpSpPr>
        <p:grpSpPr>
          <a:xfrm>
            <a:off x="8240275" y="2906810"/>
            <a:ext cx="2160000" cy="1008000"/>
            <a:chOff x="967943" y="4557167"/>
            <a:chExt cx="2520000" cy="1008000"/>
          </a:xfrm>
        </p:grpSpPr>
        <p:sp>
          <p:nvSpPr>
            <p:cNvPr id="12" name="Falsch rot">
              <a:hlinkClick r:id="" action="ppaction://macro?name=Falsch"/>
              <a:extLst>
                <a:ext uri="{FF2B5EF4-FFF2-40B4-BE49-F238E27FC236}">
                  <a16:creationId xmlns:a16="http://schemas.microsoft.com/office/drawing/2014/main" id="{8C2A41AF-EE57-4584-88DE-21B01271007B}"/>
                </a:ext>
              </a:extLst>
            </p:cNvPr>
            <p:cNvSpPr/>
            <p:nvPr/>
          </p:nvSpPr>
          <p:spPr>
            <a:xfrm>
              <a:off x="967943" y="4557167"/>
              <a:ext cx="2520000" cy="1008000"/>
            </a:xfrm>
            <a:prstGeom prst="rect">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5" name="Rahmen 14">
              <a:hlinkClick r:id="" action="ppaction://macro?name=Falsch"/>
              <a:extLst>
                <a:ext uri="{FF2B5EF4-FFF2-40B4-BE49-F238E27FC236}">
                  <a16:creationId xmlns:a16="http://schemas.microsoft.com/office/drawing/2014/main" id="{131BC349-0070-70BE-6439-9D8220272215}"/>
                </a:ext>
              </a:extLst>
            </p:cNvPr>
            <p:cNvSpPr/>
            <p:nvPr/>
          </p:nvSpPr>
          <p:spPr>
            <a:xfrm>
              <a:off x="1753634" y="4665852"/>
              <a:ext cx="930462" cy="792000"/>
            </a:xfrm>
            <a:prstGeom prst="frame">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t>-5P</a:t>
              </a:r>
            </a:p>
          </p:txBody>
        </p:sp>
      </p:grpSp>
      <p:grpSp>
        <p:nvGrpSpPr>
          <p:cNvPr id="16" name="Gruppieren 15">
            <a:extLst>
              <a:ext uri="{FF2B5EF4-FFF2-40B4-BE49-F238E27FC236}">
                <a16:creationId xmlns:a16="http://schemas.microsoft.com/office/drawing/2014/main" id="{ACF6E7A7-04E2-7FB9-03CE-1E091622FE60}"/>
              </a:ext>
            </a:extLst>
          </p:cNvPr>
          <p:cNvGrpSpPr/>
          <p:nvPr/>
        </p:nvGrpSpPr>
        <p:grpSpPr>
          <a:xfrm>
            <a:off x="1754931" y="2894308"/>
            <a:ext cx="2160000" cy="1008000"/>
            <a:chOff x="5853048" y="4616273"/>
            <a:chExt cx="2520000" cy="1008000"/>
          </a:xfrm>
        </p:grpSpPr>
        <p:sp>
          <p:nvSpPr>
            <p:cNvPr id="17" name="Richtig grün">
              <a:hlinkClick r:id="" action="ppaction://macro?name=Richtig"/>
              <a:extLst>
                <a:ext uri="{FF2B5EF4-FFF2-40B4-BE49-F238E27FC236}">
                  <a16:creationId xmlns:a16="http://schemas.microsoft.com/office/drawing/2014/main" id="{A3C10460-BBF1-7B93-6091-B7DEDDDEF58E}"/>
                </a:ext>
              </a:extLst>
            </p:cNvPr>
            <p:cNvSpPr/>
            <p:nvPr/>
          </p:nvSpPr>
          <p:spPr>
            <a:xfrm>
              <a:off x="5853048" y="4616273"/>
              <a:ext cx="2520000" cy="1008000"/>
            </a:xfrm>
            <a:prstGeom prst="rect">
              <a:avLst/>
            </a:prstGeom>
            <a:solidFill>
              <a:schemeClr val="accent6"/>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1" name="Rahmen 20">
              <a:extLst>
                <a:ext uri="{FF2B5EF4-FFF2-40B4-BE49-F238E27FC236}">
                  <a16:creationId xmlns:a16="http://schemas.microsoft.com/office/drawing/2014/main" id="{5CE20D80-D98B-FCCE-7A77-5215594AFA57}"/>
                </a:ext>
              </a:extLst>
            </p:cNvPr>
            <p:cNvSpPr/>
            <p:nvPr/>
          </p:nvSpPr>
          <p:spPr>
            <a:xfrm>
              <a:off x="6655504" y="4697957"/>
              <a:ext cx="930462" cy="792000"/>
            </a:xfrm>
            <a:prstGeom prst="frame">
              <a:avLst/>
            </a:prstGeom>
            <a:solidFill>
              <a:schemeClr val="accent6"/>
            </a:soli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solidFill>
                    <a:sysClr val="windowText" lastClr="000000"/>
                  </a:solidFill>
                </a:rPr>
                <a:t>10P</a:t>
              </a:r>
            </a:p>
          </p:txBody>
        </p:sp>
      </p:grpSp>
      <p:sp>
        <p:nvSpPr>
          <p:cNvPr id="9" name="Textfeld 8">
            <a:extLst>
              <a:ext uri="{FF2B5EF4-FFF2-40B4-BE49-F238E27FC236}">
                <a16:creationId xmlns:a16="http://schemas.microsoft.com/office/drawing/2014/main" id="{200C01E8-1ACA-3BE6-061D-E6E3DF8353D5}"/>
              </a:ext>
            </a:extLst>
          </p:cNvPr>
          <p:cNvSpPr txBox="1"/>
          <p:nvPr/>
        </p:nvSpPr>
        <p:spPr>
          <a:xfrm>
            <a:off x="2514612" y="1262856"/>
            <a:ext cx="7171268" cy="954107"/>
          </a:xfrm>
          <a:prstGeom prst="rect">
            <a:avLst/>
          </a:prstGeom>
          <a:solidFill>
            <a:srgbClr val="D4D4D4"/>
          </a:solidFill>
          <a:effectLst>
            <a:innerShdw blurRad="114300">
              <a:prstClr val="black"/>
            </a:innerShdw>
          </a:effectLst>
        </p:spPr>
        <p:txBody>
          <a:bodyPr wrap="square" rtlCol="0">
            <a:spAutoFit/>
          </a:bodyPr>
          <a:lstStyle/>
          <a:p>
            <a:r>
              <a:rPr lang="de-DE" sz="2800" dirty="0"/>
              <a:t>Die Donau fließt durch die Bundesländer Baden-Württemberg und Bayern!</a:t>
            </a:r>
          </a:p>
        </p:txBody>
      </p:sp>
      <p:sp>
        <p:nvSpPr>
          <p:cNvPr id="4" name="Rechteck: abgerundete Ecken 3">
            <a:extLst>
              <a:ext uri="{FF2B5EF4-FFF2-40B4-BE49-F238E27FC236}">
                <a16:creationId xmlns:a16="http://schemas.microsoft.com/office/drawing/2014/main" id="{EE2466A5-052C-ACA9-6156-9A3DFAB13FA8}"/>
              </a:ext>
            </a:extLst>
          </p:cNvPr>
          <p:cNvSpPr/>
          <p:nvPr/>
        </p:nvSpPr>
        <p:spPr>
          <a:xfrm>
            <a:off x="7722780" y="1693553"/>
            <a:ext cx="1913076" cy="459306"/>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spTree>
    <p:extLst>
      <p:ext uri="{BB962C8B-B14F-4D97-AF65-F5344CB8AC3E}">
        <p14:creationId xmlns:p14="http://schemas.microsoft.com/office/powerpoint/2010/main" val="39314753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nextCondLst>
                <p:cond evt="onClick" delay="0">
                  <p:tgtEl>
                    <p:spTgt spid="8"/>
                  </p:tgtEl>
                </p:cond>
              </p:nextCondLst>
            </p:seq>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circle(in)">
                                      <p:cBhvr>
                                        <p:cTn id="13" dur="2000"/>
                                        <p:tgtEl>
                                          <p:spTgt spid="10"/>
                                        </p:tgtEl>
                                      </p:cBhvr>
                                    </p:animEffect>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ircle(in)">
                                      <p:cBhvr>
                                        <p:cTn id="19" dur="2000"/>
                                        <p:tgtEl>
                                          <p:spTgt spid="9"/>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in)">
                                      <p:cBhvr>
                                        <p:cTn id="22" dur="2000"/>
                                        <p:tgtEl>
                                          <p:spTgt spid="4"/>
                                        </p:tgtEl>
                                      </p:cBhvr>
                                    </p:animEffect>
                                  </p:childTnLst>
                                </p:cTn>
                              </p:par>
                            </p:childTnLst>
                          </p:cTn>
                        </p:par>
                      </p:childTnLst>
                    </p:cTn>
                  </p:par>
                </p:childTnLst>
              </p:cTn>
              <p:nextCondLst>
                <p:cond evt="onClick" delay="0">
                  <p:tgtEl>
                    <p:spTgt spid="3"/>
                  </p:tgtEl>
                </p:cond>
              </p:nextCondLst>
            </p:seq>
            <p:seq concurrent="1" nextAc="seek">
              <p:cTn id="23" restart="whenNotActive" fill="hold" evtFilter="cancelBubble" nodeType="interactiveSeq">
                <p:stCondLst>
                  <p:cond evt="onClick" delay="0">
                    <p:tgtEl>
                      <p:spTgt spid="4"/>
                    </p:tgtEl>
                  </p:cond>
                </p:stCondLst>
                <p:endSync evt="end" delay="0">
                  <p:rtn val="all"/>
                </p:endSync>
                <p:childTnLst>
                  <p:par>
                    <p:cTn id="24" fill="hold">
                      <p:stCondLst>
                        <p:cond delay="0"/>
                      </p:stCondLst>
                      <p:childTnLst>
                        <p:par>
                          <p:cTn id="25" fill="hold">
                            <p:stCondLst>
                              <p:cond delay="0"/>
                            </p:stCondLst>
                            <p:childTnLst>
                              <p:par>
                                <p:cTn id="26" presetID="1" presetClass="exit" presetSubtype="0" fill="hold" grpId="1" nodeType="clickEffect">
                                  <p:stCondLst>
                                    <p:cond delay="0"/>
                                  </p:stCondLst>
                                  <p:childTnLst>
                                    <p:set>
                                      <p:cBhvr>
                                        <p:cTn id="27" dur="1" fill="hold">
                                          <p:stCondLst>
                                            <p:cond delay="0"/>
                                          </p:stCondLst>
                                        </p:cTn>
                                        <p:tgtEl>
                                          <p:spTgt spid="9"/>
                                        </p:tgtEl>
                                        <p:attrNameLst>
                                          <p:attrName>style.visibility</p:attrName>
                                        </p:attrNameLst>
                                      </p:cBhvr>
                                      <p:to>
                                        <p:strVal val="hidden"/>
                                      </p:to>
                                    </p:set>
                                  </p:childTnLst>
                                </p:cTn>
                              </p:par>
                              <p:par>
                                <p:cTn id="28" presetID="1" presetClass="exit" presetSubtype="0" fill="hold" grpId="1" nodeType="withEffect">
                                  <p:stCondLst>
                                    <p:cond delay="0"/>
                                  </p:stCondLst>
                                  <p:childTnLst>
                                    <p:set>
                                      <p:cBhvr>
                                        <p:cTn id="29" dur="1" fill="hold">
                                          <p:stCondLst>
                                            <p:cond delay="0"/>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9" grpId="0" animBg="1"/>
      <p:bldP spid="9" grpId="1" animBg="1"/>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a:extLst>
            <a:ext uri="{FF2B5EF4-FFF2-40B4-BE49-F238E27FC236}">
              <a16:creationId xmlns:a16="http://schemas.microsoft.com/office/drawing/2014/main" id="{50B7B36A-8C00-54AB-9547-9A75513D6AFA}"/>
            </a:ext>
          </a:extLst>
        </p:cNvPr>
        <p:cNvGrpSpPr/>
        <p:nvPr/>
      </p:nvGrpSpPr>
      <p:grpSpPr>
        <a:xfrm>
          <a:off x="0" y="0"/>
          <a:ext cx="0" cy="0"/>
          <a:chOff x="0" y="0"/>
          <a:chExt cx="0" cy="0"/>
        </a:xfrm>
      </p:grpSpPr>
      <p:sp>
        <p:nvSpPr>
          <p:cNvPr id="2" name="Start">
            <a:extLst>
              <a:ext uri="{FF2B5EF4-FFF2-40B4-BE49-F238E27FC236}">
                <a16:creationId xmlns:a16="http://schemas.microsoft.com/office/drawing/2014/main" id="{4008E3DE-45ED-3C58-9332-2F1845ABE0EE}"/>
              </a:ext>
            </a:extLst>
          </p:cNvPr>
          <p:cNvSpPr txBox="1"/>
          <p:nvPr/>
        </p:nvSpPr>
        <p:spPr>
          <a:xfrm>
            <a:off x="1579711" y="46694"/>
            <a:ext cx="664669" cy="369332"/>
          </a:xfrm>
          <a:prstGeom prst="rect">
            <a:avLst/>
          </a:prstGeom>
          <a:noFill/>
        </p:spPr>
        <p:txBody>
          <a:bodyPr wrap="none" rtlCol="0">
            <a:spAutoFit/>
          </a:bodyPr>
          <a:lstStyle/>
          <a:p>
            <a:r>
              <a:rPr lang="de-DE" dirty="0">
                <a:solidFill>
                  <a:schemeClr val="bg1"/>
                </a:solidFill>
                <a:hlinkClick r:id="" action="ppaction://macro?name=QuizStarten">
                  <a:extLst>
                    <a:ext uri="{A12FA001-AC4F-418D-AE19-62706E023703}">
                      <ahyp:hlinkClr xmlns:ahyp="http://schemas.microsoft.com/office/drawing/2018/hyperlinkcolor" val="tx"/>
                    </a:ext>
                  </a:extLst>
                </a:hlinkClick>
              </a:rPr>
              <a:t>Start</a:t>
            </a:r>
            <a:endParaRPr lang="de-DE" dirty="0">
              <a:solidFill>
                <a:schemeClr val="bg1"/>
              </a:solidFill>
            </a:endParaRPr>
          </a:p>
        </p:txBody>
      </p:sp>
      <p:sp>
        <p:nvSpPr>
          <p:cNvPr id="6" name="Aussagetext">
            <a:extLst>
              <a:ext uri="{FF2B5EF4-FFF2-40B4-BE49-F238E27FC236}">
                <a16:creationId xmlns:a16="http://schemas.microsoft.com/office/drawing/2014/main" id="{CD74BC72-911C-667C-C562-ED7915F81BD6}"/>
              </a:ext>
            </a:extLst>
          </p:cNvPr>
          <p:cNvSpPr/>
          <p:nvPr/>
        </p:nvSpPr>
        <p:spPr>
          <a:xfrm>
            <a:off x="2521706" y="4686122"/>
            <a:ext cx="7171268" cy="2137834"/>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3600" dirty="0"/>
              <a:t>Das Bundesland Brandenburg grenzt im Westen an das Bundesland Hessen.</a:t>
            </a:r>
            <a:endParaRPr lang="de-DE" sz="3600" u="sng" dirty="0"/>
          </a:p>
        </p:txBody>
      </p:sp>
      <p:sp>
        <p:nvSpPr>
          <p:cNvPr id="7" name="Überschrift">
            <a:extLst>
              <a:ext uri="{FF2B5EF4-FFF2-40B4-BE49-F238E27FC236}">
                <a16:creationId xmlns:a16="http://schemas.microsoft.com/office/drawing/2014/main" id="{1A6CC7EA-5083-B84B-7819-FF76E1886178}"/>
              </a:ext>
            </a:extLst>
          </p:cNvPr>
          <p:cNvSpPr>
            <a:spLocks/>
          </p:cNvSpPr>
          <p:nvPr/>
        </p:nvSpPr>
        <p:spPr>
          <a:xfrm>
            <a:off x="2530174" y="575701"/>
            <a:ext cx="7162800" cy="677333"/>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4000" dirty="0"/>
              <a:t>Richtig oder Falsch?</a:t>
            </a:r>
          </a:p>
        </p:txBody>
      </p:sp>
      <p:sp>
        <p:nvSpPr>
          <p:cNvPr id="8" name="Rechteck Falsch blau">
            <a:hlinkClick r:id="" action="ppaction://macro?name=Richtig"/>
            <a:extLst>
              <a:ext uri="{FF2B5EF4-FFF2-40B4-BE49-F238E27FC236}">
                <a16:creationId xmlns:a16="http://schemas.microsoft.com/office/drawing/2014/main" id="{6558148D-E483-A058-91A4-6949ABDE464C}"/>
              </a:ext>
            </a:extLst>
          </p:cNvPr>
          <p:cNvSpPr/>
          <p:nvPr/>
        </p:nvSpPr>
        <p:spPr>
          <a:xfrm>
            <a:off x="1770229" y="3947160"/>
            <a:ext cx="2160000" cy="720000"/>
          </a:xfrm>
          <a:prstGeom prst="rect">
            <a:avLst/>
          </a:prstGeom>
          <a:solidFill>
            <a:schemeClr val="accent1"/>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Falsch</a:t>
            </a:r>
          </a:p>
        </p:txBody>
      </p:sp>
      <p:sp>
        <p:nvSpPr>
          <p:cNvPr id="11" name="Rechteck Richtig blau">
            <a:hlinkClick r:id="" action="ppaction://macro?name=Falsch"/>
            <a:extLst>
              <a:ext uri="{FF2B5EF4-FFF2-40B4-BE49-F238E27FC236}">
                <a16:creationId xmlns:a16="http://schemas.microsoft.com/office/drawing/2014/main" id="{B9A48D30-3177-673F-53C3-7628FBF6FD46}"/>
              </a:ext>
            </a:extLst>
          </p:cNvPr>
          <p:cNvSpPr/>
          <p:nvPr/>
        </p:nvSpPr>
        <p:spPr>
          <a:xfrm>
            <a:off x="8240274" y="3928197"/>
            <a:ext cx="2160000" cy="720000"/>
          </a:xfrm>
          <a:prstGeom prst="rect">
            <a:avLst/>
          </a:prstGeom>
          <a:solidFill>
            <a:srgbClr val="156082"/>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Richtig</a:t>
            </a:r>
          </a:p>
        </p:txBody>
      </p:sp>
      <p:sp>
        <p:nvSpPr>
          <p:cNvPr id="18" name="Pfeil: weiter">
            <a:hlinkClick r:id="rId3" action="ppaction://hlinksldjump"/>
            <a:extLst>
              <a:ext uri="{FF2B5EF4-FFF2-40B4-BE49-F238E27FC236}">
                <a16:creationId xmlns:a16="http://schemas.microsoft.com/office/drawing/2014/main" id="{A4878DC5-47C1-80D1-D7D0-15D700F39A91}"/>
              </a:ext>
            </a:extLst>
          </p:cNvPr>
          <p:cNvSpPr/>
          <p:nvPr/>
        </p:nvSpPr>
        <p:spPr>
          <a:xfrm>
            <a:off x="10850751" y="4669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weiter</a:t>
            </a:r>
          </a:p>
        </p:txBody>
      </p:sp>
      <p:sp>
        <p:nvSpPr>
          <p:cNvPr id="3" name="Info">
            <a:extLst>
              <a:ext uri="{FF2B5EF4-FFF2-40B4-BE49-F238E27FC236}">
                <a16:creationId xmlns:a16="http://schemas.microsoft.com/office/drawing/2014/main" id="{FD884E59-0540-F5F0-F0FA-9A8745CAD637}"/>
              </a:ext>
            </a:extLst>
          </p:cNvPr>
          <p:cNvSpPr/>
          <p:nvPr/>
        </p:nvSpPr>
        <p:spPr>
          <a:xfrm>
            <a:off x="9835840" y="6103955"/>
            <a:ext cx="720000" cy="720000"/>
          </a:xfrm>
          <a:prstGeom prst="flowChartConnector">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400" dirty="0"/>
              <a:t>Info</a:t>
            </a:r>
          </a:p>
        </p:txBody>
      </p:sp>
      <p:grpSp>
        <p:nvGrpSpPr>
          <p:cNvPr id="9" name="Gruppieren 8">
            <a:extLst>
              <a:ext uri="{FF2B5EF4-FFF2-40B4-BE49-F238E27FC236}">
                <a16:creationId xmlns:a16="http://schemas.microsoft.com/office/drawing/2014/main" id="{64553E6F-2415-363D-8A30-3634BE319862}"/>
              </a:ext>
            </a:extLst>
          </p:cNvPr>
          <p:cNvGrpSpPr/>
          <p:nvPr/>
        </p:nvGrpSpPr>
        <p:grpSpPr>
          <a:xfrm>
            <a:off x="8253776" y="2886140"/>
            <a:ext cx="2160000" cy="1008000"/>
            <a:chOff x="967943" y="4557167"/>
            <a:chExt cx="2520000" cy="1008000"/>
          </a:xfrm>
        </p:grpSpPr>
        <p:sp>
          <p:nvSpPr>
            <p:cNvPr id="12" name="Falsch rot">
              <a:hlinkClick r:id="" action="ppaction://macro?name=Falsch"/>
              <a:extLst>
                <a:ext uri="{FF2B5EF4-FFF2-40B4-BE49-F238E27FC236}">
                  <a16:creationId xmlns:a16="http://schemas.microsoft.com/office/drawing/2014/main" id="{D013C1C7-3702-5A93-0972-5B7BFEFE314F}"/>
                </a:ext>
              </a:extLst>
            </p:cNvPr>
            <p:cNvSpPr/>
            <p:nvPr/>
          </p:nvSpPr>
          <p:spPr>
            <a:xfrm>
              <a:off x="967943" y="4557167"/>
              <a:ext cx="2520000" cy="1008000"/>
            </a:xfrm>
            <a:prstGeom prst="rect">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4" name="Rahmen 23">
              <a:extLst>
                <a:ext uri="{FF2B5EF4-FFF2-40B4-BE49-F238E27FC236}">
                  <a16:creationId xmlns:a16="http://schemas.microsoft.com/office/drawing/2014/main" id="{0EC52120-5281-493B-4E11-F69B134F49CC}"/>
                </a:ext>
              </a:extLst>
            </p:cNvPr>
            <p:cNvSpPr/>
            <p:nvPr/>
          </p:nvSpPr>
          <p:spPr>
            <a:xfrm>
              <a:off x="1817166" y="4661638"/>
              <a:ext cx="930462" cy="792000"/>
            </a:xfrm>
            <a:prstGeom prst="frame">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t>-5P</a:t>
              </a:r>
            </a:p>
          </p:txBody>
        </p:sp>
      </p:grpSp>
      <p:grpSp>
        <p:nvGrpSpPr>
          <p:cNvPr id="25" name="Gruppieren 24">
            <a:extLst>
              <a:ext uri="{FF2B5EF4-FFF2-40B4-BE49-F238E27FC236}">
                <a16:creationId xmlns:a16="http://schemas.microsoft.com/office/drawing/2014/main" id="{05FC872D-D7C3-B67D-1355-C4B5B528FC2C}"/>
              </a:ext>
            </a:extLst>
          </p:cNvPr>
          <p:cNvGrpSpPr/>
          <p:nvPr/>
        </p:nvGrpSpPr>
        <p:grpSpPr>
          <a:xfrm>
            <a:off x="1784815" y="2942780"/>
            <a:ext cx="2160000" cy="1008000"/>
            <a:chOff x="5656057" y="4575305"/>
            <a:chExt cx="2520000" cy="1008000"/>
          </a:xfrm>
          <a:effectLst>
            <a:innerShdw blurRad="114300">
              <a:prstClr val="black"/>
            </a:innerShdw>
          </a:effectLst>
        </p:grpSpPr>
        <p:sp>
          <p:nvSpPr>
            <p:cNvPr id="26" name="Richtig grün">
              <a:hlinkClick r:id="" action="ppaction://macro?name=Richtig"/>
              <a:extLst>
                <a:ext uri="{FF2B5EF4-FFF2-40B4-BE49-F238E27FC236}">
                  <a16:creationId xmlns:a16="http://schemas.microsoft.com/office/drawing/2014/main" id="{C8DFD046-C271-D12A-B569-7D09C2758CE5}"/>
                </a:ext>
              </a:extLst>
            </p:cNvPr>
            <p:cNvSpPr/>
            <p:nvPr/>
          </p:nvSpPr>
          <p:spPr>
            <a:xfrm>
              <a:off x="5656057" y="4575305"/>
              <a:ext cx="2520000" cy="1008000"/>
            </a:xfrm>
            <a:prstGeom prst="rect">
              <a:avLst/>
            </a:prstGeom>
            <a:solidFill>
              <a:schemeClr val="accent6"/>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7" name="Rahmen 26">
              <a:extLst>
                <a:ext uri="{FF2B5EF4-FFF2-40B4-BE49-F238E27FC236}">
                  <a16:creationId xmlns:a16="http://schemas.microsoft.com/office/drawing/2014/main" id="{117DBF25-89FF-360A-6BAF-A93831CA2AE5}"/>
                </a:ext>
              </a:extLst>
            </p:cNvPr>
            <p:cNvSpPr/>
            <p:nvPr/>
          </p:nvSpPr>
          <p:spPr>
            <a:xfrm>
              <a:off x="6458857" y="4676887"/>
              <a:ext cx="930462" cy="792000"/>
            </a:xfrm>
            <a:prstGeom prst="frame">
              <a:avLst/>
            </a:prstGeom>
            <a:solidFill>
              <a:schemeClr val="accent6"/>
            </a:soli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solidFill>
                    <a:sysClr val="windowText" lastClr="000000"/>
                  </a:solidFill>
                </a:rPr>
                <a:t>10P</a:t>
              </a:r>
            </a:p>
          </p:txBody>
        </p:sp>
      </p:grpSp>
      <p:grpSp>
        <p:nvGrpSpPr>
          <p:cNvPr id="23" name="Gruppieren 22">
            <a:extLst>
              <a:ext uri="{FF2B5EF4-FFF2-40B4-BE49-F238E27FC236}">
                <a16:creationId xmlns:a16="http://schemas.microsoft.com/office/drawing/2014/main" id="{3B8064E7-98E7-5364-311D-FD3C8E25782C}"/>
              </a:ext>
            </a:extLst>
          </p:cNvPr>
          <p:cNvGrpSpPr/>
          <p:nvPr/>
        </p:nvGrpSpPr>
        <p:grpSpPr>
          <a:xfrm>
            <a:off x="2836755" y="10"/>
            <a:ext cx="6518496" cy="6857999"/>
            <a:chOff x="1312752" y="0"/>
            <a:chExt cx="6518495" cy="6858000"/>
          </a:xfrm>
        </p:grpSpPr>
        <p:pic>
          <p:nvPicPr>
            <p:cNvPr id="10" name="Grafik 9" descr="Ein Bild, das Karte, Text, Atlas enthält.&#10;&#10;Automatisch generierte Beschreibung">
              <a:extLst>
                <a:ext uri="{FF2B5EF4-FFF2-40B4-BE49-F238E27FC236}">
                  <a16:creationId xmlns:a16="http://schemas.microsoft.com/office/drawing/2014/main" id="{DC969A5E-54E8-76C7-C16A-1DC2B7F3E7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12752" y="0"/>
              <a:ext cx="6518495" cy="6858000"/>
            </a:xfrm>
            <a:prstGeom prst="rect">
              <a:avLst/>
            </a:prstGeom>
          </p:spPr>
        </p:pic>
        <p:sp>
          <p:nvSpPr>
            <p:cNvPr id="15" name="Textfeld 14">
              <a:extLst>
                <a:ext uri="{FF2B5EF4-FFF2-40B4-BE49-F238E27FC236}">
                  <a16:creationId xmlns:a16="http://schemas.microsoft.com/office/drawing/2014/main" id="{EA92A227-0355-F70B-7BB0-111F424F3AB5}"/>
                </a:ext>
              </a:extLst>
            </p:cNvPr>
            <p:cNvSpPr txBox="1"/>
            <p:nvPr/>
          </p:nvSpPr>
          <p:spPr>
            <a:xfrm>
              <a:off x="1368872" y="2593224"/>
              <a:ext cx="1645322" cy="646331"/>
            </a:xfrm>
            <a:prstGeom prst="rect">
              <a:avLst/>
            </a:prstGeom>
            <a:noFill/>
          </p:spPr>
          <p:txBody>
            <a:bodyPr wrap="none" rtlCol="0">
              <a:spAutoFit/>
            </a:bodyPr>
            <a:lstStyle/>
            <a:p>
              <a:r>
                <a:rPr lang="de-DE" dirty="0">
                  <a:solidFill>
                    <a:srgbClr val="FF0000"/>
                  </a:solidFill>
                </a:rPr>
                <a:t>Westgrenze</a:t>
              </a:r>
            </a:p>
            <a:p>
              <a:r>
                <a:rPr lang="de-DE" dirty="0">
                  <a:solidFill>
                    <a:srgbClr val="FF0000"/>
                  </a:solidFill>
                </a:rPr>
                <a:t>Brandenburgs!</a:t>
              </a:r>
            </a:p>
          </p:txBody>
        </p:sp>
        <p:sp>
          <p:nvSpPr>
            <p:cNvPr id="16" name="Textfeld 15">
              <a:extLst>
                <a:ext uri="{FF2B5EF4-FFF2-40B4-BE49-F238E27FC236}">
                  <a16:creationId xmlns:a16="http://schemas.microsoft.com/office/drawing/2014/main" id="{B7B3892A-603B-D668-EF85-5EA9051BE2DE}"/>
                </a:ext>
              </a:extLst>
            </p:cNvPr>
            <p:cNvSpPr txBox="1"/>
            <p:nvPr/>
          </p:nvSpPr>
          <p:spPr>
            <a:xfrm>
              <a:off x="3074905" y="5272950"/>
              <a:ext cx="1645322" cy="646331"/>
            </a:xfrm>
            <a:prstGeom prst="rect">
              <a:avLst/>
            </a:prstGeom>
            <a:noFill/>
          </p:spPr>
          <p:txBody>
            <a:bodyPr wrap="none" rtlCol="0">
              <a:spAutoFit/>
            </a:bodyPr>
            <a:lstStyle/>
            <a:p>
              <a:r>
                <a:rPr lang="de-DE" dirty="0">
                  <a:solidFill>
                    <a:srgbClr val="FF0000"/>
                  </a:solidFill>
                </a:rPr>
                <a:t>Westgrenze</a:t>
              </a:r>
            </a:p>
            <a:p>
              <a:r>
                <a:rPr lang="de-DE" dirty="0">
                  <a:solidFill>
                    <a:srgbClr val="FF0000"/>
                  </a:solidFill>
                </a:rPr>
                <a:t>Brandenburgs!</a:t>
              </a:r>
            </a:p>
          </p:txBody>
        </p:sp>
        <p:sp>
          <p:nvSpPr>
            <p:cNvPr id="17" name="Textfeld 16">
              <a:extLst>
                <a:ext uri="{FF2B5EF4-FFF2-40B4-BE49-F238E27FC236}">
                  <a16:creationId xmlns:a16="http://schemas.microsoft.com/office/drawing/2014/main" id="{0DF2DAF1-B5D7-450B-6FB3-9A6F2462FD72}"/>
                </a:ext>
              </a:extLst>
            </p:cNvPr>
            <p:cNvSpPr txBox="1"/>
            <p:nvPr/>
          </p:nvSpPr>
          <p:spPr>
            <a:xfrm>
              <a:off x="1511430" y="3906618"/>
              <a:ext cx="1645322" cy="646331"/>
            </a:xfrm>
            <a:prstGeom prst="rect">
              <a:avLst/>
            </a:prstGeom>
            <a:noFill/>
          </p:spPr>
          <p:txBody>
            <a:bodyPr wrap="none" rtlCol="0">
              <a:spAutoFit/>
            </a:bodyPr>
            <a:lstStyle/>
            <a:p>
              <a:r>
                <a:rPr lang="de-DE" dirty="0">
                  <a:solidFill>
                    <a:srgbClr val="FF0000"/>
                  </a:solidFill>
                </a:rPr>
                <a:t>Westgrenze</a:t>
              </a:r>
            </a:p>
            <a:p>
              <a:r>
                <a:rPr lang="de-DE" dirty="0">
                  <a:solidFill>
                    <a:srgbClr val="FF0000"/>
                  </a:solidFill>
                </a:rPr>
                <a:t>Brandenburgs!</a:t>
              </a:r>
            </a:p>
          </p:txBody>
        </p:sp>
        <p:sp>
          <p:nvSpPr>
            <p:cNvPr id="21" name="Textfeld 20">
              <a:extLst>
                <a:ext uri="{FF2B5EF4-FFF2-40B4-BE49-F238E27FC236}">
                  <a16:creationId xmlns:a16="http://schemas.microsoft.com/office/drawing/2014/main" id="{FADBEDD8-80AD-2DC9-C0D0-04A7432C2D5A}"/>
                </a:ext>
              </a:extLst>
            </p:cNvPr>
            <p:cNvSpPr txBox="1"/>
            <p:nvPr/>
          </p:nvSpPr>
          <p:spPr>
            <a:xfrm>
              <a:off x="1335008" y="572636"/>
              <a:ext cx="1645322" cy="646331"/>
            </a:xfrm>
            <a:prstGeom prst="rect">
              <a:avLst/>
            </a:prstGeom>
            <a:noFill/>
          </p:spPr>
          <p:txBody>
            <a:bodyPr wrap="none" rtlCol="0">
              <a:spAutoFit/>
            </a:bodyPr>
            <a:lstStyle/>
            <a:p>
              <a:r>
                <a:rPr lang="de-DE" dirty="0">
                  <a:solidFill>
                    <a:srgbClr val="FF0000"/>
                  </a:solidFill>
                </a:rPr>
                <a:t>Westgrenze</a:t>
              </a:r>
            </a:p>
            <a:p>
              <a:r>
                <a:rPr lang="de-DE" dirty="0">
                  <a:solidFill>
                    <a:srgbClr val="FF0000"/>
                  </a:solidFill>
                </a:rPr>
                <a:t>Brandenburgs!</a:t>
              </a:r>
            </a:p>
          </p:txBody>
        </p:sp>
      </p:grpSp>
      <p:sp>
        <p:nvSpPr>
          <p:cNvPr id="4" name="Rechteck: abgerundete Ecken 3">
            <a:extLst>
              <a:ext uri="{FF2B5EF4-FFF2-40B4-BE49-F238E27FC236}">
                <a16:creationId xmlns:a16="http://schemas.microsoft.com/office/drawing/2014/main" id="{7B5A38E9-B44E-D5E6-C1CC-366DF4C66D0E}"/>
              </a:ext>
            </a:extLst>
          </p:cNvPr>
          <p:cNvSpPr/>
          <p:nvPr/>
        </p:nvSpPr>
        <p:spPr>
          <a:xfrm>
            <a:off x="2890761" y="46694"/>
            <a:ext cx="1913076" cy="459306"/>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spTree>
    <p:extLst>
      <p:ext uri="{BB962C8B-B14F-4D97-AF65-F5344CB8AC3E}">
        <p14:creationId xmlns:p14="http://schemas.microsoft.com/office/powerpoint/2010/main" val="42706973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plus(in)">
                                      <p:cBhvr>
                                        <p:cTn id="7" dur="2000"/>
                                        <p:tgtEl>
                                          <p:spTgt spid="25"/>
                                        </p:tgtEl>
                                      </p:cBhvr>
                                    </p:animEffect>
                                  </p:childTnLst>
                                </p:cTn>
                              </p:par>
                            </p:childTnLst>
                          </p:cTn>
                        </p:par>
                      </p:childTnLst>
                    </p:cTn>
                  </p:par>
                </p:childTnLst>
              </p:cTn>
              <p:nextCondLst>
                <p:cond evt="onClick" delay="0">
                  <p:tgtEl>
                    <p:spTgt spid="8"/>
                  </p:tgtEl>
                </p:cond>
              </p:nextCondLst>
            </p:seq>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13"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2000"/>
                                        <p:tgtEl>
                                          <p:spTgt spid="9"/>
                                        </p:tgtEl>
                                      </p:cBhvr>
                                    </p:animEffect>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circle(in)">
                                      <p:cBhvr>
                                        <p:cTn id="19" dur="2000"/>
                                        <p:tgtEl>
                                          <p:spTgt spid="23"/>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in)">
                                      <p:cBhvr>
                                        <p:cTn id="22" dur="2000"/>
                                        <p:tgtEl>
                                          <p:spTgt spid="4"/>
                                        </p:tgtEl>
                                      </p:cBhvr>
                                    </p:animEffect>
                                  </p:childTnLst>
                                </p:cTn>
                              </p:par>
                            </p:childTnLst>
                          </p:cTn>
                        </p:par>
                      </p:childTnLst>
                    </p:cTn>
                  </p:par>
                </p:childTnLst>
              </p:cTn>
              <p:nextCondLst>
                <p:cond evt="onClick" delay="0">
                  <p:tgtEl>
                    <p:spTgt spid="3"/>
                  </p:tgtEl>
                </p:cond>
              </p:nextCondLst>
            </p:seq>
            <p:seq concurrent="1" nextAc="seek">
              <p:cTn id="23" restart="whenNotActive" fill="hold" evtFilter="cancelBubble" nodeType="interactiveSeq">
                <p:stCondLst>
                  <p:cond evt="onClick" delay="0">
                    <p:tgtEl>
                      <p:spTgt spid="4"/>
                    </p:tgtEl>
                  </p:cond>
                </p:stCondLst>
                <p:endSync evt="end" delay="0">
                  <p:rtn val="all"/>
                </p:endSync>
                <p:childTnLst>
                  <p:par>
                    <p:cTn id="24" fill="hold">
                      <p:stCondLst>
                        <p:cond delay="0"/>
                      </p:stCondLst>
                      <p:childTnLst>
                        <p:par>
                          <p:cTn id="25" fill="hold">
                            <p:stCondLst>
                              <p:cond delay="0"/>
                            </p:stCondLst>
                            <p:childTnLst>
                              <p:par>
                                <p:cTn id="26" presetID="1" presetClass="exit" presetSubtype="0" fill="hold" nodeType="clickEffect">
                                  <p:stCondLst>
                                    <p:cond delay="0"/>
                                  </p:stCondLst>
                                  <p:childTnLst>
                                    <p:set>
                                      <p:cBhvr>
                                        <p:cTn id="27" dur="1" fill="hold">
                                          <p:stCondLst>
                                            <p:cond delay="0"/>
                                          </p:stCondLst>
                                        </p:cTn>
                                        <p:tgtEl>
                                          <p:spTgt spid="23"/>
                                        </p:tgtEl>
                                        <p:attrNameLst>
                                          <p:attrName>style.visibility</p:attrName>
                                        </p:attrNameLst>
                                      </p:cBhvr>
                                      <p:to>
                                        <p:strVal val="hidden"/>
                                      </p:to>
                                    </p:set>
                                  </p:childTnLst>
                                </p:cTn>
                              </p:par>
                              <p:par>
                                <p:cTn id="28" presetID="1" presetClass="exit" presetSubtype="0" fill="hold" grpId="1" nodeType="withEffect">
                                  <p:stCondLst>
                                    <p:cond delay="0"/>
                                  </p:stCondLst>
                                  <p:childTnLst>
                                    <p:set>
                                      <p:cBhvr>
                                        <p:cTn id="29" dur="1" fill="hold">
                                          <p:stCondLst>
                                            <p:cond delay="0"/>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a:extLst>
            <a:ext uri="{FF2B5EF4-FFF2-40B4-BE49-F238E27FC236}">
              <a16:creationId xmlns:a16="http://schemas.microsoft.com/office/drawing/2014/main" id="{8BE9A729-5CBA-5F6B-FB0B-F750B8DB2867}"/>
            </a:ext>
          </a:extLst>
        </p:cNvPr>
        <p:cNvGrpSpPr/>
        <p:nvPr/>
      </p:nvGrpSpPr>
      <p:grpSpPr>
        <a:xfrm>
          <a:off x="0" y="0"/>
          <a:ext cx="0" cy="0"/>
          <a:chOff x="0" y="0"/>
          <a:chExt cx="0" cy="0"/>
        </a:xfrm>
      </p:grpSpPr>
      <p:sp>
        <p:nvSpPr>
          <p:cNvPr id="2" name="Start">
            <a:extLst>
              <a:ext uri="{FF2B5EF4-FFF2-40B4-BE49-F238E27FC236}">
                <a16:creationId xmlns:a16="http://schemas.microsoft.com/office/drawing/2014/main" id="{64708BC8-8529-60B8-B593-A3C90250A473}"/>
              </a:ext>
            </a:extLst>
          </p:cNvPr>
          <p:cNvSpPr txBox="1"/>
          <p:nvPr/>
        </p:nvSpPr>
        <p:spPr>
          <a:xfrm>
            <a:off x="1579711" y="46694"/>
            <a:ext cx="664669" cy="369332"/>
          </a:xfrm>
          <a:prstGeom prst="rect">
            <a:avLst/>
          </a:prstGeom>
          <a:noFill/>
        </p:spPr>
        <p:txBody>
          <a:bodyPr wrap="none" rtlCol="0">
            <a:spAutoFit/>
          </a:bodyPr>
          <a:lstStyle/>
          <a:p>
            <a:r>
              <a:rPr lang="de-DE" dirty="0">
                <a:solidFill>
                  <a:schemeClr val="bg1"/>
                </a:solidFill>
                <a:hlinkClick r:id="" action="ppaction://macro?name=QuizStarten">
                  <a:extLst>
                    <a:ext uri="{A12FA001-AC4F-418D-AE19-62706E023703}">
                      <ahyp:hlinkClr xmlns:ahyp="http://schemas.microsoft.com/office/drawing/2018/hyperlinkcolor" val="tx"/>
                    </a:ext>
                  </a:extLst>
                </a:hlinkClick>
              </a:rPr>
              <a:t>Start</a:t>
            </a:r>
            <a:endParaRPr lang="de-DE" dirty="0">
              <a:solidFill>
                <a:schemeClr val="bg1"/>
              </a:solidFill>
            </a:endParaRPr>
          </a:p>
        </p:txBody>
      </p:sp>
      <p:sp>
        <p:nvSpPr>
          <p:cNvPr id="6" name="Aussagetext">
            <a:extLst>
              <a:ext uri="{FF2B5EF4-FFF2-40B4-BE49-F238E27FC236}">
                <a16:creationId xmlns:a16="http://schemas.microsoft.com/office/drawing/2014/main" id="{12DFA3F4-8421-75A8-1585-6A0337E29E4A}"/>
              </a:ext>
            </a:extLst>
          </p:cNvPr>
          <p:cNvSpPr/>
          <p:nvPr/>
        </p:nvSpPr>
        <p:spPr>
          <a:xfrm>
            <a:off x="2521706" y="4686122"/>
            <a:ext cx="7171268" cy="2137834"/>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3600" dirty="0"/>
              <a:t>53% der Landesfläche besteht aus Waldflächen.</a:t>
            </a:r>
            <a:endParaRPr lang="de-DE" sz="3600" u="sng" dirty="0"/>
          </a:p>
        </p:txBody>
      </p:sp>
      <p:sp>
        <p:nvSpPr>
          <p:cNvPr id="7" name="Überschrift">
            <a:extLst>
              <a:ext uri="{FF2B5EF4-FFF2-40B4-BE49-F238E27FC236}">
                <a16:creationId xmlns:a16="http://schemas.microsoft.com/office/drawing/2014/main" id="{4A2E4937-71F6-8193-3161-100B66E1E2C8}"/>
              </a:ext>
            </a:extLst>
          </p:cNvPr>
          <p:cNvSpPr>
            <a:spLocks/>
          </p:cNvSpPr>
          <p:nvPr/>
        </p:nvSpPr>
        <p:spPr>
          <a:xfrm>
            <a:off x="2483688" y="554427"/>
            <a:ext cx="7162800" cy="677333"/>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4000" dirty="0"/>
              <a:t>Richtig oder Falsch?</a:t>
            </a:r>
          </a:p>
        </p:txBody>
      </p:sp>
      <p:sp>
        <p:nvSpPr>
          <p:cNvPr id="8" name="Rechteck Falsch blau">
            <a:hlinkClick r:id="" action="ppaction://macro?name=Richtig"/>
            <a:extLst>
              <a:ext uri="{FF2B5EF4-FFF2-40B4-BE49-F238E27FC236}">
                <a16:creationId xmlns:a16="http://schemas.microsoft.com/office/drawing/2014/main" id="{02691290-69D7-EAEE-6CB5-88DFE0E27E6E}"/>
              </a:ext>
            </a:extLst>
          </p:cNvPr>
          <p:cNvSpPr/>
          <p:nvPr/>
        </p:nvSpPr>
        <p:spPr>
          <a:xfrm>
            <a:off x="1780215" y="3917483"/>
            <a:ext cx="2160000" cy="756001"/>
          </a:xfrm>
          <a:prstGeom prst="rect">
            <a:avLst/>
          </a:prstGeom>
          <a:solidFill>
            <a:schemeClr val="accent1"/>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Falsch</a:t>
            </a:r>
          </a:p>
        </p:txBody>
      </p:sp>
      <p:sp>
        <p:nvSpPr>
          <p:cNvPr id="11" name="Rechteck Richtig blau">
            <a:hlinkClick r:id="" action="ppaction://macro?name=Falsch"/>
            <a:extLst>
              <a:ext uri="{FF2B5EF4-FFF2-40B4-BE49-F238E27FC236}">
                <a16:creationId xmlns:a16="http://schemas.microsoft.com/office/drawing/2014/main" id="{31BEDF9B-D579-B306-A452-1879352ED010}"/>
              </a:ext>
            </a:extLst>
          </p:cNvPr>
          <p:cNvSpPr/>
          <p:nvPr/>
        </p:nvSpPr>
        <p:spPr>
          <a:xfrm>
            <a:off x="8240275" y="3949265"/>
            <a:ext cx="2160000" cy="720000"/>
          </a:xfrm>
          <a:prstGeom prst="rect">
            <a:avLst/>
          </a:prstGeom>
          <a:solidFill>
            <a:srgbClr val="156082"/>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Richtig</a:t>
            </a:r>
          </a:p>
        </p:txBody>
      </p:sp>
      <p:sp>
        <p:nvSpPr>
          <p:cNvPr id="18" name="Pfeil: weiter">
            <a:hlinkClick r:id="rId3" action="ppaction://hlinksldjump"/>
            <a:extLst>
              <a:ext uri="{FF2B5EF4-FFF2-40B4-BE49-F238E27FC236}">
                <a16:creationId xmlns:a16="http://schemas.microsoft.com/office/drawing/2014/main" id="{5DA1031B-C96D-408F-971E-A8B43EE44E39}"/>
              </a:ext>
            </a:extLst>
          </p:cNvPr>
          <p:cNvSpPr/>
          <p:nvPr/>
        </p:nvSpPr>
        <p:spPr>
          <a:xfrm>
            <a:off x="10837477" y="4669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weiter</a:t>
            </a:r>
          </a:p>
        </p:txBody>
      </p:sp>
      <p:sp>
        <p:nvSpPr>
          <p:cNvPr id="3" name="Info">
            <a:extLst>
              <a:ext uri="{FF2B5EF4-FFF2-40B4-BE49-F238E27FC236}">
                <a16:creationId xmlns:a16="http://schemas.microsoft.com/office/drawing/2014/main" id="{B1FF7374-E41A-6056-D2A6-D0ED1595E287}"/>
              </a:ext>
            </a:extLst>
          </p:cNvPr>
          <p:cNvSpPr/>
          <p:nvPr/>
        </p:nvSpPr>
        <p:spPr>
          <a:xfrm>
            <a:off x="9860275" y="6056305"/>
            <a:ext cx="720000" cy="720000"/>
          </a:xfrm>
          <a:prstGeom prst="flowChartConnector">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400" dirty="0"/>
              <a:t>Info</a:t>
            </a:r>
          </a:p>
        </p:txBody>
      </p:sp>
      <p:grpSp>
        <p:nvGrpSpPr>
          <p:cNvPr id="9" name="Gruppieren 8">
            <a:extLst>
              <a:ext uri="{FF2B5EF4-FFF2-40B4-BE49-F238E27FC236}">
                <a16:creationId xmlns:a16="http://schemas.microsoft.com/office/drawing/2014/main" id="{360AC673-2DFB-2877-4179-3EBED45EBDF9}"/>
              </a:ext>
            </a:extLst>
          </p:cNvPr>
          <p:cNvGrpSpPr/>
          <p:nvPr/>
        </p:nvGrpSpPr>
        <p:grpSpPr>
          <a:xfrm>
            <a:off x="8240275" y="2921737"/>
            <a:ext cx="2160000" cy="1008000"/>
            <a:chOff x="967943" y="4557167"/>
            <a:chExt cx="2520000" cy="1008000"/>
          </a:xfrm>
        </p:grpSpPr>
        <p:sp>
          <p:nvSpPr>
            <p:cNvPr id="10" name="Falsch rot">
              <a:hlinkClick r:id="" action="ppaction://macro?name=Falsch"/>
              <a:extLst>
                <a:ext uri="{FF2B5EF4-FFF2-40B4-BE49-F238E27FC236}">
                  <a16:creationId xmlns:a16="http://schemas.microsoft.com/office/drawing/2014/main" id="{10EE6CCD-2208-74A2-B3C2-EA909F85B305}"/>
                </a:ext>
              </a:extLst>
            </p:cNvPr>
            <p:cNvSpPr/>
            <p:nvPr/>
          </p:nvSpPr>
          <p:spPr>
            <a:xfrm>
              <a:off x="967943" y="4557167"/>
              <a:ext cx="2520000" cy="1008000"/>
            </a:xfrm>
            <a:prstGeom prst="rect">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2" name="Rahmen 11">
              <a:extLst>
                <a:ext uri="{FF2B5EF4-FFF2-40B4-BE49-F238E27FC236}">
                  <a16:creationId xmlns:a16="http://schemas.microsoft.com/office/drawing/2014/main" id="{F52BABE0-F1CB-1715-1094-D51F4F26986D}"/>
                </a:ext>
              </a:extLst>
            </p:cNvPr>
            <p:cNvSpPr/>
            <p:nvPr/>
          </p:nvSpPr>
          <p:spPr>
            <a:xfrm>
              <a:off x="1762710" y="4665852"/>
              <a:ext cx="930462" cy="792000"/>
            </a:xfrm>
            <a:prstGeom prst="frame">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t>-5P</a:t>
              </a:r>
            </a:p>
          </p:txBody>
        </p:sp>
      </p:grpSp>
      <p:grpSp>
        <p:nvGrpSpPr>
          <p:cNvPr id="15" name="Gruppieren 14">
            <a:extLst>
              <a:ext uri="{FF2B5EF4-FFF2-40B4-BE49-F238E27FC236}">
                <a16:creationId xmlns:a16="http://schemas.microsoft.com/office/drawing/2014/main" id="{166753B0-6955-9413-94C9-9CC20720F3EF}"/>
              </a:ext>
            </a:extLst>
          </p:cNvPr>
          <p:cNvGrpSpPr/>
          <p:nvPr/>
        </p:nvGrpSpPr>
        <p:grpSpPr>
          <a:xfrm>
            <a:off x="1780215" y="2890178"/>
            <a:ext cx="2160000" cy="1008000"/>
            <a:chOff x="5656057" y="4575305"/>
            <a:chExt cx="2520000" cy="1008000"/>
          </a:xfrm>
        </p:grpSpPr>
        <p:sp>
          <p:nvSpPr>
            <p:cNvPr id="16" name="Richtig grün">
              <a:hlinkClick r:id="" action="ppaction://macro?name=Richtig"/>
              <a:extLst>
                <a:ext uri="{FF2B5EF4-FFF2-40B4-BE49-F238E27FC236}">
                  <a16:creationId xmlns:a16="http://schemas.microsoft.com/office/drawing/2014/main" id="{5E4DE56F-8465-4ED4-334F-B5AF0C8AFEE1}"/>
                </a:ext>
              </a:extLst>
            </p:cNvPr>
            <p:cNvSpPr/>
            <p:nvPr/>
          </p:nvSpPr>
          <p:spPr>
            <a:xfrm>
              <a:off x="5656057" y="4575305"/>
              <a:ext cx="2520000" cy="1008000"/>
            </a:xfrm>
            <a:prstGeom prst="rect">
              <a:avLst/>
            </a:prstGeom>
            <a:solidFill>
              <a:schemeClr val="accent6"/>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7" name="Rahmen 16">
              <a:extLst>
                <a:ext uri="{FF2B5EF4-FFF2-40B4-BE49-F238E27FC236}">
                  <a16:creationId xmlns:a16="http://schemas.microsoft.com/office/drawing/2014/main" id="{F9A92C6F-9587-DB26-80FC-E7ADE26D4710}"/>
                </a:ext>
              </a:extLst>
            </p:cNvPr>
            <p:cNvSpPr/>
            <p:nvPr/>
          </p:nvSpPr>
          <p:spPr>
            <a:xfrm>
              <a:off x="6440704" y="4685314"/>
              <a:ext cx="930462" cy="792000"/>
            </a:xfrm>
            <a:prstGeom prst="frame">
              <a:avLst/>
            </a:prstGeom>
            <a:solidFill>
              <a:schemeClr val="accent6"/>
            </a:soli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solidFill>
                    <a:sysClr val="windowText" lastClr="000000"/>
                  </a:solidFill>
                </a:rPr>
                <a:t>10P</a:t>
              </a:r>
            </a:p>
          </p:txBody>
        </p:sp>
      </p:grpSp>
      <p:sp>
        <p:nvSpPr>
          <p:cNvPr id="5" name="Textfeld 4">
            <a:extLst>
              <a:ext uri="{FF2B5EF4-FFF2-40B4-BE49-F238E27FC236}">
                <a16:creationId xmlns:a16="http://schemas.microsoft.com/office/drawing/2014/main" id="{9B51F2C0-48C5-82C8-3AC4-B63F0722D857}"/>
              </a:ext>
            </a:extLst>
          </p:cNvPr>
          <p:cNvSpPr txBox="1"/>
          <p:nvPr/>
        </p:nvSpPr>
        <p:spPr>
          <a:xfrm>
            <a:off x="2474440" y="1244398"/>
            <a:ext cx="7171268" cy="1569660"/>
          </a:xfrm>
          <a:prstGeom prst="rect">
            <a:avLst/>
          </a:prstGeom>
          <a:solidFill>
            <a:schemeClr val="bg2">
              <a:lumMod val="90000"/>
            </a:schemeClr>
          </a:solidFill>
          <a:effectLst>
            <a:innerShdw blurRad="114300">
              <a:prstClr val="black"/>
            </a:innerShdw>
          </a:effectLst>
        </p:spPr>
        <p:txBody>
          <a:bodyPr wrap="square">
            <a:spAutoFit/>
          </a:bodyPr>
          <a:lstStyle/>
          <a:p>
            <a:r>
              <a:rPr lang="de-DE" sz="2400" dirty="0"/>
              <a:t>Brandenburg ist eines der waldreichsten Bundesländer Deutschlands. Rund 1,1 Millionen Hektar der Landesflächen sind Wald - das sind 37 % der Landesfläche.</a:t>
            </a:r>
          </a:p>
        </p:txBody>
      </p:sp>
      <p:sp>
        <p:nvSpPr>
          <p:cNvPr id="4" name="Rechteck: abgerundete Ecken 3">
            <a:extLst>
              <a:ext uri="{FF2B5EF4-FFF2-40B4-BE49-F238E27FC236}">
                <a16:creationId xmlns:a16="http://schemas.microsoft.com/office/drawing/2014/main" id="{DFC18E86-518C-FA68-7E68-5FCAB85E104F}"/>
              </a:ext>
            </a:extLst>
          </p:cNvPr>
          <p:cNvSpPr/>
          <p:nvPr/>
        </p:nvSpPr>
        <p:spPr>
          <a:xfrm>
            <a:off x="7732632" y="2331699"/>
            <a:ext cx="1913076" cy="459306"/>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spTree>
    <p:extLst>
      <p:ext uri="{BB962C8B-B14F-4D97-AF65-F5344CB8AC3E}">
        <p14:creationId xmlns:p14="http://schemas.microsoft.com/office/powerpoint/2010/main" val="394652565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childTnLst>
                          </p:cTn>
                        </p:par>
                      </p:childTnLst>
                    </p:cTn>
                  </p:par>
                </p:childTnLst>
              </p:cTn>
              <p:nextCondLst>
                <p:cond evt="onClick" delay="0">
                  <p:tgtEl>
                    <p:spTgt spid="8"/>
                  </p:tgtEl>
                </p:cond>
              </p:nextCondLst>
            </p:seq>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2000"/>
                                        <p:tgtEl>
                                          <p:spTgt spid="4"/>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ircle(in)">
                                      <p:cBhvr>
                                        <p:cTn id="22" dur="2000"/>
                                        <p:tgtEl>
                                          <p:spTgt spid="5"/>
                                        </p:tgtEl>
                                      </p:cBhvr>
                                    </p:animEffect>
                                  </p:childTnLst>
                                </p:cTn>
                              </p:par>
                            </p:childTnLst>
                          </p:cTn>
                        </p:par>
                      </p:childTnLst>
                    </p:cTn>
                  </p:par>
                </p:childTnLst>
              </p:cTn>
              <p:nextCondLst>
                <p:cond evt="onClick" delay="0">
                  <p:tgtEl>
                    <p:spTgt spid="3"/>
                  </p:tgtEl>
                </p:cond>
              </p:nextCondLst>
            </p:seq>
            <p:seq concurrent="1" nextAc="seek">
              <p:cTn id="23" restart="whenNotActive" fill="hold" evtFilter="cancelBubble" nodeType="interactiveSeq">
                <p:stCondLst>
                  <p:cond evt="onClick" delay="0">
                    <p:tgtEl>
                      <p:spTgt spid="4"/>
                    </p:tgtEl>
                  </p:cond>
                </p:stCondLst>
                <p:endSync evt="end" delay="0">
                  <p:rtn val="all"/>
                </p:endSync>
                <p:childTnLst>
                  <p:par>
                    <p:cTn id="24" fill="hold">
                      <p:stCondLst>
                        <p:cond delay="0"/>
                      </p:stCondLst>
                      <p:childTnLst>
                        <p:par>
                          <p:cTn id="25" fill="hold">
                            <p:stCondLst>
                              <p:cond delay="0"/>
                            </p:stCondLst>
                            <p:childTnLst>
                              <p:par>
                                <p:cTn id="26" presetID="1" presetClass="exit" presetSubtype="0" fill="hold" grpId="1" nodeType="clickEffect">
                                  <p:stCondLst>
                                    <p:cond delay="0"/>
                                  </p:stCondLst>
                                  <p:childTnLst>
                                    <p:set>
                                      <p:cBhvr>
                                        <p:cTn id="27" dur="1" fill="hold">
                                          <p:stCondLst>
                                            <p:cond delay="0"/>
                                          </p:stCondLst>
                                        </p:cTn>
                                        <p:tgtEl>
                                          <p:spTgt spid="4"/>
                                        </p:tgtEl>
                                        <p:attrNameLst>
                                          <p:attrName>style.visibility</p:attrName>
                                        </p:attrNameLst>
                                      </p:cBhvr>
                                      <p:to>
                                        <p:strVal val="hidden"/>
                                      </p:to>
                                    </p:set>
                                  </p:childTnLst>
                                </p:cTn>
                              </p:par>
                              <p:par>
                                <p:cTn id="28" presetID="1" presetClass="exit" presetSubtype="0" fill="hold" grpId="1" nodeType="withEffect">
                                  <p:stCondLst>
                                    <p:cond delay="0"/>
                                  </p:stCondLst>
                                  <p:childTnLst>
                                    <p:set>
                                      <p:cBhvr>
                                        <p:cTn id="29"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5" grpId="0" animBg="1"/>
      <p:bldP spid="5" grpId="1" animBg="1"/>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a:extLst>
            <a:ext uri="{FF2B5EF4-FFF2-40B4-BE49-F238E27FC236}">
              <a16:creationId xmlns:a16="http://schemas.microsoft.com/office/drawing/2014/main" id="{41400B2C-3FCF-564F-BF8A-91966FB52C24}"/>
            </a:ext>
          </a:extLst>
        </p:cNvPr>
        <p:cNvGrpSpPr/>
        <p:nvPr/>
      </p:nvGrpSpPr>
      <p:grpSpPr>
        <a:xfrm>
          <a:off x="0" y="0"/>
          <a:ext cx="0" cy="0"/>
          <a:chOff x="0" y="0"/>
          <a:chExt cx="0" cy="0"/>
        </a:xfrm>
      </p:grpSpPr>
      <p:sp>
        <p:nvSpPr>
          <p:cNvPr id="2" name="Start">
            <a:extLst>
              <a:ext uri="{FF2B5EF4-FFF2-40B4-BE49-F238E27FC236}">
                <a16:creationId xmlns:a16="http://schemas.microsoft.com/office/drawing/2014/main" id="{2F3D565F-5C8A-EB4D-E516-9489D47EB675}"/>
              </a:ext>
            </a:extLst>
          </p:cNvPr>
          <p:cNvSpPr txBox="1"/>
          <p:nvPr/>
        </p:nvSpPr>
        <p:spPr>
          <a:xfrm>
            <a:off x="1579711" y="46694"/>
            <a:ext cx="664669" cy="369332"/>
          </a:xfrm>
          <a:prstGeom prst="rect">
            <a:avLst/>
          </a:prstGeom>
          <a:noFill/>
        </p:spPr>
        <p:txBody>
          <a:bodyPr wrap="none" rtlCol="0">
            <a:spAutoFit/>
          </a:bodyPr>
          <a:lstStyle/>
          <a:p>
            <a:r>
              <a:rPr lang="de-DE" dirty="0">
                <a:solidFill>
                  <a:schemeClr val="bg1"/>
                </a:solidFill>
                <a:hlinkClick r:id="" action="ppaction://macro?name=QuizStarten">
                  <a:extLst>
                    <a:ext uri="{A12FA001-AC4F-418D-AE19-62706E023703}">
                      <ahyp:hlinkClr xmlns:ahyp="http://schemas.microsoft.com/office/drawing/2018/hyperlinkcolor" val="tx"/>
                    </a:ext>
                  </a:extLst>
                </a:hlinkClick>
              </a:rPr>
              <a:t>Start</a:t>
            </a:r>
            <a:endParaRPr lang="de-DE" dirty="0">
              <a:solidFill>
                <a:schemeClr val="bg1"/>
              </a:solidFill>
            </a:endParaRPr>
          </a:p>
        </p:txBody>
      </p:sp>
      <p:sp>
        <p:nvSpPr>
          <p:cNvPr id="6" name="Aussagetext">
            <a:extLst>
              <a:ext uri="{FF2B5EF4-FFF2-40B4-BE49-F238E27FC236}">
                <a16:creationId xmlns:a16="http://schemas.microsoft.com/office/drawing/2014/main" id="{0B86C429-FF33-50B6-FF59-A7DA6B9F9A2E}"/>
              </a:ext>
            </a:extLst>
          </p:cNvPr>
          <p:cNvSpPr/>
          <p:nvPr/>
        </p:nvSpPr>
        <p:spPr>
          <a:xfrm>
            <a:off x="2521706" y="4686122"/>
            <a:ext cx="7171268" cy="2137834"/>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3600" dirty="0"/>
              <a:t>Der Kutschenberg ist mit 201 m die höchste Erhebung in Brandenburg.</a:t>
            </a:r>
          </a:p>
        </p:txBody>
      </p:sp>
      <p:sp>
        <p:nvSpPr>
          <p:cNvPr id="7" name="Überschrift">
            <a:extLst>
              <a:ext uri="{FF2B5EF4-FFF2-40B4-BE49-F238E27FC236}">
                <a16:creationId xmlns:a16="http://schemas.microsoft.com/office/drawing/2014/main" id="{6123EBBE-8F22-9B1D-7BF0-17E3717449FB}"/>
              </a:ext>
            </a:extLst>
          </p:cNvPr>
          <p:cNvSpPr>
            <a:spLocks/>
          </p:cNvSpPr>
          <p:nvPr/>
        </p:nvSpPr>
        <p:spPr>
          <a:xfrm>
            <a:off x="2530174" y="580465"/>
            <a:ext cx="7162800" cy="677333"/>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4000" dirty="0"/>
              <a:t>Richtig oder Falsch?</a:t>
            </a:r>
          </a:p>
        </p:txBody>
      </p:sp>
      <p:sp>
        <p:nvSpPr>
          <p:cNvPr id="8" name="Rechteck Falsch blau">
            <a:hlinkClick r:id="" action="ppaction://macro?name=Falsch"/>
            <a:extLst>
              <a:ext uri="{FF2B5EF4-FFF2-40B4-BE49-F238E27FC236}">
                <a16:creationId xmlns:a16="http://schemas.microsoft.com/office/drawing/2014/main" id="{FEC376BC-0676-4812-422E-57F46B69E4BB}"/>
              </a:ext>
            </a:extLst>
          </p:cNvPr>
          <p:cNvSpPr/>
          <p:nvPr/>
        </p:nvSpPr>
        <p:spPr>
          <a:xfrm>
            <a:off x="1780215" y="3917483"/>
            <a:ext cx="2160000" cy="756001"/>
          </a:xfrm>
          <a:prstGeom prst="rect">
            <a:avLst/>
          </a:prstGeom>
          <a:solidFill>
            <a:schemeClr val="accent1"/>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Falsch</a:t>
            </a:r>
          </a:p>
        </p:txBody>
      </p:sp>
      <p:sp>
        <p:nvSpPr>
          <p:cNvPr id="11" name="Rechteck Richtig blau">
            <a:hlinkClick r:id="" action="ppaction://macro?name=Richtig"/>
            <a:extLst>
              <a:ext uri="{FF2B5EF4-FFF2-40B4-BE49-F238E27FC236}">
                <a16:creationId xmlns:a16="http://schemas.microsoft.com/office/drawing/2014/main" id="{48B43F87-0CFD-7DE0-AB7B-C3CCD987C173}"/>
              </a:ext>
            </a:extLst>
          </p:cNvPr>
          <p:cNvSpPr/>
          <p:nvPr/>
        </p:nvSpPr>
        <p:spPr>
          <a:xfrm>
            <a:off x="8240275" y="3949265"/>
            <a:ext cx="2160000" cy="720000"/>
          </a:xfrm>
          <a:prstGeom prst="rect">
            <a:avLst/>
          </a:prstGeom>
          <a:solidFill>
            <a:srgbClr val="156082"/>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Richtig</a:t>
            </a:r>
          </a:p>
        </p:txBody>
      </p:sp>
      <p:sp>
        <p:nvSpPr>
          <p:cNvPr id="18" name="Pfeil: weiter">
            <a:hlinkClick r:id="rId3" action="ppaction://hlinksldjump"/>
            <a:extLst>
              <a:ext uri="{FF2B5EF4-FFF2-40B4-BE49-F238E27FC236}">
                <a16:creationId xmlns:a16="http://schemas.microsoft.com/office/drawing/2014/main" id="{7B6BA3E2-9EEB-02BB-568D-4EED78ED13ED}"/>
              </a:ext>
            </a:extLst>
          </p:cNvPr>
          <p:cNvSpPr/>
          <p:nvPr/>
        </p:nvSpPr>
        <p:spPr>
          <a:xfrm>
            <a:off x="10837477" y="4669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weiter</a:t>
            </a:r>
          </a:p>
        </p:txBody>
      </p:sp>
      <p:sp>
        <p:nvSpPr>
          <p:cNvPr id="3" name="Info">
            <a:extLst>
              <a:ext uri="{FF2B5EF4-FFF2-40B4-BE49-F238E27FC236}">
                <a16:creationId xmlns:a16="http://schemas.microsoft.com/office/drawing/2014/main" id="{DC6DCB68-23B7-4AFA-FBF0-49BE76F39FD4}"/>
              </a:ext>
            </a:extLst>
          </p:cNvPr>
          <p:cNvSpPr/>
          <p:nvPr/>
        </p:nvSpPr>
        <p:spPr>
          <a:xfrm>
            <a:off x="9860275" y="6056305"/>
            <a:ext cx="720000" cy="720000"/>
          </a:xfrm>
          <a:prstGeom prst="flowChartConnector">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400" dirty="0"/>
              <a:t>Info</a:t>
            </a:r>
          </a:p>
        </p:txBody>
      </p:sp>
      <p:grpSp>
        <p:nvGrpSpPr>
          <p:cNvPr id="9" name="Gruppieren 8">
            <a:extLst>
              <a:ext uri="{FF2B5EF4-FFF2-40B4-BE49-F238E27FC236}">
                <a16:creationId xmlns:a16="http://schemas.microsoft.com/office/drawing/2014/main" id="{157EBECA-0352-921B-663B-EAE0A7149BC3}"/>
              </a:ext>
            </a:extLst>
          </p:cNvPr>
          <p:cNvGrpSpPr/>
          <p:nvPr/>
        </p:nvGrpSpPr>
        <p:grpSpPr>
          <a:xfrm>
            <a:off x="1780215" y="2891950"/>
            <a:ext cx="2160000" cy="1008000"/>
            <a:chOff x="967943" y="4557167"/>
            <a:chExt cx="2520000" cy="1008000"/>
          </a:xfrm>
        </p:grpSpPr>
        <p:sp>
          <p:nvSpPr>
            <p:cNvPr id="10" name="Falsch rot">
              <a:hlinkClick r:id="" action="ppaction://macro?name=Falsch"/>
              <a:extLst>
                <a:ext uri="{FF2B5EF4-FFF2-40B4-BE49-F238E27FC236}">
                  <a16:creationId xmlns:a16="http://schemas.microsoft.com/office/drawing/2014/main" id="{0FDF8C17-3BA0-7644-E0C3-D25716B52DA2}"/>
                </a:ext>
              </a:extLst>
            </p:cNvPr>
            <p:cNvSpPr/>
            <p:nvPr/>
          </p:nvSpPr>
          <p:spPr>
            <a:xfrm>
              <a:off x="967943" y="4557167"/>
              <a:ext cx="2520000" cy="1008000"/>
            </a:xfrm>
            <a:prstGeom prst="rect">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2" name="Rahmen 11">
              <a:extLst>
                <a:ext uri="{FF2B5EF4-FFF2-40B4-BE49-F238E27FC236}">
                  <a16:creationId xmlns:a16="http://schemas.microsoft.com/office/drawing/2014/main" id="{A8FA1698-3AF5-DA7B-5131-75379B6034E9}"/>
                </a:ext>
              </a:extLst>
            </p:cNvPr>
            <p:cNvSpPr/>
            <p:nvPr/>
          </p:nvSpPr>
          <p:spPr>
            <a:xfrm>
              <a:off x="1762710" y="4665852"/>
              <a:ext cx="930462" cy="792000"/>
            </a:xfrm>
            <a:prstGeom prst="frame">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t>-5P</a:t>
              </a:r>
            </a:p>
          </p:txBody>
        </p:sp>
      </p:grpSp>
      <p:grpSp>
        <p:nvGrpSpPr>
          <p:cNvPr id="15" name="Gruppieren 14">
            <a:extLst>
              <a:ext uri="{FF2B5EF4-FFF2-40B4-BE49-F238E27FC236}">
                <a16:creationId xmlns:a16="http://schemas.microsoft.com/office/drawing/2014/main" id="{022619D8-1393-50DC-CB27-85F5BC1E5848}"/>
              </a:ext>
            </a:extLst>
          </p:cNvPr>
          <p:cNvGrpSpPr/>
          <p:nvPr/>
        </p:nvGrpSpPr>
        <p:grpSpPr>
          <a:xfrm>
            <a:off x="8240275" y="2917149"/>
            <a:ext cx="2160000" cy="1008000"/>
            <a:chOff x="5656057" y="4575305"/>
            <a:chExt cx="2520000" cy="1008000"/>
          </a:xfrm>
        </p:grpSpPr>
        <p:sp>
          <p:nvSpPr>
            <p:cNvPr id="16" name="Richtig grün">
              <a:hlinkClick r:id="" action="ppaction://macro?name=Richtig"/>
              <a:extLst>
                <a:ext uri="{FF2B5EF4-FFF2-40B4-BE49-F238E27FC236}">
                  <a16:creationId xmlns:a16="http://schemas.microsoft.com/office/drawing/2014/main" id="{3D64E1D5-1139-DBF6-C8F7-20EFB64BE1DF}"/>
                </a:ext>
              </a:extLst>
            </p:cNvPr>
            <p:cNvSpPr/>
            <p:nvPr/>
          </p:nvSpPr>
          <p:spPr>
            <a:xfrm>
              <a:off x="5656057" y="4575305"/>
              <a:ext cx="2520000" cy="1008000"/>
            </a:xfrm>
            <a:prstGeom prst="rect">
              <a:avLst/>
            </a:prstGeom>
            <a:solidFill>
              <a:schemeClr val="accent6"/>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7" name="Rahmen 16">
              <a:extLst>
                <a:ext uri="{FF2B5EF4-FFF2-40B4-BE49-F238E27FC236}">
                  <a16:creationId xmlns:a16="http://schemas.microsoft.com/office/drawing/2014/main" id="{BAF9E30C-118F-63C0-9EF7-6392B3E579BD}"/>
                </a:ext>
              </a:extLst>
            </p:cNvPr>
            <p:cNvSpPr/>
            <p:nvPr/>
          </p:nvSpPr>
          <p:spPr>
            <a:xfrm>
              <a:off x="6440704" y="4685314"/>
              <a:ext cx="930462" cy="792000"/>
            </a:xfrm>
            <a:prstGeom prst="frame">
              <a:avLst/>
            </a:prstGeom>
            <a:solidFill>
              <a:schemeClr val="accent6"/>
            </a:soli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solidFill>
                    <a:sysClr val="windowText" lastClr="000000"/>
                  </a:solidFill>
                </a:rPr>
                <a:t>10P</a:t>
              </a:r>
            </a:p>
          </p:txBody>
        </p:sp>
      </p:grpSp>
      <p:grpSp>
        <p:nvGrpSpPr>
          <p:cNvPr id="23" name="Gruppieren 22">
            <a:extLst>
              <a:ext uri="{FF2B5EF4-FFF2-40B4-BE49-F238E27FC236}">
                <a16:creationId xmlns:a16="http://schemas.microsoft.com/office/drawing/2014/main" id="{38B37A27-2CC0-5CC1-A2A6-5A4E141DE596}"/>
              </a:ext>
            </a:extLst>
          </p:cNvPr>
          <p:cNvGrpSpPr/>
          <p:nvPr/>
        </p:nvGrpSpPr>
        <p:grpSpPr>
          <a:xfrm>
            <a:off x="0" y="-27000"/>
            <a:ext cx="12192000" cy="6912000"/>
            <a:chOff x="0" y="-27000"/>
            <a:chExt cx="12192000" cy="6912000"/>
          </a:xfrm>
        </p:grpSpPr>
        <p:grpSp>
          <p:nvGrpSpPr>
            <p:cNvPr id="4" name="Gruppieren 3">
              <a:extLst>
                <a:ext uri="{FF2B5EF4-FFF2-40B4-BE49-F238E27FC236}">
                  <a16:creationId xmlns:a16="http://schemas.microsoft.com/office/drawing/2014/main" id="{B1410B94-E5B0-053B-2A21-0BAA0F489093}"/>
                </a:ext>
              </a:extLst>
            </p:cNvPr>
            <p:cNvGrpSpPr/>
            <p:nvPr/>
          </p:nvGrpSpPr>
          <p:grpSpPr>
            <a:xfrm>
              <a:off x="0" y="-27000"/>
              <a:ext cx="12192000" cy="6912000"/>
              <a:chOff x="0" y="-25521"/>
              <a:chExt cx="12192000" cy="6912000"/>
            </a:xfrm>
          </p:grpSpPr>
          <p:pic>
            <p:nvPicPr>
              <p:cNvPr id="5" name="Grafik 4" descr="Ein Bild, das draußen, Gras, Himmel, Baum enthält.&#10;&#10;KI-generierte Inhalte können fehlerhaft sein.">
                <a:extLst>
                  <a:ext uri="{FF2B5EF4-FFF2-40B4-BE49-F238E27FC236}">
                    <a16:creationId xmlns:a16="http://schemas.microsoft.com/office/drawing/2014/main" id="{D5598269-DC83-A791-B9C3-A74A8EB711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00885" y="-25519"/>
                <a:ext cx="9191115" cy="6893336"/>
              </a:xfrm>
              <a:prstGeom prst="rect">
                <a:avLst/>
              </a:prstGeom>
              <a:effectLst>
                <a:innerShdw blurRad="114300">
                  <a:prstClr val="black"/>
                </a:innerShdw>
              </a:effectLst>
            </p:spPr>
          </p:pic>
          <p:sp>
            <p:nvSpPr>
              <p:cNvPr id="14" name="Textfeld 13">
                <a:extLst>
                  <a:ext uri="{FF2B5EF4-FFF2-40B4-BE49-F238E27FC236}">
                    <a16:creationId xmlns:a16="http://schemas.microsoft.com/office/drawing/2014/main" id="{4C1AB54B-4A6F-602E-DEBE-D9DF8BA69BFA}"/>
                  </a:ext>
                </a:extLst>
              </p:cNvPr>
              <p:cNvSpPr txBox="1"/>
              <p:nvPr/>
            </p:nvSpPr>
            <p:spPr>
              <a:xfrm>
                <a:off x="0" y="-25521"/>
                <a:ext cx="3685267" cy="6912000"/>
              </a:xfrm>
              <a:prstGeom prst="rect">
                <a:avLst/>
              </a:prstGeom>
              <a:solidFill>
                <a:schemeClr val="accent1">
                  <a:lumMod val="60000"/>
                  <a:lumOff val="40000"/>
                </a:schemeClr>
              </a:solidFill>
              <a:effectLst>
                <a:innerShdw blurRad="114300">
                  <a:prstClr val="black"/>
                </a:innerShdw>
              </a:effectLst>
            </p:spPr>
            <p:txBody>
              <a:bodyPr wrap="square">
                <a:spAutoFit/>
              </a:bodyPr>
              <a:lstStyle/>
              <a:p>
                <a:r>
                  <a:rPr lang="de-DE" sz="2400" dirty="0"/>
                  <a:t>Bis in die jüngste Vergangenheit galt der Hagelberg in der Nähe von Bad Belzig mit 201 m als höchste Erhebung des Landes. Nach der Neugründung des Bundeslandes stellte sich heraus, dass der Kutschenberg bei Ortrand an der Grenze zu Sachsen als höchster Berg anzusehen ist. Neue Vermessungen bescheinigten dem Hagelberg nur eine Höhe von 200,2 m, dem Kutschenberg aber 201 m</a:t>
                </a:r>
                <a:r>
                  <a:rPr lang="de-DE" sz="2000" dirty="0"/>
                  <a:t>. </a:t>
                </a:r>
              </a:p>
            </p:txBody>
          </p:sp>
        </p:grpSp>
        <p:pic>
          <p:nvPicPr>
            <p:cNvPr id="21" name="Grafik 20" descr="Ein Bild, das Karte, Text enthält.&#10;&#10;KI-generierte Inhalte können fehlerhaft sein.">
              <a:extLst>
                <a:ext uri="{FF2B5EF4-FFF2-40B4-BE49-F238E27FC236}">
                  <a16:creationId xmlns:a16="http://schemas.microsoft.com/office/drawing/2014/main" id="{6F5E10D7-05A4-AD13-20BA-DAFC945BF14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99394" y="13718"/>
              <a:ext cx="2143125" cy="2143125"/>
            </a:xfrm>
            <a:prstGeom prst="rect">
              <a:avLst/>
            </a:prstGeom>
            <a:effectLst>
              <a:innerShdw blurRad="114300">
                <a:prstClr val="black"/>
              </a:innerShdw>
            </a:effectLst>
          </p:spPr>
        </p:pic>
      </p:grpSp>
      <p:sp>
        <p:nvSpPr>
          <p:cNvPr id="13" name="Rechteck: abgerundete Ecken 12">
            <a:extLst>
              <a:ext uri="{FF2B5EF4-FFF2-40B4-BE49-F238E27FC236}">
                <a16:creationId xmlns:a16="http://schemas.microsoft.com/office/drawing/2014/main" id="{5AF4B21D-1C0A-495B-9A2A-34B5DC69431E}"/>
              </a:ext>
            </a:extLst>
          </p:cNvPr>
          <p:cNvSpPr/>
          <p:nvPr/>
        </p:nvSpPr>
        <p:spPr>
          <a:xfrm>
            <a:off x="10278924" y="6383497"/>
            <a:ext cx="1913076" cy="459306"/>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spTree>
    <p:extLst>
      <p:ext uri="{BB962C8B-B14F-4D97-AF65-F5344CB8AC3E}">
        <p14:creationId xmlns:p14="http://schemas.microsoft.com/office/powerpoint/2010/main" val="273356489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plus(in)">
                                      <p:cBhvr>
                                        <p:cTn id="7" dur="2000"/>
                                        <p:tgtEl>
                                          <p:spTgt spid="15"/>
                                        </p:tgtEl>
                                      </p:cBhvr>
                                    </p:animEffect>
                                  </p:childTnLst>
                                </p:cTn>
                              </p:par>
                            </p:childTnLst>
                          </p:cTn>
                        </p:par>
                      </p:childTnLst>
                    </p:cTn>
                  </p:par>
                </p:childTnLst>
              </p:cTn>
              <p:nextCondLst>
                <p:cond evt="onClick" delay="0">
                  <p:tgtEl>
                    <p:spTgt spid="11"/>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13"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2000"/>
                                        <p:tgtEl>
                                          <p:spTgt spid="9"/>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circle(in)">
                                      <p:cBhvr>
                                        <p:cTn id="19" dur="2000"/>
                                        <p:tgtEl>
                                          <p:spTgt spid="13"/>
                                        </p:tgtEl>
                                      </p:cBhvr>
                                    </p:animEffect>
                                  </p:childTnLst>
                                </p:cTn>
                              </p:par>
                              <p:par>
                                <p:cTn id="20" presetID="6" presetClass="entr" presetSubtype="16"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circle(in)">
                                      <p:cBhvr>
                                        <p:cTn id="22" dur="2000"/>
                                        <p:tgtEl>
                                          <p:spTgt spid="23"/>
                                        </p:tgtEl>
                                      </p:cBhvr>
                                    </p:animEffect>
                                  </p:childTnLst>
                                </p:cTn>
                              </p:par>
                            </p:childTnLst>
                          </p:cTn>
                        </p:par>
                      </p:childTnLst>
                    </p:cTn>
                  </p:par>
                </p:childTnLst>
              </p:cTn>
              <p:nextCondLst>
                <p:cond evt="onClick" delay="0">
                  <p:tgtEl>
                    <p:spTgt spid="3"/>
                  </p:tgtEl>
                </p:cond>
              </p:nextCondLst>
            </p:seq>
            <p:seq concurrent="1" nextAc="seek">
              <p:cTn id="23" restart="whenNotActive" fill="hold" evtFilter="cancelBubble" nodeType="interactiveSeq">
                <p:stCondLst>
                  <p:cond evt="onClick" delay="0">
                    <p:tgtEl>
                      <p:spTgt spid="13"/>
                    </p:tgtEl>
                  </p:cond>
                </p:stCondLst>
                <p:endSync evt="end" delay="0">
                  <p:rtn val="all"/>
                </p:endSync>
                <p:childTnLst>
                  <p:par>
                    <p:cTn id="24" fill="hold">
                      <p:stCondLst>
                        <p:cond delay="0"/>
                      </p:stCondLst>
                      <p:childTnLst>
                        <p:par>
                          <p:cTn id="25" fill="hold">
                            <p:stCondLst>
                              <p:cond delay="0"/>
                            </p:stCondLst>
                            <p:childTnLst>
                              <p:par>
                                <p:cTn id="26" presetID="1" presetClass="exit" presetSubtype="0" fill="hold" grpId="1" nodeType="clickEffect">
                                  <p:stCondLst>
                                    <p:cond delay="0"/>
                                  </p:stCondLst>
                                  <p:childTnLst>
                                    <p:set>
                                      <p:cBhvr>
                                        <p:cTn id="27" dur="1" fill="hold">
                                          <p:stCondLst>
                                            <p:cond delay="0"/>
                                          </p:stCondLst>
                                        </p:cTn>
                                        <p:tgtEl>
                                          <p:spTgt spid="13"/>
                                        </p:tgtEl>
                                        <p:attrNameLst>
                                          <p:attrName>style.visibility</p:attrName>
                                        </p:attrNameLst>
                                      </p:cBhvr>
                                      <p:to>
                                        <p:strVal val="hidden"/>
                                      </p:to>
                                    </p:set>
                                  </p:childTnLst>
                                </p:cTn>
                              </p:par>
                              <p:par>
                                <p:cTn id="28" presetID="1" presetClass="exit" presetSubtype="0" fill="hold" nodeType="withEffect">
                                  <p:stCondLst>
                                    <p:cond delay="0"/>
                                  </p:stCondLst>
                                  <p:childTnLst>
                                    <p:set>
                                      <p:cBhvr>
                                        <p:cTn id="29" dur="1" fill="hold">
                                          <p:stCondLst>
                                            <p:cond delay="0"/>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3" grpId="0" animBg="1"/>
      <p:bldP spid="1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a:extLst>
            <a:ext uri="{FF2B5EF4-FFF2-40B4-BE49-F238E27FC236}">
              <a16:creationId xmlns:a16="http://schemas.microsoft.com/office/drawing/2014/main" id="{5BBC1E92-45C6-CAA7-D847-6468AC351613}"/>
            </a:ext>
          </a:extLst>
        </p:cNvPr>
        <p:cNvGrpSpPr/>
        <p:nvPr/>
      </p:nvGrpSpPr>
      <p:grpSpPr>
        <a:xfrm>
          <a:off x="0" y="0"/>
          <a:ext cx="0" cy="0"/>
          <a:chOff x="0" y="0"/>
          <a:chExt cx="0" cy="0"/>
        </a:xfrm>
      </p:grpSpPr>
      <p:sp>
        <p:nvSpPr>
          <p:cNvPr id="2" name="Start">
            <a:extLst>
              <a:ext uri="{FF2B5EF4-FFF2-40B4-BE49-F238E27FC236}">
                <a16:creationId xmlns:a16="http://schemas.microsoft.com/office/drawing/2014/main" id="{F4E47C01-02BF-EC88-FEB5-BD2E4EACE5D6}"/>
              </a:ext>
            </a:extLst>
          </p:cNvPr>
          <p:cNvSpPr txBox="1"/>
          <p:nvPr/>
        </p:nvSpPr>
        <p:spPr>
          <a:xfrm>
            <a:off x="1579711" y="46694"/>
            <a:ext cx="664669" cy="369332"/>
          </a:xfrm>
          <a:prstGeom prst="rect">
            <a:avLst/>
          </a:prstGeom>
          <a:noFill/>
        </p:spPr>
        <p:txBody>
          <a:bodyPr wrap="none" rtlCol="0">
            <a:spAutoFit/>
          </a:bodyPr>
          <a:lstStyle/>
          <a:p>
            <a:r>
              <a:rPr lang="de-DE" dirty="0">
                <a:solidFill>
                  <a:schemeClr val="bg1"/>
                </a:solidFill>
                <a:hlinkClick r:id="" action="ppaction://macro?name=QuizStarten">
                  <a:extLst>
                    <a:ext uri="{A12FA001-AC4F-418D-AE19-62706E023703}">
                      <ahyp:hlinkClr xmlns:ahyp="http://schemas.microsoft.com/office/drawing/2018/hyperlinkcolor" val="tx"/>
                    </a:ext>
                  </a:extLst>
                </a:hlinkClick>
              </a:rPr>
              <a:t>Start</a:t>
            </a:r>
            <a:endParaRPr lang="de-DE" dirty="0">
              <a:solidFill>
                <a:schemeClr val="bg1"/>
              </a:solidFill>
            </a:endParaRPr>
          </a:p>
        </p:txBody>
      </p:sp>
      <p:sp>
        <p:nvSpPr>
          <p:cNvPr id="6" name="Aussagetext">
            <a:extLst>
              <a:ext uri="{FF2B5EF4-FFF2-40B4-BE49-F238E27FC236}">
                <a16:creationId xmlns:a16="http://schemas.microsoft.com/office/drawing/2014/main" id="{361B08C2-202A-9BFA-D610-36CAE1839B59}"/>
              </a:ext>
            </a:extLst>
          </p:cNvPr>
          <p:cNvSpPr/>
          <p:nvPr/>
        </p:nvSpPr>
        <p:spPr>
          <a:xfrm>
            <a:off x="2521706" y="4686122"/>
            <a:ext cx="7171268" cy="2137834"/>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3600" dirty="0"/>
              <a:t>Die Kiefer ist der dominante Baum in Brandenburg.</a:t>
            </a:r>
          </a:p>
        </p:txBody>
      </p:sp>
      <p:sp>
        <p:nvSpPr>
          <p:cNvPr id="7" name="Überschrift">
            <a:extLst>
              <a:ext uri="{FF2B5EF4-FFF2-40B4-BE49-F238E27FC236}">
                <a16:creationId xmlns:a16="http://schemas.microsoft.com/office/drawing/2014/main" id="{21BD9437-58EA-B4A6-BA6B-1A47BD68DB02}"/>
              </a:ext>
            </a:extLst>
          </p:cNvPr>
          <p:cNvSpPr>
            <a:spLocks/>
          </p:cNvSpPr>
          <p:nvPr/>
        </p:nvSpPr>
        <p:spPr>
          <a:xfrm>
            <a:off x="2521706" y="548683"/>
            <a:ext cx="7162800" cy="677333"/>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4000" dirty="0"/>
              <a:t>Richtig oder Falsch?</a:t>
            </a:r>
          </a:p>
        </p:txBody>
      </p:sp>
      <p:sp>
        <p:nvSpPr>
          <p:cNvPr id="8" name="Rechteck Falsch blau">
            <a:hlinkClick r:id="" action="ppaction://macro?name=Falsch"/>
            <a:extLst>
              <a:ext uri="{FF2B5EF4-FFF2-40B4-BE49-F238E27FC236}">
                <a16:creationId xmlns:a16="http://schemas.microsoft.com/office/drawing/2014/main" id="{8BA237B7-C478-FE1B-8ED4-4AF7DA29B1B3}"/>
              </a:ext>
            </a:extLst>
          </p:cNvPr>
          <p:cNvSpPr/>
          <p:nvPr/>
        </p:nvSpPr>
        <p:spPr>
          <a:xfrm>
            <a:off x="1780215" y="3917483"/>
            <a:ext cx="2160000" cy="756001"/>
          </a:xfrm>
          <a:prstGeom prst="rect">
            <a:avLst/>
          </a:prstGeom>
          <a:solidFill>
            <a:schemeClr val="accent1"/>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Falsch</a:t>
            </a:r>
          </a:p>
        </p:txBody>
      </p:sp>
      <p:sp>
        <p:nvSpPr>
          <p:cNvPr id="11" name="Rechteck Richtig blau">
            <a:hlinkClick r:id="" action="ppaction://macro?name=Richtig"/>
            <a:extLst>
              <a:ext uri="{FF2B5EF4-FFF2-40B4-BE49-F238E27FC236}">
                <a16:creationId xmlns:a16="http://schemas.microsoft.com/office/drawing/2014/main" id="{0F91FAA1-3953-D9CF-7B6E-8E6F2952D01D}"/>
              </a:ext>
            </a:extLst>
          </p:cNvPr>
          <p:cNvSpPr/>
          <p:nvPr/>
        </p:nvSpPr>
        <p:spPr>
          <a:xfrm>
            <a:off x="8240275" y="3949265"/>
            <a:ext cx="2160000" cy="720000"/>
          </a:xfrm>
          <a:prstGeom prst="rect">
            <a:avLst/>
          </a:prstGeom>
          <a:solidFill>
            <a:srgbClr val="156082"/>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Richtig</a:t>
            </a:r>
          </a:p>
        </p:txBody>
      </p:sp>
      <p:sp>
        <p:nvSpPr>
          <p:cNvPr id="18" name="Pfeil: weiter">
            <a:hlinkClick r:id="rId3" action="ppaction://hlinksldjump"/>
            <a:extLst>
              <a:ext uri="{FF2B5EF4-FFF2-40B4-BE49-F238E27FC236}">
                <a16:creationId xmlns:a16="http://schemas.microsoft.com/office/drawing/2014/main" id="{FAD3F59A-70A9-140A-8F1A-13B9E04D47AB}"/>
              </a:ext>
            </a:extLst>
          </p:cNvPr>
          <p:cNvSpPr/>
          <p:nvPr/>
        </p:nvSpPr>
        <p:spPr>
          <a:xfrm>
            <a:off x="10837477" y="4669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weiter</a:t>
            </a:r>
          </a:p>
        </p:txBody>
      </p:sp>
      <p:sp>
        <p:nvSpPr>
          <p:cNvPr id="3" name="Info">
            <a:extLst>
              <a:ext uri="{FF2B5EF4-FFF2-40B4-BE49-F238E27FC236}">
                <a16:creationId xmlns:a16="http://schemas.microsoft.com/office/drawing/2014/main" id="{900E9678-07FF-C617-E305-131D8FAF629D}"/>
              </a:ext>
            </a:extLst>
          </p:cNvPr>
          <p:cNvSpPr/>
          <p:nvPr/>
        </p:nvSpPr>
        <p:spPr>
          <a:xfrm>
            <a:off x="9860275" y="6056305"/>
            <a:ext cx="720000" cy="720000"/>
          </a:xfrm>
          <a:prstGeom prst="flowChartConnector">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400" dirty="0"/>
              <a:t>Info</a:t>
            </a:r>
          </a:p>
        </p:txBody>
      </p:sp>
      <p:grpSp>
        <p:nvGrpSpPr>
          <p:cNvPr id="9" name="Gruppieren 8">
            <a:extLst>
              <a:ext uri="{FF2B5EF4-FFF2-40B4-BE49-F238E27FC236}">
                <a16:creationId xmlns:a16="http://schemas.microsoft.com/office/drawing/2014/main" id="{394A67FC-5B49-72FB-ABD7-C5466BB1AD1F}"/>
              </a:ext>
            </a:extLst>
          </p:cNvPr>
          <p:cNvGrpSpPr/>
          <p:nvPr/>
        </p:nvGrpSpPr>
        <p:grpSpPr>
          <a:xfrm>
            <a:off x="1780215" y="2891950"/>
            <a:ext cx="2160000" cy="1008000"/>
            <a:chOff x="967943" y="4557167"/>
            <a:chExt cx="2520000" cy="1008000"/>
          </a:xfrm>
        </p:grpSpPr>
        <p:sp>
          <p:nvSpPr>
            <p:cNvPr id="10" name="Falsch rot">
              <a:hlinkClick r:id="" action="ppaction://macro?name=Falsch"/>
              <a:extLst>
                <a:ext uri="{FF2B5EF4-FFF2-40B4-BE49-F238E27FC236}">
                  <a16:creationId xmlns:a16="http://schemas.microsoft.com/office/drawing/2014/main" id="{590EA32E-B655-20D3-4685-2FE40C339BEB}"/>
                </a:ext>
              </a:extLst>
            </p:cNvPr>
            <p:cNvSpPr/>
            <p:nvPr/>
          </p:nvSpPr>
          <p:spPr>
            <a:xfrm>
              <a:off x="967943" y="4557167"/>
              <a:ext cx="2520000" cy="1008000"/>
            </a:xfrm>
            <a:prstGeom prst="rect">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2" name="Rahmen 11">
              <a:extLst>
                <a:ext uri="{FF2B5EF4-FFF2-40B4-BE49-F238E27FC236}">
                  <a16:creationId xmlns:a16="http://schemas.microsoft.com/office/drawing/2014/main" id="{F02CC316-D87E-D414-8C41-F7E9C61347DD}"/>
                </a:ext>
              </a:extLst>
            </p:cNvPr>
            <p:cNvSpPr/>
            <p:nvPr/>
          </p:nvSpPr>
          <p:spPr>
            <a:xfrm>
              <a:off x="1762710" y="4665852"/>
              <a:ext cx="930462" cy="792000"/>
            </a:xfrm>
            <a:prstGeom prst="frame">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t>-5P</a:t>
              </a:r>
            </a:p>
          </p:txBody>
        </p:sp>
      </p:grpSp>
      <p:grpSp>
        <p:nvGrpSpPr>
          <p:cNvPr id="15" name="Gruppieren 14">
            <a:extLst>
              <a:ext uri="{FF2B5EF4-FFF2-40B4-BE49-F238E27FC236}">
                <a16:creationId xmlns:a16="http://schemas.microsoft.com/office/drawing/2014/main" id="{5C9000EA-7765-A3B0-59E6-F7E3414D3B77}"/>
              </a:ext>
            </a:extLst>
          </p:cNvPr>
          <p:cNvGrpSpPr/>
          <p:nvPr/>
        </p:nvGrpSpPr>
        <p:grpSpPr>
          <a:xfrm>
            <a:off x="8240275" y="2917149"/>
            <a:ext cx="2160000" cy="1008000"/>
            <a:chOff x="5656057" y="4575305"/>
            <a:chExt cx="2520000" cy="1008000"/>
          </a:xfrm>
        </p:grpSpPr>
        <p:sp>
          <p:nvSpPr>
            <p:cNvPr id="16" name="Richtig grün">
              <a:hlinkClick r:id="" action="ppaction://macro?name=Richtig"/>
              <a:extLst>
                <a:ext uri="{FF2B5EF4-FFF2-40B4-BE49-F238E27FC236}">
                  <a16:creationId xmlns:a16="http://schemas.microsoft.com/office/drawing/2014/main" id="{06D6A25D-9715-BD83-9E66-BF0B9A02C08B}"/>
                </a:ext>
              </a:extLst>
            </p:cNvPr>
            <p:cNvSpPr/>
            <p:nvPr/>
          </p:nvSpPr>
          <p:spPr>
            <a:xfrm>
              <a:off x="5656057" y="4575305"/>
              <a:ext cx="2520000" cy="1008000"/>
            </a:xfrm>
            <a:prstGeom prst="rect">
              <a:avLst/>
            </a:prstGeom>
            <a:solidFill>
              <a:schemeClr val="accent6"/>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7" name="Rahmen 16">
              <a:extLst>
                <a:ext uri="{FF2B5EF4-FFF2-40B4-BE49-F238E27FC236}">
                  <a16:creationId xmlns:a16="http://schemas.microsoft.com/office/drawing/2014/main" id="{CF358A48-3C1B-8948-CD4F-3E61B7A99CD0}"/>
                </a:ext>
              </a:extLst>
            </p:cNvPr>
            <p:cNvSpPr/>
            <p:nvPr/>
          </p:nvSpPr>
          <p:spPr>
            <a:xfrm>
              <a:off x="6440704" y="4685314"/>
              <a:ext cx="930462" cy="792000"/>
            </a:xfrm>
            <a:prstGeom prst="frame">
              <a:avLst/>
            </a:prstGeom>
            <a:solidFill>
              <a:schemeClr val="accent6"/>
            </a:soli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solidFill>
                    <a:sysClr val="windowText" lastClr="000000"/>
                  </a:solidFill>
                </a:rPr>
                <a:t>10P</a:t>
              </a:r>
            </a:p>
          </p:txBody>
        </p:sp>
      </p:grpSp>
      <p:grpSp>
        <p:nvGrpSpPr>
          <p:cNvPr id="4" name="Gruppieren 3">
            <a:extLst>
              <a:ext uri="{FF2B5EF4-FFF2-40B4-BE49-F238E27FC236}">
                <a16:creationId xmlns:a16="http://schemas.microsoft.com/office/drawing/2014/main" id="{3024DDAD-9C12-FC65-4650-599D21B8689B}"/>
              </a:ext>
            </a:extLst>
          </p:cNvPr>
          <p:cNvGrpSpPr/>
          <p:nvPr/>
        </p:nvGrpSpPr>
        <p:grpSpPr>
          <a:xfrm>
            <a:off x="-1" y="0"/>
            <a:ext cx="12235003" cy="7422331"/>
            <a:chOff x="-1" y="0"/>
            <a:chExt cx="12235003" cy="7422331"/>
          </a:xfrm>
        </p:grpSpPr>
        <p:pic>
          <p:nvPicPr>
            <p:cNvPr id="23" name="Grafik 22" descr="Ein Bild, das Text, Weihnachtsbaum, Pflanze enthält.&#10;&#10;KI-generierte Inhalte können fehlerhaft sein.">
              <a:extLst>
                <a:ext uri="{FF2B5EF4-FFF2-40B4-BE49-F238E27FC236}">
                  <a16:creationId xmlns:a16="http://schemas.microsoft.com/office/drawing/2014/main" id="{4539D417-4163-43BC-0368-461CACA495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10002" y="9524"/>
              <a:ext cx="9525000" cy="7412807"/>
            </a:xfrm>
            <a:prstGeom prst="rect">
              <a:avLst/>
            </a:prstGeom>
          </p:spPr>
        </p:pic>
        <p:pic>
          <p:nvPicPr>
            <p:cNvPr id="25" name="Grafik 24" descr="Ein Bild, das Pflanze, Baum, Nadelbaum, draußen enthält.&#10;&#10;KI-generierte Inhalte können fehlerhaft sein.">
              <a:extLst>
                <a:ext uri="{FF2B5EF4-FFF2-40B4-BE49-F238E27FC236}">
                  <a16:creationId xmlns:a16="http://schemas.microsoft.com/office/drawing/2014/main" id="{30F35317-E6E8-FCA2-AD5E-DFEE070BF096}"/>
                </a:ext>
              </a:extLst>
            </p:cNvPr>
            <p:cNvPicPr>
              <a:picLocks noChangeAspect="1"/>
            </p:cNvPicPr>
            <p:nvPr/>
          </p:nvPicPr>
          <p:blipFill>
            <a:blip r:embed="rId5">
              <a:extLst>
                <a:ext uri="{28A0092B-C50C-407E-A947-70E740481C1C}">
                  <a14:useLocalDpi xmlns:a14="http://schemas.microsoft.com/office/drawing/2010/main" val="0"/>
                </a:ext>
              </a:extLst>
            </a:blip>
            <a:srcRect r="38491"/>
            <a:stretch/>
          </p:blipFill>
          <p:spPr>
            <a:xfrm>
              <a:off x="-1" y="0"/>
              <a:ext cx="3046535" cy="7148146"/>
            </a:xfrm>
            <a:prstGeom prst="rect">
              <a:avLst/>
            </a:prstGeom>
          </p:spPr>
        </p:pic>
      </p:grpSp>
      <p:sp>
        <p:nvSpPr>
          <p:cNvPr id="5" name="Rechteck: abgerundete Ecken 4">
            <a:extLst>
              <a:ext uri="{FF2B5EF4-FFF2-40B4-BE49-F238E27FC236}">
                <a16:creationId xmlns:a16="http://schemas.microsoft.com/office/drawing/2014/main" id="{4E0C9402-9516-6C49-1260-409938FE9FAD}"/>
              </a:ext>
            </a:extLst>
          </p:cNvPr>
          <p:cNvSpPr/>
          <p:nvPr/>
        </p:nvSpPr>
        <p:spPr>
          <a:xfrm>
            <a:off x="10321926" y="7860"/>
            <a:ext cx="1913076" cy="459306"/>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spTree>
    <p:extLst>
      <p:ext uri="{BB962C8B-B14F-4D97-AF65-F5344CB8AC3E}">
        <p14:creationId xmlns:p14="http://schemas.microsoft.com/office/powerpoint/2010/main" val="297671096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plus(in)">
                                      <p:cBhvr>
                                        <p:cTn id="7" dur="2000"/>
                                        <p:tgtEl>
                                          <p:spTgt spid="15"/>
                                        </p:tgtEl>
                                      </p:cBhvr>
                                    </p:animEffect>
                                  </p:childTnLst>
                                </p:cTn>
                              </p:par>
                            </p:childTnLst>
                          </p:cTn>
                        </p:par>
                      </p:childTnLst>
                    </p:cTn>
                  </p:par>
                </p:childTnLst>
              </p:cTn>
              <p:nextCondLst>
                <p:cond evt="onClick" delay="0">
                  <p:tgtEl>
                    <p:spTgt spid="11"/>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13"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2000"/>
                                        <p:tgtEl>
                                          <p:spTgt spid="9"/>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2000"/>
                                        <p:tgtEl>
                                          <p:spTgt spid="4"/>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ircle(in)">
                                      <p:cBhvr>
                                        <p:cTn id="22" dur="2000"/>
                                        <p:tgtEl>
                                          <p:spTgt spid="5"/>
                                        </p:tgtEl>
                                      </p:cBhvr>
                                    </p:animEffect>
                                  </p:childTnLst>
                                </p:cTn>
                              </p:par>
                            </p:childTnLst>
                          </p:cTn>
                        </p:par>
                      </p:childTnLst>
                    </p:cTn>
                  </p:par>
                </p:childTnLst>
              </p:cTn>
              <p:nextCondLst>
                <p:cond evt="onClick" delay="0">
                  <p:tgtEl>
                    <p:spTgt spid="3"/>
                  </p:tgtEl>
                </p:cond>
              </p:nextCondLst>
            </p:seq>
            <p:seq concurrent="1" nextAc="seek">
              <p:cTn id="23" restart="whenNotActive" fill="hold" evtFilter="cancelBubble" nodeType="interactiveSeq">
                <p:stCondLst>
                  <p:cond evt="onClick" delay="0">
                    <p:tgtEl>
                      <p:spTgt spid="5"/>
                    </p:tgtEl>
                  </p:cond>
                </p:stCondLst>
                <p:endSync evt="end" delay="0">
                  <p:rtn val="all"/>
                </p:endSync>
                <p:childTnLst>
                  <p:par>
                    <p:cTn id="24" fill="hold">
                      <p:stCondLst>
                        <p:cond delay="0"/>
                      </p:stCondLst>
                      <p:childTnLst>
                        <p:par>
                          <p:cTn id="25" fill="hold">
                            <p:stCondLst>
                              <p:cond delay="0"/>
                            </p:stCondLst>
                            <p:childTnLst>
                              <p:par>
                                <p:cTn id="26" presetID="1" presetClass="exit" presetSubtype="0" fill="hold" nodeType="clickEffect">
                                  <p:stCondLst>
                                    <p:cond delay="0"/>
                                  </p:stCondLst>
                                  <p:childTnLst>
                                    <p:set>
                                      <p:cBhvr>
                                        <p:cTn id="27" dur="1" fill="hold">
                                          <p:stCondLst>
                                            <p:cond delay="0"/>
                                          </p:stCondLst>
                                        </p:cTn>
                                        <p:tgtEl>
                                          <p:spTgt spid="4"/>
                                        </p:tgtEl>
                                        <p:attrNameLst>
                                          <p:attrName>style.visibility</p:attrName>
                                        </p:attrNameLst>
                                      </p:cBhvr>
                                      <p:to>
                                        <p:strVal val="hidden"/>
                                      </p:to>
                                    </p:set>
                                  </p:childTnLst>
                                </p:cTn>
                              </p:par>
                              <p:par>
                                <p:cTn id="28" presetID="1" presetClass="exit" presetSubtype="0" fill="hold" grpId="1" nodeType="withEffect">
                                  <p:stCondLst>
                                    <p:cond delay="0"/>
                                  </p:stCondLst>
                                  <p:childTnLst>
                                    <p:set>
                                      <p:cBhvr>
                                        <p:cTn id="29"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a:extLst>
            <a:ext uri="{FF2B5EF4-FFF2-40B4-BE49-F238E27FC236}">
              <a16:creationId xmlns:a16="http://schemas.microsoft.com/office/drawing/2014/main" id="{4C59DBE8-2B2E-A6CD-CC8A-03A52F2F0F31}"/>
            </a:ext>
          </a:extLst>
        </p:cNvPr>
        <p:cNvGrpSpPr/>
        <p:nvPr/>
      </p:nvGrpSpPr>
      <p:grpSpPr>
        <a:xfrm>
          <a:off x="0" y="0"/>
          <a:ext cx="0" cy="0"/>
          <a:chOff x="0" y="0"/>
          <a:chExt cx="0" cy="0"/>
        </a:xfrm>
      </p:grpSpPr>
      <p:sp>
        <p:nvSpPr>
          <p:cNvPr id="2" name="Start">
            <a:extLst>
              <a:ext uri="{FF2B5EF4-FFF2-40B4-BE49-F238E27FC236}">
                <a16:creationId xmlns:a16="http://schemas.microsoft.com/office/drawing/2014/main" id="{20E7C77E-FE1B-F75D-1624-B4E73A3CD245}"/>
              </a:ext>
            </a:extLst>
          </p:cNvPr>
          <p:cNvSpPr txBox="1"/>
          <p:nvPr/>
        </p:nvSpPr>
        <p:spPr>
          <a:xfrm>
            <a:off x="1579711" y="46694"/>
            <a:ext cx="664669" cy="369332"/>
          </a:xfrm>
          <a:prstGeom prst="rect">
            <a:avLst/>
          </a:prstGeom>
          <a:noFill/>
        </p:spPr>
        <p:txBody>
          <a:bodyPr wrap="none" rtlCol="0">
            <a:spAutoFit/>
          </a:bodyPr>
          <a:lstStyle/>
          <a:p>
            <a:r>
              <a:rPr lang="de-DE" dirty="0">
                <a:solidFill>
                  <a:schemeClr val="bg1"/>
                </a:solidFill>
                <a:hlinkClick r:id="" action="ppaction://macro?name=QuizStarten">
                  <a:extLst>
                    <a:ext uri="{A12FA001-AC4F-418D-AE19-62706E023703}">
                      <ahyp:hlinkClr xmlns:ahyp="http://schemas.microsoft.com/office/drawing/2018/hyperlinkcolor" val="tx"/>
                    </a:ext>
                  </a:extLst>
                </a:hlinkClick>
              </a:rPr>
              <a:t>Start</a:t>
            </a:r>
            <a:endParaRPr lang="de-DE" dirty="0">
              <a:solidFill>
                <a:schemeClr val="bg1"/>
              </a:solidFill>
            </a:endParaRPr>
          </a:p>
        </p:txBody>
      </p:sp>
      <p:sp>
        <p:nvSpPr>
          <p:cNvPr id="6" name="Aussagetext">
            <a:extLst>
              <a:ext uri="{FF2B5EF4-FFF2-40B4-BE49-F238E27FC236}">
                <a16:creationId xmlns:a16="http://schemas.microsoft.com/office/drawing/2014/main" id="{624C9A12-BDF1-9F46-9EE1-F5FE5F501AA6}"/>
              </a:ext>
            </a:extLst>
          </p:cNvPr>
          <p:cNvSpPr/>
          <p:nvPr/>
        </p:nvSpPr>
        <p:spPr>
          <a:xfrm>
            <a:off x="2521706" y="4686122"/>
            <a:ext cx="7171268" cy="2137834"/>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3600" dirty="0"/>
              <a:t>In Brandenburg leben in etwa 700 bis 1000 Wölfe.</a:t>
            </a:r>
          </a:p>
        </p:txBody>
      </p:sp>
      <p:sp>
        <p:nvSpPr>
          <p:cNvPr id="7" name="Überschrift">
            <a:extLst>
              <a:ext uri="{FF2B5EF4-FFF2-40B4-BE49-F238E27FC236}">
                <a16:creationId xmlns:a16="http://schemas.microsoft.com/office/drawing/2014/main" id="{62658749-F146-A1AC-66C4-F059261EAB41}"/>
              </a:ext>
            </a:extLst>
          </p:cNvPr>
          <p:cNvSpPr>
            <a:spLocks/>
          </p:cNvSpPr>
          <p:nvPr/>
        </p:nvSpPr>
        <p:spPr>
          <a:xfrm>
            <a:off x="2521706" y="548683"/>
            <a:ext cx="7162800" cy="677333"/>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4000" dirty="0"/>
              <a:t>Richtig oder Falsch?</a:t>
            </a:r>
          </a:p>
        </p:txBody>
      </p:sp>
      <p:sp>
        <p:nvSpPr>
          <p:cNvPr id="8" name="Rechteck Falsch blau">
            <a:hlinkClick r:id="" action="ppaction://macro?name=Falsch"/>
            <a:extLst>
              <a:ext uri="{FF2B5EF4-FFF2-40B4-BE49-F238E27FC236}">
                <a16:creationId xmlns:a16="http://schemas.microsoft.com/office/drawing/2014/main" id="{B3BECABB-8D77-67F0-5C2D-CEBEF9560789}"/>
              </a:ext>
            </a:extLst>
          </p:cNvPr>
          <p:cNvSpPr/>
          <p:nvPr/>
        </p:nvSpPr>
        <p:spPr>
          <a:xfrm>
            <a:off x="1780215" y="3917483"/>
            <a:ext cx="2160000" cy="756001"/>
          </a:xfrm>
          <a:prstGeom prst="rect">
            <a:avLst/>
          </a:prstGeom>
          <a:solidFill>
            <a:schemeClr val="accent1"/>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Falsch</a:t>
            </a:r>
          </a:p>
        </p:txBody>
      </p:sp>
      <p:sp>
        <p:nvSpPr>
          <p:cNvPr id="11" name="Rechteck Richtig blau">
            <a:hlinkClick r:id="" action="ppaction://macro?name=Richtig"/>
            <a:extLst>
              <a:ext uri="{FF2B5EF4-FFF2-40B4-BE49-F238E27FC236}">
                <a16:creationId xmlns:a16="http://schemas.microsoft.com/office/drawing/2014/main" id="{2C9A5C8A-BBAD-4C35-50F9-A98A82DF34AD}"/>
              </a:ext>
            </a:extLst>
          </p:cNvPr>
          <p:cNvSpPr/>
          <p:nvPr/>
        </p:nvSpPr>
        <p:spPr>
          <a:xfrm>
            <a:off x="8240275" y="3949265"/>
            <a:ext cx="2160000" cy="720000"/>
          </a:xfrm>
          <a:prstGeom prst="rect">
            <a:avLst/>
          </a:prstGeom>
          <a:solidFill>
            <a:srgbClr val="156082"/>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Richtig</a:t>
            </a:r>
          </a:p>
        </p:txBody>
      </p:sp>
      <p:sp>
        <p:nvSpPr>
          <p:cNvPr id="18" name="Pfeil: weiter">
            <a:hlinkClick r:id="rId3" action="ppaction://hlinksldjump"/>
            <a:extLst>
              <a:ext uri="{FF2B5EF4-FFF2-40B4-BE49-F238E27FC236}">
                <a16:creationId xmlns:a16="http://schemas.microsoft.com/office/drawing/2014/main" id="{919B8A26-85EA-A29D-7856-B2E1C329B46E}"/>
              </a:ext>
            </a:extLst>
          </p:cNvPr>
          <p:cNvSpPr/>
          <p:nvPr/>
        </p:nvSpPr>
        <p:spPr>
          <a:xfrm>
            <a:off x="10837477" y="4669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weiter</a:t>
            </a:r>
          </a:p>
        </p:txBody>
      </p:sp>
      <p:sp>
        <p:nvSpPr>
          <p:cNvPr id="3" name="Info">
            <a:extLst>
              <a:ext uri="{FF2B5EF4-FFF2-40B4-BE49-F238E27FC236}">
                <a16:creationId xmlns:a16="http://schemas.microsoft.com/office/drawing/2014/main" id="{C8BA02C2-D6B8-54E0-8AE4-67D4FAEAF564}"/>
              </a:ext>
            </a:extLst>
          </p:cNvPr>
          <p:cNvSpPr/>
          <p:nvPr/>
        </p:nvSpPr>
        <p:spPr>
          <a:xfrm>
            <a:off x="9860275" y="6056305"/>
            <a:ext cx="720000" cy="720000"/>
          </a:xfrm>
          <a:prstGeom prst="flowChartConnector">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400" dirty="0"/>
              <a:t>Info</a:t>
            </a:r>
          </a:p>
        </p:txBody>
      </p:sp>
      <p:grpSp>
        <p:nvGrpSpPr>
          <p:cNvPr id="9" name="Gruppieren 8">
            <a:extLst>
              <a:ext uri="{FF2B5EF4-FFF2-40B4-BE49-F238E27FC236}">
                <a16:creationId xmlns:a16="http://schemas.microsoft.com/office/drawing/2014/main" id="{CCB2C24D-5287-D1CF-ED51-A7D917E2084E}"/>
              </a:ext>
            </a:extLst>
          </p:cNvPr>
          <p:cNvGrpSpPr/>
          <p:nvPr/>
        </p:nvGrpSpPr>
        <p:grpSpPr>
          <a:xfrm>
            <a:off x="1780215" y="2891950"/>
            <a:ext cx="2160000" cy="1008000"/>
            <a:chOff x="967943" y="4557167"/>
            <a:chExt cx="2520000" cy="1008000"/>
          </a:xfrm>
        </p:grpSpPr>
        <p:sp>
          <p:nvSpPr>
            <p:cNvPr id="10" name="Falsch rot">
              <a:hlinkClick r:id="" action="ppaction://macro?name=Falsch"/>
              <a:extLst>
                <a:ext uri="{FF2B5EF4-FFF2-40B4-BE49-F238E27FC236}">
                  <a16:creationId xmlns:a16="http://schemas.microsoft.com/office/drawing/2014/main" id="{B7E11EE8-E7F7-3EE4-FF02-05CA66D9385D}"/>
                </a:ext>
              </a:extLst>
            </p:cNvPr>
            <p:cNvSpPr/>
            <p:nvPr/>
          </p:nvSpPr>
          <p:spPr>
            <a:xfrm>
              <a:off x="967943" y="4557167"/>
              <a:ext cx="2520000" cy="1008000"/>
            </a:xfrm>
            <a:prstGeom prst="rect">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2" name="Rahmen 11">
              <a:extLst>
                <a:ext uri="{FF2B5EF4-FFF2-40B4-BE49-F238E27FC236}">
                  <a16:creationId xmlns:a16="http://schemas.microsoft.com/office/drawing/2014/main" id="{8244AEC3-27C1-5F59-96E9-0BD7CF6CEF95}"/>
                </a:ext>
              </a:extLst>
            </p:cNvPr>
            <p:cNvSpPr/>
            <p:nvPr/>
          </p:nvSpPr>
          <p:spPr>
            <a:xfrm>
              <a:off x="1762710" y="4665852"/>
              <a:ext cx="930462" cy="792000"/>
            </a:xfrm>
            <a:prstGeom prst="frame">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t>-5P</a:t>
              </a:r>
            </a:p>
          </p:txBody>
        </p:sp>
      </p:grpSp>
      <p:grpSp>
        <p:nvGrpSpPr>
          <p:cNvPr id="15" name="Gruppieren 14">
            <a:extLst>
              <a:ext uri="{FF2B5EF4-FFF2-40B4-BE49-F238E27FC236}">
                <a16:creationId xmlns:a16="http://schemas.microsoft.com/office/drawing/2014/main" id="{319E5332-AE77-C079-0050-A2C98BF0B11D}"/>
              </a:ext>
            </a:extLst>
          </p:cNvPr>
          <p:cNvGrpSpPr/>
          <p:nvPr/>
        </p:nvGrpSpPr>
        <p:grpSpPr>
          <a:xfrm>
            <a:off x="8240275" y="2932837"/>
            <a:ext cx="2160000" cy="1008000"/>
            <a:chOff x="5656057" y="4575305"/>
            <a:chExt cx="2520000" cy="1008000"/>
          </a:xfrm>
        </p:grpSpPr>
        <p:sp>
          <p:nvSpPr>
            <p:cNvPr id="16" name="Richtig grün">
              <a:hlinkClick r:id="" action="ppaction://macro?name=Richtig"/>
              <a:extLst>
                <a:ext uri="{FF2B5EF4-FFF2-40B4-BE49-F238E27FC236}">
                  <a16:creationId xmlns:a16="http://schemas.microsoft.com/office/drawing/2014/main" id="{67C559D7-7A4A-5215-6576-6B909FCF9F9A}"/>
                </a:ext>
              </a:extLst>
            </p:cNvPr>
            <p:cNvSpPr/>
            <p:nvPr/>
          </p:nvSpPr>
          <p:spPr>
            <a:xfrm>
              <a:off x="5656057" y="4575305"/>
              <a:ext cx="2520000" cy="1008000"/>
            </a:xfrm>
            <a:prstGeom prst="rect">
              <a:avLst/>
            </a:prstGeom>
            <a:solidFill>
              <a:schemeClr val="accent6"/>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7" name="Rahmen 16">
              <a:extLst>
                <a:ext uri="{FF2B5EF4-FFF2-40B4-BE49-F238E27FC236}">
                  <a16:creationId xmlns:a16="http://schemas.microsoft.com/office/drawing/2014/main" id="{9B660DEF-6B2A-43A1-FB00-35D8ED0049E8}"/>
                </a:ext>
              </a:extLst>
            </p:cNvPr>
            <p:cNvSpPr/>
            <p:nvPr/>
          </p:nvSpPr>
          <p:spPr>
            <a:xfrm>
              <a:off x="6440704" y="4685314"/>
              <a:ext cx="930462" cy="792000"/>
            </a:xfrm>
            <a:prstGeom prst="frame">
              <a:avLst/>
            </a:prstGeom>
            <a:solidFill>
              <a:schemeClr val="accent6"/>
            </a:soli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solidFill>
                    <a:sysClr val="windowText" lastClr="000000"/>
                  </a:solidFill>
                </a:rPr>
                <a:t>10P</a:t>
              </a:r>
            </a:p>
          </p:txBody>
        </p:sp>
      </p:grpSp>
      <p:grpSp>
        <p:nvGrpSpPr>
          <p:cNvPr id="19" name="Gruppieren 18">
            <a:extLst>
              <a:ext uri="{FF2B5EF4-FFF2-40B4-BE49-F238E27FC236}">
                <a16:creationId xmlns:a16="http://schemas.microsoft.com/office/drawing/2014/main" id="{6F5C5CBD-8371-92F2-5285-21082F8A1993}"/>
              </a:ext>
            </a:extLst>
          </p:cNvPr>
          <p:cNvGrpSpPr/>
          <p:nvPr/>
        </p:nvGrpSpPr>
        <p:grpSpPr>
          <a:xfrm>
            <a:off x="0" y="-1081"/>
            <a:ext cx="12192000" cy="6875831"/>
            <a:chOff x="1039827" y="625105"/>
            <a:chExt cx="10001250" cy="5791200"/>
          </a:xfrm>
        </p:grpSpPr>
        <p:pic>
          <p:nvPicPr>
            <p:cNvPr id="5" name="Grafik 4" descr="Ein Bild, das Säugetier, Wolf, Canis, Text enthält.&#10;&#10;KI-generierte Inhalte können fehlerhaft sein.">
              <a:extLst>
                <a:ext uri="{FF2B5EF4-FFF2-40B4-BE49-F238E27FC236}">
                  <a16:creationId xmlns:a16="http://schemas.microsoft.com/office/drawing/2014/main" id="{62A9C3D8-F6EB-D7DD-3580-AED8D2C839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9827" y="625105"/>
              <a:ext cx="10001250" cy="5791200"/>
            </a:xfrm>
            <a:prstGeom prst="rect">
              <a:avLst/>
            </a:prstGeom>
          </p:spPr>
        </p:pic>
        <p:sp>
          <p:nvSpPr>
            <p:cNvPr id="14" name="Textfeld 13">
              <a:extLst>
                <a:ext uri="{FF2B5EF4-FFF2-40B4-BE49-F238E27FC236}">
                  <a16:creationId xmlns:a16="http://schemas.microsoft.com/office/drawing/2014/main" id="{D4E1BBD4-C863-694C-3EE2-CB8A265C71EC}"/>
                </a:ext>
              </a:extLst>
            </p:cNvPr>
            <p:cNvSpPr txBox="1"/>
            <p:nvPr/>
          </p:nvSpPr>
          <p:spPr>
            <a:xfrm>
              <a:off x="1173603" y="6042307"/>
              <a:ext cx="6095288" cy="369332"/>
            </a:xfrm>
            <a:prstGeom prst="rect">
              <a:avLst/>
            </a:prstGeom>
            <a:noFill/>
          </p:spPr>
          <p:txBody>
            <a:bodyPr wrap="square">
              <a:spAutoFit/>
            </a:bodyPr>
            <a:lstStyle/>
            <a:p>
              <a:r>
                <a:rPr lang="de-DE" dirty="0"/>
                <a:t>https://wolfcenter.de/ueber-uns-den-wolf/der-wolf/</a:t>
              </a:r>
            </a:p>
          </p:txBody>
        </p:sp>
      </p:grpSp>
      <p:sp>
        <p:nvSpPr>
          <p:cNvPr id="4" name="Rechteck: abgerundete Ecken 3">
            <a:extLst>
              <a:ext uri="{FF2B5EF4-FFF2-40B4-BE49-F238E27FC236}">
                <a16:creationId xmlns:a16="http://schemas.microsoft.com/office/drawing/2014/main" id="{06E9AFDF-51D6-EEAF-5A30-4C4D132A3B68}"/>
              </a:ext>
            </a:extLst>
          </p:cNvPr>
          <p:cNvSpPr/>
          <p:nvPr/>
        </p:nvSpPr>
        <p:spPr>
          <a:xfrm>
            <a:off x="10220275" y="6398694"/>
            <a:ext cx="1913076" cy="459306"/>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spTree>
    <p:extLst>
      <p:ext uri="{BB962C8B-B14F-4D97-AF65-F5344CB8AC3E}">
        <p14:creationId xmlns:p14="http://schemas.microsoft.com/office/powerpoint/2010/main" val="18554668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plus(in)">
                                      <p:cBhvr>
                                        <p:cTn id="7" dur="2000"/>
                                        <p:tgtEl>
                                          <p:spTgt spid="15"/>
                                        </p:tgtEl>
                                      </p:cBhvr>
                                    </p:animEffect>
                                  </p:childTnLst>
                                </p:cTn>
                              </p:par>
                            </p:childTnLst>
                          </p:cTn>
                        </p:par>
                      </p:childTnLst>
                    </p:cTn>
                  </p:par>
                </p:childTnLst>
              </p:cTn>
              <p:nextCondLst>
                <p:cond evt="onClick" delay="0">
                  <p:tgtEl>
                    <p:spTgt spid="11"/>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13"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2000"/>
                                        <p:tgtEl>
                                          <p:spTgt spid="9"/>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circle(in)">
                                      <p:cBhvr>
                                        <p:cTn id="19" dur="2000"/>
                                        <p:tgtEl>
                                          <p:spTgt spid="19"/>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in)">
                                      <p:cBhvr>
                                        <p:cTn id="22" dur="2000"/>
                                        <p:tgtEl>
                                          <p:spTgt spid="4"/>
                                        </p:tgtEl>
                                      </p:cBhvr>
                                    </p:animEffect>
                                  </p:childTnLst>
                                </p:cTn>
                              </p:par>
                            </p:childTnLst>
                          </p:cTn>
                        </p:par>
                      </p:childTnLst>
                    </p:cTn>
                  </p:par>
                </p:childTnLst>
              </p:cTn>
              <p:nextCondLst>
                <p:cond evt="onClick" delay="0">
                  <p:tgtEl>
                    <p:spTgt spid="3"/>
                  </p:tgtEl>
                </p:cond>
              </p:nextCondLst>
            </p:seq>
            <p:seq concurrent="1" nextAc="seek">
              <p:cTn id="23" restart="whenNotActive" fill="hold" evtFilter="cancelBubble" nodeType="interactiveSeq">
                <p:stCondLst>
                  <p:cond evt="onClick" delay="0">
                    <p:tgtEl>
                      <p:spTgt spid="4"/>
                    </p:tgtEl>
                  </p:cond>
                </p:stCondLst>
                <p:endSync evt="end" delay="0">
                  <p:rtn val="all"/>
                </p:endSync>
                <p:childTnLst>
                  <p:par>
                    <p:cTn id="24" fill="hold">
                      <p:stCondLst>
                        <p:cond delay="0"/>
                      </p:stCondLst>
                      <p:childTnLst>
                        <p:par>
                          <p:cTn id="25" fill="hold">
                            <p:stCondLst>
                              <p:cond delay="0"/>
                            </p:stCondLst>
                            <p:childTnLst>
                              <p:par>
                                <p:cTn id="26" presetID="1" presetClass="exit" presetSubtype="0" fill="hold" grpId="1" nodeType="clickEffect">
                                  <p:stCondLst>
                                    <p:cond delay="0"/>
                                  </p:stCondLst>
                                  <p:childTnLst>
                                    <p:set>
                                      <p:cBhvr>
                                        <p:cTn id="27" dur="1" fill="hold">
                                          <p:stCondLst>
                                            <p:cond delay="0"/>
                                          </p:stCondLst>
                                        </p:cTn>
                                        <p:tgtEl>
                                          <p:spTgt spid="4"/>
                                        </p:tgtEl>
                                        <p:attrNameLst>
                                          <p:attrName>style.visibility</p:attrName>
                                        </p:attrNameLst>
                                      </p:cBhvr>
                                      <p:to>
                                        <p:strVal val="hidden"/>
                                      </p:to>
                                    </p:set>
                                  </p:childTnLst>
                                </p:cTn>
                              </p:par>
                              <p:par>
                                <p:cTn id="28" presetID="1" presetClass="exit" presetSubtype="0" fill="hold" nodeType="withEffect">
                                  <p:stCondLst>
                                    <p:cond delay="0"/>
                                  </p:stCondLst>
                                  <p:childTnLst>
                                    <p:set>
                                      <p:cBhvr>
                                        <p:cTn id="29" dur="1" fill="hold">
                                          <p:stCondLst>
                                            <p:cond delay="0"/>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a:extLst>
            <a:ext uri="{FF2B5EF4-FFF2-40B4-BE49-F238E27FC236}">
              <a16:creationId xmlns:a16="http://schemas.microsoft.com/office/drawing/2014/main" id="{3743D694-3868-DC3D-7876-A53658EF971C}"/>
            </a:ext>
          </a:extLst>
        </p:cNvPr>
        <p:cNvGrpSpPr/>
        <p:nvPr/>
      </p:nvGrpSpPr>
      <p:grpSpPr>
        <a:xfrm>
          <a:off x="0" y="0"/>
          <a:ext cx="0" cy="0"/>
          <a:chOff x="0" y="0"/>
          <a:chExt cx="0" cy="0"/>
        </a:xfrm>
      </p:grpSpPr>
      <p:sp>
        <p:nvSpPr>
          <p:cNvPr id="2" name="Start">
            <a:extLst>
              <a:ext uri="{FF2B5EF4-FFF2-40B4-BE49-F238E27FC236}">
                <a16:creationId xmlns:a16="http://schemas.microsoft.com/office/drawing/2014/main" id="{4A1E1ED5-7485-31A5-9C31-3C68F12B07DE}"/>
              </a:ext>
            </a:extLst>
          </p:cNvPr>
          <p:cNvSpPr txBox="1"/>
          <p:nvPr/>
        </p:nvSpPr>
        <p:spPr>
          <a:xfrm>
            <a:off x="1579711" y="46694"/>
            <a:ext cx="664669" cy="369332"/>
          </a:xfrm>
          <a:prstGeom prst="rect">
            <a:avLst/>
          </a:prstGeom>
          <a:noFill/>
        </p:spPr>
        <p:txBody>
          <a:bodyPr wrap="none" rtlCol="0">
            <a:spAutoFit/>
          </a:bodyPr>
          <a:lstStyle/>
          <a:p>
            <a:r>
              <a:rPr lang="de-DE" dirty="0">
                <a:solidFill>
                  <a:schemeClr val="bg1"/>
                </a:solidFill>
                <a:hlinkClick r:id="" action="ppaction://macro?name=QuizStarten">
                  <a:extLst>
                    <a:ext uri="{A12FA001-AC4F-418D-AE19-62706E023703}">
                      <ahyp:hlinkClr xmlns:ahyp="http://schemas.microsoft.com/office/drawing/2018/hyperlinkcolor" val="tx"/>
                    </a:ext>
                  </a:extLst>
                </a:hlinkClick>
              </a:rPr>
              <a:t>Start</a:t>
            </a:r>
            <a:endParaRPr lang="de-DE" dirty="0">
              <a:solidFill>
                <a:schemeClr val="bg1"/>
              </a:solidFill>
            </a:endParaRPr>
          </a:p>
        </p:txBody>
      </p:sp>
      <p:sp>
        <p:nvSpPr>
          <p:cNvPr id="6" name="Aussagetext">
            <a:extLst>
              <a:ext uri="{FF2B5EF4-FFF2-40B4-BE49-F238E27FC236}">
                <a16:creationId xmlns:a16="http://schemas.microsoft.com/office/drawing/2014/main" id="{B259F04A-6755-C0C2-C99D-90CE0E931F40}"/>
              </a:ext>
            </a:extLst>
          </p:cNvPr>
          <p:cNvSpPr/>
          <p:nvPr/>
        </p:nvSpPr>
        <p:spPr>
          <a:xfrm>
            <a:off x="2521706" y="4686122"/>
            <a:ext cx="7171268" cy="2137834"/>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3600" dirty="0"/>
              <a:t>Geografisch gesehen befindet sich Brandenburg hauptsächlich im Süddeutschen Tiefland.</a:t>
            </a:r>
          </a:p>
        </p:txBody>
      </p:sp>
      <p:sp>
        <p:nvSpPr>
          <p:cNvPr id="7" name="Überschrift">
            <a:extLst>
              <a:ext uri="{FF2B5EF4-FFF2-40B4-BE49-F238E27FC236}">
                <a16:creationId xmlns:a16="http://schemas.microsoft.com/office/drawing/2014/main" id="{4392A9F4-CD49-3A33-A1B9-1F7880FA5749}"/>
              </a:ext>
            </a:extLst>
          </p:cNvPr>
          <p:cNvSpPr>
            <a:spLocks/>
          </p:cNvSpPr>
          <p:nvPr/>
        </p:nvSpPr>
        <p:spPr>
          <a:xfrm>
            <a:off x="2521706" y="548683"/>
            <a:ext cx="7162800" cy="677333"/>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4000" dirty="0"/>
              <a:t>Richtig oder Falsch?</a:t>
            </a:r>
          </a:p>
        </p:txBody>
      </p:sp>
      <p:sp>
        <p:nvSpPr>
          <p:cNvPr id="8" name="Rechteck Falsch blau">
            <a:hlinkClick r:id="" action="ppaction://macro?name=Richtig"/>
            <a:extLst>
              <a:ext uri="{FF2B5EF4-FFF2-40B4-BE49-F238E27FC236}">
                <a16:creationId xmlns:a16="http://schemas.microsoft.com/office/drawing/2014/main" id="{C707F187-AA3F-DB58-1E5C-764564987670}"/>
              </a:ext>
            </a:extLst>
          </p:cNvPr>
          <p:cNvSpPr/>
          <p:nvPr/>
        </p:nvSpPr>
        <p:spPr>
          <a:xfrm>
            <a:off x="1780215" y="3917483"/>
            <a:ext cx="2160000" cy="756001"/>
          </a:xfrm>
          <a:prstGeom prst="rect">
            <a:avLst/>
          </a:prstGeom>
          <a:solidFill>
            <a:schemeClr val="accent1"/>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Falsch</a:t>
            </a:r>
          </a:p>
        </p:txBody>
      </p:sp>
      <p:sp>
        <p:nvSpPr>
          <p:cNvPr id="11" name="Rechteck Richtig blau">
            <a:hlinkClick r:id="" action="ppaction://macro?name=Falsch"/>
            <a:extLst>
              <a:ext uri="{FF2B5EF4-FFF2-40B4-BE49-F238E27FC236}">
                <a16:creationId xmlns:a16="http://schemas.microsoft.com/office/drawing/2014/main" id="{047D1C7B-6F21-8961-4249-D96D7BF86EF4}"/>
              </a:ext>
            </a:extLst>
          </p:cNvPr>
          <p:cNvSpPr/>
          <p:nvPr/>
        </p:nvSpPr>
        <p:spPr>
          <a:xfrm>
            <a:off x="8240275" y="3949265"/>
            <a:ext cx="2160000" cy="720000"/>
          </a:xfrm>
          <a:prstGeom prst="rect">
            <a:avLst/>
          </a:prstGeom>
          <a:solidFill>
            <a:srgbClr val="156082"/>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Richtig</a:t>
            </a:r>
          </a:p>
        </p:txBody>
      </p:sp>
      <p:sp>
        <p:nvSpPr>
          <p:cNvPr id="18" name="Pfeil: weiter">
            <a:hlinkClick r:id="rId3" action="ppaction://hlinksldjump"/>
            <a:extLst>
              <a:ext uri="{FF2B5EF4-FFF2-40B4-BE49-F238E27FC236}">
                <a16:creationId xmlns:a16="http://schemas.microsoft.com/office/drawing/2014/main" id="{30E0CAFE-8ABA-5642-0EB8-D4867F89FB39}"/>
              </a:ext>
            </a:extLst>
          </p:cNvPr>
          <p:cNvSpPr/>
          <p:nvPr/>
        </p:nvSpPr>
        <p:spPr>
          <a:xfrm>
            <a:off x="10837477" y="4669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weiter</a:t>
            </a:r>
          </a:p>
        </p:txBody>
      </p:sp>
      <p:sp>
        <p:nvSpPr>
          <p:cNvPr id="3" name="Info">
            <a:extLst>
              <a:ext uri="{FF2B5EF4-FFF2-40B4-BE49-F238E27FC236}">
                <a16:creationId xmlns:a16="http://schemas.microsoft.com/office/drawing/2014/main" id="{5B0EE841-217D-7B65-1C01-7ABB06D0A261}"/>
              </a:ext>
            </a:extLst>
          </p:cNvPr>
          <p:cNvSpPr/>
          <p:nvPr/>
        </p:nvSpPr>
        <p:spPr>
          <a:xfrm>
            <a:off x="9860275" y="6056305"/>
            <a:ext cx="720000" cy="720000"/>
          </a:xfrm>
          <a:prstGeom prst="flowChartConnector">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400" dirty="0"/>
              <a:t>Info</a:t>
            </a:r>
          </a:p>
        </p:txBody>
      </p:sp>
      <p:grpSp>
        <p:nvGrpSpPr>
          <p:cNvPr id="9" name="Gruppieren 8">
            <a:extLst>
              <a:ext uri="{FF2B5EF4-FFF2-40B4-BE49-F238E27FC236}">
                <a16:creationId xmlns:a16="http://schemas.microsoft.com/office/drawing/2014/main" id="{A03B5849-42A4-F759-C79A-FCE0E2BF500F}"/>
              </a:ext>
            </a:extLst>
          </p:cNvPr>
          <p:cNvGrpSpPr/>
          <p:nvPr/>
        </p:nvGrpSpPr>
        <p:grpSpPr>
          <a:xfrm>
            <a:off x="8240275" y="2918151"/>
            <a:ext cx="2160000" cy="1008000"/>
            <a:chOff x="967943" y="4557167"/>
            <a:chExt cx="2520000" cy="1008000"/>
          </a:xfrm>
        </p:grpSpPr>
        <p:sp>
          <p:nvSpPr>
            <p:cNvPr id="10" name="Falsch rot">
              <a:hlinkClick r:id="" action="ppaction://macro?name=Falsch"/>
              <a:extLst>
                <a:ext uri="{FF2B5EF4-FFF2-40B4-BE49-F238E27FC236}">
                  <a16:creationId xmlns:a16="http://schemas.microsoft.com/office/drawing/2014/main" id="{23914B48-1148-3E6D-8FCA-77A6DE8E1CD8}"/>
                </a:ext>
              </a:extLst>
            </p:cNvPr>
            <p:cNvSpPr/>
            <p:nvPr/>
          </p:nvSpPr>
          <p:spPr>
            <a:xfrm>
              <a:off x="967943" y="4557167"/>
              <a:ext cx="2520000" cy="1008000"/>
            </a:xfrm>
            <a:prstGeom prst="rect">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2" name="Rahmen 11">
              <a:hlinkClick r:id="" action="ppaction://macro?name=Falsch"/>
              <a:extLst>
                <a:ext uri="{FF2B5EF4-FFF2-40B4-BE49-F238E27FC236}">
                  <a16:creationId xmlns:a16="http://schemas.microsoft.com/office/drawing/2014/main" id="{DE8333DE-01AF-5080-996F-CF3D85490C05}"/>
                </a:ext>
              </a:extLst>
            </p:cNvPr>
            <p:cNvSpPr/>
            <p:nvPr/>
          </p:nvSpPr>
          <p:spPr>
            <a:xfrm>
              <a:off x="1762710" y="4665852"/>
              <a:ext cx="930462" cy="792000"/>
            </a:xfrm>
            <a:prstGeom prst="frame">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t>-5P</a:t>
              </a:r>
            </a:p>
          </p:txBody>
        </p:sp>
      </p:grpSp>
      <p:grpSp>
        <p:nvGrpSpPr>
          <p:cNvPr id="15" name="Gruppieren 14">
            <a:extLst>
              <a:ext uri="{FF2B5EF4-FFF2-40B4-BE49-F238E27FC236}">
                <a16:creationId xmlns:a16="http://schemas.microsoft.com/office/drawing/2014/main" id="{001DD487-F762-0A6E-9E54-38D3190C061D}"/>
              </a:ext>
            </a:extLst>
          </p:cNvPr>
          <p:cNvGrpSpPr/>
          <p:nvPr/>
        </p:nvGrpSpPr>
        <p:grpSpPr>
          <a:xfrm>
            <a:off x="1780215" y="2889802"/>
            <a:ext cx="2160000" cy="1008000"/>
            <a:chOff x="5656057" y="4575305"/>
            <a:chExt cx="2520000" cy="1008000"/>
          </a:xfrm>
        </p:grpSpPr>
        <p:sp>
          <p:nvSpPr>
            <p:cNvPr id="16" name="Richtig grün">
              <a:hlinkClick r:id="" action="ppaction://macro?name=Richtig"/>
              <a:extLst>
                <a:ext uri="{FF2B5EF4-FFF2-40B4-BE49-F238E27FC236}">
                  <a16:creationId xmlns:a16="http://schemas.microsoft.com/office/drawing/2014/main" id="{9F3C2C18-7DB7-1940-3030-7E6A224BEEC9}"/>
                </a:ext>
              </a:extLst>
            </p:cNvPr>
            <p:cNvSpPr/>
            <p:nvPr/>
          </p:nvSpPr>
          <p:spPr>
            <a:xfrm>
              <a:off x="5656057" y="4575305"/>
              <a:ext cx="2520000" cy="1008000"/>
            </a:xfrm>
            <a:prstGeom prst="rect">
              <a:avLst/>
            </a:prstGeom>
            <a:solidFill>
              <a:schemeClr val="accent6"/>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7" name="Rahmen 16">
              <a:hlinkClick r:id="" action="ppaction://macro?name=Richtig"/>
              <a:extLst>
                <a:ext uri="{FF2B5EF4-FFF2-40B4-BE49-F238E27FC236}">
                  <a16:creationId xmlns:a16="http://schemas.microsoft.com/office/drawing/2014/main" id="{46C6C8C8-E93D-62B0-A814-4F15306F0ABF}"/>
                </a:ext>
              </a:extLst>
            </p:cNvPr>
            <p:cNvSpPr/>
            <p:nvPr/>
          </p:nvSpPr>
          <p:spPr>
            <a:xfrm>
              <a:off x="6440704" y="4685314"/>
              <a:ext cx="930462" cy="792000"/>
            </a:xfrm>
            <a:prstGeom prst="frame">
              <a:avLst/>
            </a:prstGeom>
            <a:solidFill>
              <a:schemeClr val="accent6"/>
            </a:soli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solidFill>
                    <a:sysClr val="windowText" lastClr="000000"/>
                  </a:solidFill>
                </a:rPr>
                <a:t>10P</a:t>
              </a:r>
            </a:p>
          </p:txBody>
        </p:sp>
      </p:grpSp>
      <p:grpSp>
        <p:nvGrpSpPr>
          <p:cNvPr id="30" name="Gruppieren 29">
            <a:extLst>
              <a:ext uri="{FF2B5EF4-FFF2-40B4-BE49-F238E27FC236}">
                <a16:creationId xmlns:a16="http://schemas.microsoft.com/office/drawing/2014/main" id="{3EDB8321-FE22-2FBF-A761-37BC6054D03A}"/>
              </a:ext>
            </a:extLst>
          </p:cNvPr>
          <p:cNvGrpSpPr/>
          <p:nvPr/>
        </p:nvGrpSpPr>
        <p:grpSpPr>
          <a:xfrm>
            <a:off x="0" y="548683"/>
            <a:ext cx="12192000" cy="6372155"/>
            <a:chOff x="0" y="1232921"/>
            <a:chExt cx="12192000" cy="5658418"/>
          </a:xfrm>
        </p:grpSpPr>
        <p:grpSp>
          <p:nvGrpSpPr>
            <p:cNvPr id="27" name="Gruppieren 26">
              <a:extLst>
                <a:ext uri="{FF2B5EF4-FFF2-40B4-BE49-F238E27FC236}">
                  <a16:creationId xmlns:a16="http://schemas.microsoft.com/office/drawing/2014/main" id="{151B6E04-1599-7A01-EFDC-ED7EB98A9184}"/>
                </a:ext>
              </a:extLst>
            </p:cNvPr>
            <p:cNvGrpSpPr/>
            <p:nvPr/>
          </p:nvGrpSpPr>
          <p:grpSpPr>
            <a:xfrm>
              <a:off x="0" y="1232921"/>
              <a:ext cx="12192000" cy="5635957"/>
              <a:chOff x="0" y="1232921"/>
              <a:chExt cx="12192000" cy="5635957"/>
            </a:xfrm>
          </p:grpSpPr>
          <p:grpSp>
            <p:nvGrpSpPr>
              <p:cNvPr id="21" name="Gruppieren 20">
                <a:extLst>
                  <a:ext uri="{FF2B5EF4-FFF2-40B4-BE49-F238E27FC236}">
                    <a16:creationId xmlns:a16="http://schemas.microsoft.com/office/drawing/2014/main" id="{782B545A-57BE-2BBD-0493-CDCA46C41A3F}"/>
                  </a:ext>
                </a:extLst>
              </p:cNvPr>
              <p:cNvGrpSpPr/>
              <p:nvPr/>
            </p:nvGrpSpPr>
            <p:grpSpPr>
              <a:xfrm>
                <a:off x="0" y="1232921"/>
                <a:ext cx="12192000" cy="3635055"/>
                <a:chOff x="1863469" y="279004"/>
                <a:chExt cx="12192000" cy="3635055"/>
              </a:xfrm>
            </p:grpSpPr>
            <p:sp>
              <p:nvSpPr>
                <p:cNvPr id="22" name="Textfeld 21">
                  <a:extLst>
                    <a:ext uri="{FF2B5EF4-FFF2-40B4-BE49-F238E27FC236}">
                      <a16:creationId xmlns:a16="http://schemas.microsoft.com/office/drawing/2014/main" id="{729FE293-8A4E-8BF4-5055-E99F0F56FB73}"/>
                    </a:ext>
                  </a:extLst>
                </p:cNvPr>
                <p:cNvSpPr txBox="1"/>
                <p:nvPr/>
              </p:nvSpPr>
              <p:spPr>
                <a:xfrm>
                  <a:off x="1863469" y="279004"/>
                  <a:ext cx="12192000" cy="1384995"/>
                </a:xfrm>
                <a:prstGeom prst="rect">
                  <a:avLst/>
                </a:prstGeom>
                <a:solidFill>
                  <a:srgbClr val="D4D4D4"/>
                </a:solidFill>
                <a:effectLst>
                  <a:innerShdw blurRad="114300">
                    <a:prstClr val="black"/>
                  </a:innerShdw>
                </a:effectLst>
              </p:spPr>
              <p:txBody>
                <a:bodyPr wrap="square" rtlCol="0">
                  <a:spAutoFit/>
                </a:bodyPr>
                <a:lstStyle/>
                <a:p>
                  <a:r>
                    <a:rPr lang="de-DE" sz="2800" dirty="0"/>
                    <a:t>Das Land Brandenburg liegt im Norddeutschen Tiefland und wurde an der Erdoberfläche entscheidend durch wiederholte Vorstöße des skandinavischen Inlandeises während des Eiszeitalters (Pleistozän) geprägt. </a:t>
                  </a:r>
                </a:p>
              </p:txBody>
            </p:sp>
            <p:sp>
              <p:nvSpPr>
                <p:cNvPr id="23" name="Rechteck: abgerundete Ecken 22">
                  <a:extLst>
                    <a:ext uri="{FF2B5EF4-FFF2-40B4-BE49-F238E27FC236}">
                      <a16:creationId xmlns:a16="http://schemas.microsoft.com/office/drawing/2014/main" id="{F645E58F-5D1A-687C-735D-57A64F6BC60D}"/>
                    </a:ext>
                  </a:extLst>
                </p:cNvPr>
                <p:cNvSpPr/>
                <p:nvPr/>
              </p:nvSpPr>
              <p:spPr>
                <a:xfrm>
                  <a:off x="7683777" y="3454753"/>
                  <a:ext cx="1913076" cy="459306"/>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grpSp>
          <p:pic>
            <p:nvPicPr>
              <p:cNvPr id="25" name="Grafik 24" descr="Ein Bild, das Text, Karte, Diagramm, Design enthält.&#10;&#10;KI-generierte Inhalte können fehlerhaft sein.">
                <a:extLst>
                  <a:ext uri="{FF2B5EF4-FFF2-40B4-BE49-F238E27FC236}">
                    <a16:creationId xmlns:a16="http://schemas.microsoft.com/office/drawing/2014/main" id="{1B05E3A8-7F64-EE3B-DD92-2D9C77FE0E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80215" y="2617916"/>
                <a:ext cx="8631570" cy="4250962"/>
              </a:xfrm>
              <a:prstGeom prst="rect">
                <a:avLst/>
              </a:prstGeom>
              <a:effectLst>
                <a:innerShdw blurRad="114300">
                  <a:prstClr val="black"/>
                </a:innerShdw>
              </a:effectLst>
            </p:spPr>
          </p:pic>
        </p:grpSp>
        <p:sp>
          <p:nvSpPr>
            <p:cNvPr id="29" name="Textfeld 28">
              <a:extLst>
                <a:ext uri="{FF2B5EF4-FFF2-40B4-BE49-F238E27FC236}">
                  <a16:creationId xmlns:a16="http://schemas.microsoft.com/office/drawing/2014/main" id="{6DC7FC15-BCB8-C7FD-139F-D00D280C5087}"/>
                </a:ext>
              </a:extLst>
            </p:cNvPr>
            <p:cNvSpPr txBox="1"/>
            <p:nvPr/>
          </p:nvSpPr>
          <p:spPr>
            <a:xfrm>
              <a:off x="1780215" y="6614340"/>
              <a:ext cx="4225211" cy="276999"/>
            </a:xfrm>
            <a:prstGeom prst="rect">
              <a:avLst/>
            </a:prstGeom>
            <a:noFill/>
          </p:spPr>
          <p:txBody>
            <a:bodyPr wrap="square">
              <a:spAutoFit/>
            </a:bodyPr>
            <a:lstStyle/>
            <a:p>
              <a:r>
                <a:rPr lang="de-DE" sz="1200" dirty="0"/>
                <a:t>https://www.geologie.sachsen.de/erzgebirge-28531.html</a:t>
              </a:r>
            </a:p>
          </p:txBody>
        </p:sp>
      </p:grpSp>
      <p:sp>
        <p:nvSpPr>
          <p:cNvPr id="31" name="Rechteck: abgerundete Ecken 30">
            <a:extLst>
              <a:ext uri="{FF2B5EF4-FFF2-40B4-BE49-F238E27FC236}">
                <a16:creationId xmlns:a16="http://schemas.microsoft.com/office/drawing/2014/main" id="{BE9EB3F1-7E67-A070-3604-9BC7149128B0}"/>
              </a:ext>
            </a:extLst>
          </p:cNvPr>
          <p:cNvSpPr/>
          <p:nvPr/>
        </p:nvSpPr>
        <p:spPr>
          <a:xfrm>
            <a:off x="8417946" y="6349079"/>
            <a:ext cx="1913076" cy="463020"/>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spTree>
    <p:extLst>
      <p:ext uri="{BB962C8B-B14F-4D97-AF65-F5344CB8AC3E}">
        <p14:creationId xmlns:p14="http://schemas.microsoft.com/office/powerpoint/2010/main" val="38965897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childTnLst>
                          </p:cTn>
                        </p:par>
                      </p:childTnLst>
                    </p:cTn>
                  </p:par>
                </p:childTnLst>
              </p:cTn>
              <p:nextCondLst>
                <p:cond evt="onClick" delay="0">
                  <p:tgtEl>
                    <p:spTgt spid="8"/>
                  </p:tgtEl>
                </p:cond>
              </p:nextCondLst>
            </p:seq>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circle(in)">
                                      <p:cBhvr>
                                        <p:cTn id="19" dur="2000"/>
                                        <p:tgtEl>
                                          <p:spTgt spid="30"/>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circle(in)">
                                      <p:cBhvr>
                                        <p:cTn id="22" dur="2000"/>
                                        <p:tgtEl>
                                          <p:spTgt spid="31"/>
                                        </p:tgtEl>
                                      </p:cBhvr>
                                    </p:animEffect>
                                  </p:childTnLst>
                                </p:cTn>
                              </p:par>
                            </p:childTnLst>
                          </p:cTn>
                        </p:par>
                      </p:childTnLst>
                    </p:cTn>
                  </p:par>
                </p:childTnLst>
              </p:cTn>
              <p:nextCondLst>
                <p:cond evt="onClick" delay="0">
                  <p:tgtEl>
                    <p:spTgt spid="3"/>
                  </p:tgtEl>
                </p:cond>
              </p:nextCondLst>
            </p:seq>
            <p:seq concurrent="1" nextAc="seek">
              <p:cTn id="23" restart="whenNotActive" fill="hold" evtFilter="cancelBubble" nodeType="interactiveSeq">
                <p:stCondLst>
                  <p:cond evt="onClick" delay="0">
                    <p:tgtEl>
                      <p:spTgt spid="31"/>
                    </p:tgtEl>
                  </p:cond>
                </p:stCondLst>
                <p:endSync evt="end" delay="0">
                  <p:rtn val="all"/>
                </p:endSync>
                <p:childTnLst>
                  <p:par>
                    <p:cTn id="24" fill="hold">
                      <p:stCondLst>
                        <p:cond delay="0"/>
                      </p:stCondLst>
                      <p:childTnLst>
                        <p:par>
                          <p:cTn id="25" fill="hold">
                            <p:stCondLst>
                              <p:cond delay="0"/>
                            </p:stCondLst>
                            <p:childTnLst>
                              <p:par>
                                <p:cTn id="26" presetID="1" presetClass="exit" presetSubtype="0" fill="hold" nodeType="clickEffect">
                                  <p:stCondLst>
                                    <p:cond delay="0"/>
                                  </p:stCondLst>
                                  <p:childTnLst>
                                    <p:set>
                                      <p:cBhvr>
                                        <p:cTn id="27" dur="1" fill="hold">
                                          <p:stCondLst>
                                            <p:cond delay="0"/>
                                          </p:stCondLst>
                                        </p:cTn>
                                        <p:tgtEl>
                                          <p:spTgt spid="30"/>
                                        </p:tgtEl>
                                        <p:attrNameLst>
                                          <p:attrName>style.visibility</p:attrName>
                                        </p:attrNameLst>
                                      </p:cBhvr>
                                      <p:to>
                                        <p:strVal val="hidden"/>
                                      </p:to>
                                    </p:set>
                                  </p:childTnLst>
                                </p:cTn>
                              </p:par>
                              <p:par>
                                <p:cTn id="28" presetID="1" presetClass="exit" presetSubtype="0" fill="hold" grpId="1" nodeType="withEffect">
                                  <p:stCondLst>
                                    <p:cond delay="0"/>
                                  </p:stCondLst>
                                  <p:childTnLst>
                                    <p:set>
                                      <p:cBhvr>
                                        <p:cTn id="29" dur="1" fill="hold">
                                          <p:stCondLst>
                                            <p:cond delay="0"/>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childTnLst>
        </p:cTn>
      </p:par>
    </p:tnLst>
    <p:bldLst>
      <p:bldP spid="31" grpId="0" animBg="1"/>
      <p:bldP spid="31"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a:extLst>
            <a:ext uri="{FF2B5EF4-FFF2-40B4-BE49-F238E27FC236}">
              <a16:creationId xmlns:a16="http://schemas.microsoft.com/office/drawing/2014/main" id="{EAC5D32D-85B5-6350-3769-6A61984FD3C9}"/>
            </a:ext>
          </a:extLst>
        </p:cNvPr>
        <p:cNvGrpSpPr/>
        <p:nvPr/>
      </p:nvGrpSpPr>
      <p:grpSpPr>
        <a:xfrm>
          <a:off x="0" y="0"/>
          <a:ext cx="0" cy="0"/>
          <a:chOff x="0" y="0"/>
          <a:chExt cx="0" cy="0"/>
        </a:xfrm>
      </p:grpSpPr>
      <p:sp>
        <p:nvSpPr>
          <p:cNvPr id="2" name="Start">
            <a:extLst>
              <a:ext uri="{FF2B5EF4-FFF2-40B4-BE49-F238E27FC236}">
                <a16:creationId xmlns:a16="http://schemas.microsoft.com/office/drawing/2014/main" id="{6CF8F0F0-431C-7EDC-B50B-13240EFAFA61}"/>
              </a:ext>
            </a:extLst>
          </p:cNvPr>
          <p:cNvSpPr txBox="1"/>
          <p:nvPr/>
        </p:nvSpPr>
        <p:spPr>
          <a:xfrm>
            <a:off x="1579711" y="46694"/>
            <a:ext cx="664669" cy="369332"/>
          </a:xfrm>
          <a:prstGeom prst="rect">
            <a:avLst/>
          </a:prstGeom>
          <a:noFill/>
        </p:spPr>
        <p:txBody>
          <a:bodyPr wrap="none" rtlCol="0">
            <a:spAutoFit/>
          </a:bodyPr>
          <a:lstStyle/>
          <a:p>
            <a:r>
              <a:rPr lang="de-DE" dirty="0">
                <a:solidFill>
                  <a:schemeClr val="bg1"/>
                </a:solidFill>
                <a:hlinkClick r:id="" action="ppaction://macro?name=QuizStarten">
                  <a:extLst>
                    <a:ext uri="{A12FA001-AC4F-418D-AE19-62706E023703}">
                      <ahyp:hlinkClr xmlns:ahyp="http://schemas.microsoft.com/office/drawing/2018/hyperlinkcolor" val="tx"/>
                    </a:ext>
                  </a:extLst>
                </a:hlinkClick>
              </a:rPr>
              <a:t>Start</a:t>
            </a:r>
            <a:endParaRPr lang="de-DE" dirty="0">
              <a:solidFill>
                <a:schemeClr val="bg1"/>
              </a:solidFill>
            </a:endParaRPr>
          </a:p>
        </p:txBody>
      </p:sp>
      <p:sp>
        <p:nvSpPr>
          <p:cNvPr id="6" name="Aussagetext">
            <a:extLst>
              <a:ext uri="{FF2B5EF4-FFF2-40B4-BE49-F238E27FC236}">
                <a16:creationId xmlns:a16="http://schemas.microsoft.com/office/drawing/2014/main" id="{822EDC67-461D-DCD5-CEF9-58E8682E3BA8}"/>
              </a:ext>
            </a:extLst>
          </p:cNvPr>
          <p:cNvSpPr/>
          <p:nvPr/>
        </p:nvSpPr>
        <p:spPr>
          <a:xfrm>
            <a:off x="2521706" y="4686122"/>
            <a:ext cx="7171268" cy="2137834"/>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3600" dirty="0"/>
              <a:t>Der Große Stechlinsee ist der flächengrößte und tiefste See in Brandenburg.</a:t>
            </a:r>
          </a:p>
        </p:txBody>
      </p:sp>
      <p:sp>
        <p:nvSpPr>
          <p:cNvPr id="7" name="Überschrift">
            <a:extLst>
              <a:ext uri="{FF2B5EF4-FFF2-40B4-BE49-F238E27FC236}">
                <a16:creationId xmlns:a16="http://schemas.microsoft.com/office/drawing/2014/main" id="{6CD033F5-3DD5-C61D-2195-EC8E749B7941}"/>
              </a:ext>
            </a:extLst>
          </p:cNvPr>
          <p:cNvSpPr>
            <a:spLocks/>
          </p:cNvSpPr>
          <p:nvPr/>
        </p:nvSpPr>
        <p:spPr>
          <a:xfrm>
            <a:off x="2521706" y="548683"/>
            <a:ext cx="7162800" cy="677333"/>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4000" dirty="0"/>
              <a:t>Richtig oder Falsch?</a:t>
            </a:r>
          </a:p>
        </p:txBody>
      </p:sp>
      <p:sp>
        <p:nvSpPr>
          <p:cNvPr id="8" name="Rechteck Falsch blau">
            <a:hlinkClick r:id="" action="ppaction://macro?name=Falsch"/>
            <a:extLst>
              <a:ext uri="{FF2B5EF4-FFF2-40B4-BE49-F238E27FC236}">
                <a16:creationId xmlns:a16="http://schemas.microsoft.com/office/drawing/2014/main" id="{10EC25C4-1138-4EF0-D9C4-1981E075DFED}"/>
              </a:ext>
            </a:extLst>
          </p:cNvPr>
          <p:cNvSpPr/>
          <p:nvPr/>
        </p:nvSpPr>
        <p:spPr>
          <a:xfrm>
            <a:off x="1780215" y="3917483"/>
            <a:ext cx="2160000" cy="756001"/>
          </a:xfrm>
          <a:prstGeom prst="rect">
            <a:avLst/>
          </a:prstGeom>
          <a:solidFill>
            <a:schemeClr val="accent1"/>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Falsch</a:t>
            </a:r>
          </a:p>
        </p:txBody>
      </p:sp>
      <p:sp>
        <p:nvSpPr>
          <p:cNvPr id="11" name="Rechteck Richtig blau">
            <a:hlinkClick r:id="" action="ppaction://macro?name=Richtig"/>
            <a:extLst>
              <a:ext uri="{FF2B5EF4-FFF2-40B4-BE49-F238E27FC236}">
                <a16:creationId xmlns:a16="http://schemas.microsoft.com/office/drawing/2014/main" id="{DA3DA0BD-75E6-89D5-EF2D-6F80BE0EA832}"/>
              </a:ext>
            </a:extLst>
          </p:cNvPr>
          <p:cNvSpPr/>
          <p:nvPr/>
        </p:nvSpPr>
        <p:spPr>
          <a:xfrm>
            <a:off x="8240275" y="3949265"/>
            <a:ext cx="2160000" cy="720000"/>
          </a:xfrm>
          <a:prstGeom prst="rect">
            <a:avLst/>
          </a:prstGeom>
          <a:solidFill>
            <a:srgbClr val="156082"/>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Richtig</a:t>
            </a:r>
          </a:p>
        </p:txBody>
      </p:sp>
      <p:sp>
        <p:nvSpPr>
          <p:cNvPr id="18" name="Pfeil: weiter">
            <a:hlinkClick r:id="rId3" action="ppaction://hlinksldjump"/>
            <a:extLst>
              <a:ext uri="{FF2B5EF4-FFF2-40B4-BE49-F238E27FC236}">
                <a16:creationId xmlns:a16="http://schemas.microsoft.com/office/drawing/2014/main" id="{A9E6AC00-5BAC-6E8A-0873-656BF96552BF}"/>
              </a:ext>
            </a:extLst>
          </p:cNvPr>
          <p:cNvSpPr/>
          <p:nvPr/>
        </p:nvSpPr>
        <p:spPr>
          <a:xfrm>
            <a:off x="10837477" y="4669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weiter</a:t>
            </a:r>
          </a:p>
        </p:txBody>
      </p:sp>
      <p:sp>
        <p:nvSpPr>
          <p:cNvPr id="3" name="Info">
            <a:extLst>
              <a:ext uri="{FF2B5EF4-FFF2-40B4-BE49-F238E27FC236}">
                <a16:creationId xmlns:a16="http://schemas.microsoft.com/office/drawing/2014/main" id="{90A8E133-FFF4-56D9-6BDF-41024CF88B67}"/>
              </a:ext>
            </a:extLst>
          </p:cNvPr>
          <p:cNvSpPr/>
          <p:nvPr/>
        </p:nvSpPr>
        <p:spPr>
          <a:xfrm>
            <a:off x="9860275" y="6056305"/>
            <a:ext cx="720000" cy="720000"/>
          </a:xfrm>
          <a:prstGeom prst="flowChartConnector">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400" dirty="0"/>
              <a:t>Info</a:t>
            </a:r>
          </a:p>
        </p:txBody>
      </p:sp>
      <p:grpSp>
        <p:nvGrpSpPr>
          <p:cNvPr id="9" name="Gruppieren 8">
            <a:extLst>
              <a:ext uri="{FF2B5EF4-FFF2-40B4-BE49-F238E27FC236}">
                <a16:creationId xmlns:a16="http://schemas.microsoft.com/office/drawing/2014/main" id="{4EDDE0D8-B206-3868-24D6-4DC53A00BAD1}"/>
              </a:ext>
            </a:extLst>
          </p:cNvPr>
          <p:cNvGrpSpPr/>
          <p:nvPr/>
        </p:nvGrpSpPr>
        <p:grpSpPr>
          <a:xfrm>
            <a:off x="1780215" y="2896845"/>
            <a:ext cx="2160000" cy="1008000"/>
            <a:chOff x="967943" y="4557167"/>
            <a:chExt cx="2520000" cy="1008000"/>
          </a:xfrm>
        </p:grpSpPr>
        <p:sp>
          <p:nvSpPr>
            <p:cNvPr id="10" name="Falsch rot">
              <a:hlinkClick r:id="" action="ppaction://macro?name=Falsch"/>
              <a:extLst>
                <a:ext uri="{FF2B5EF4-FFF2-40B4-BE49-F238E27FC236}">
                  <a16:creationId xmlns:a16="http://schemas.microsoft.com/office/drawing/2014/main" id="{B7855D98-2EC9-D66F-0455-3BEA449FE1D6}"/>
                </a:ext>
              </a:extLst>
            </p:cNvPr>
            <p:cNvSpPr/>
            <p:nvPr/>
          </p:nvSpPr>
          <p:spPr>
            <a:xfrm>
              <a:off x="967943" y="4557167"/>
              <a:ext cx="2520000" cy="1008000"/>
            </a:xfrm>
            <a:prstGeom prst="rect">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2" name="Rahmen 11">
              <a:extLst>
                <a:ext uri="{FF2B5EF4-FFF2-40B4-BE49-F238E27FC236}">
                  <a16:creationId xmlns:a16="http://schemas.microsoft.com/office/drawing/2014/main" id="{8729D746-EEF4-FA23-37AA-762A1E566892}"/>
                </a:ext>
              </a:extLst>
            </p:cNvPr>
            <p:cNvSpPr/>
            <p:nvPr/>
          </p:nvSpPr>
          <p:spPr>
            <a:xfrm>
              <a:off x="1762710" y="4665852"/>
              <a:ext cx="930462" cy="792000"/>
            </a:xfrm>
            <a:prstGeom prst="frame">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t>-5P</a:t>
              </a:r>
            </a:p>
          </p:txBody>
        </p:sp>
      </p:grpSp>
      <p:grpSp>
        <p:nvGrpSpPr>
          <p:cNvPr id="15" name="Gruppieren 14">
            <a:extLst>
              <a:ext uri="{FF2B5EF4-FFF2-40B4-BE49-F238E27FC236}">
                <a16:creationId xmlns:a16="http://schemas.microsoft.com/office/drawing/2014/main" id="{A215254A-9475-C2A4-7E9E-BFEB59D12C7B}"/>
              </a:ext>
            </a:extLst>
          </p:cNvPr>
          <p:cNvGrpSpPr/>
          <p:nvPr/>
        </p:nvGrpSpPr>
        <p:grpSpPr>
          <a:xfrm>
            <a:off x="8277933" y="2923977"/>
            <a:ext cx="2160000" cy="1008000"/>
            <a:chOff x="5656057" y="4575305"/>
            <a:chExt cx="2520000" cy="1008000"/>
          </a:xfrm>
        </p:grpSpPr>
        <p:sp>
          <p:nvSpPr>
            <p:cNvPr id="16" name="Richtig grün">
              <a:hlinkClick r:id="" action="ppaction://macro?name=Richtig"/>
              <a:extLst>
                <a:ext uri="{FF2B5EF4-FFF2-40B4-BE49-F238E27FC236}">
                  <a16:creationId xmlns:a16="http://schemas.microsoft.com/office/drawing/2014/main" id="{F333D17B-9A1C-DC6D-C536-1062C534EEFF}"/>
                </a:ext>
              </a:extLst>
            </p:cNvPr>
            <p:cNvSpPr/>
            <p:nvPr/>
          </p:nvSpPr>
          <p:spPr>
            <a:xfrm>
              <a:off x="5656057" y="4575305"/>
              <a:ext cx="2520000" cy="1008000"/>
            </a:xfrm>
            <a:prstGeom prst="rect">
              <a:avLst/>
            </a:prstGeom>
            <a:solidFill>
              <a:schemeClr val="accent6"/>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7" name="Rahmen 16">
              <a:extLst>
                <a:ext uri="{FF2B5EF4-FFF2-40B4-BE49-F238E27FC236}">
                  <a16:creationId xmlns:a16="http://schemas.microsoft.com/office/drawing/2014/main" id="{BC17B11F-A813-07B7-6313-248695F9DFA7}"/>
                </a:ext>
              </a:extLst>
            </p:cNvPr>
            <p:cNvSpPr/>
            <p:nvPr/>
          </p:nvSpPr>
          <p:spPr>
            <a:xfrm>
              <a:off x="6440704" y="4685314"/>
              <a:ext cx="930462" cy="792000"/>
            </a:xfrm>
            <a:prstGeom prst="frame">
              <a:avLst/>
            </a:prstGeom>
            <a:solidFill>
              <a:schemeClr val="accent6"/>
            </a:soli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solidFill>
                    <a:sysClr val="windowText" lastClr="000000"/>
                  </a:solidFill>
                </a:rPr>
                <a:t>10P</a:t>
              </a:r>
            </a:p>
          </p:txBody>
        </p:sp>
      </p:grpSp>
      <p:grpSp>
        <p:nvGrpSpPr>
          <p:cNvPr id="22" name="Gruppieren 21">
            <a:extLst>
              <a:ext uri="{FF2B5EF4-FFF2-40B4-BE49-F238E27FC236}">
                <a16:creationId xmlns:a16="http://schemas.microsoft.com/office/drawing/2014/main" id="{C6891846-0DC0-52F6-DFB3-C2314E9C2102}"/>
              </a:ext>
            </a:extLst>
          </p:cNvPr>
          <p:cNvGrpSpPr/>
          <p:nvPr/>
        </p:nvGrpSpPr>
        <p:grpSpPr>
          <a:xfrm>
            <a:off x="2762846" y="-26873"/>
            <a:ext cx="6514648" cy="6871110"/>
            <a:chOff x="2762846" y="-26873"/>
            <a:chExt cx="6514648" cy="6871110"/>
          </a:xfrm>
        </p:grpSpPr>
        <p:pic>
          <p:nvPicPr>
            <p:cNvPr id="13" name="Grafik 12" descr="Ein Bild, das Karte, Text, Atlas enthält.&#10;&#10;KI-generierte Inhalte können fehlerhaft sein.">
              <a:extLst>
                <a:ext uri="{FF2B5EF4-FFF2-40B4-BE49-F238E27FC236}">
                  <a16:creationId xmlns:a16="http://schemas.microsoft.com/office/drawing/2014/main" id="{FB18A10C-42DD-29F4-B241-CBF3461D975B}"/>
                </a:ext>
              </a:extLst>
            </p:cNvPr>
            <p:cNvPicPr>
              <a:picLocks noChangeAspect="1"/>
            </p:cNvPicPr>
            <p:nvPr/>
          </p:nvPicPr>
          <p:blipFill>
            <a:blip r:embed="rId4">
              <a:extLst>
                <a:ext uri="{28A0092B-C50C-407E-A947-70E740481C1C}">
                  <a14:useLocalDpi xmlns:a14="http://schemas.microsoft.com/office/drawing/2010/main" val="0"/>
                </a:ext>
              </a:extLst>
            </a:blip>
            <a:srcRect b="8497"/>
            <a:stretch/>
          </p:blipFill>
          <p:spPr>
            <a:xfrm>
              <a:off x="2762846" y="548683"/>
              <a:ext cx="6514648" cy="6275273"/>
            </a:xfrm>
            <a:prstGeom prst="rect">
              <a:avLst/>
            </a:prstGeom>
            <a:effectLst>
              <a:innerShdw blurRad="114300">
                <a:prstClr val="black"/>
              </a:innerShdw>
            </a:effectLst>
          </p:spPr>
        </p:pic>
        <p:sp>
          <p:nvSpPr>
            <p:cNvPr id="4" name="Textfeld 3">
              <a:extLst>
                <a:ext uri="{FF2B5EF4-FFF2-40B4-BE49-F238E27FC236}">
                  <a16:creationId xmlns:a16="http://schemas.microsoft.com/office/drawing/2014/main" id="{3AC95EC4-92B1-C58F-CB59-3CE008AEDADA}"/>
                </a:ext>
              </a:extLst>
            </p:cNvPr>
            <p:cNvSpPr txBox="1"/>
            <p:nvPr/>
          </p:nvSpPr>
          <p:spPr>
            <a:xfrm>
              <a:off x="2762846" y="-26873"/>
              <a:ext cx="6514648" cy="1200329"/>
            </a:xfrm>
            <a:prstGeom prst="rect">
              <a:avLst/>
            </a:prstGeom>
            <a:solidFill>
              <a:schemeClr val="bg2">
                <a:lumMod val="90000"/>
              </a:schemeClr>
            </a:solidFill>
            <a:effectLst>
              <a:innerShdw blurRad="114300">
                <a:prstClr val="black"/>
              </a:innerShdw>
            </a:effectLst>
          </p:spPr>
          <p:txBody>
            <a:bodyPr wrap="square">
              <a:spAutoFit/>
            </a:bodyPr>
            <a:lstStyle/>
            <a:p>
              <a:r>
                <a:rPr lang="de-DE" sz="2400" dirty="0"/>
                <a:t>Mit einer Fläche von 412 Hektar und einer Tiefe von 70 Metern ist der Große Stechlinsee der größte und tiefste See Brandenburgs.</a:t>
              </a:r>
            </a:p>
          </p:txBody>
        </p:sp>
        <p:sp>
          <p:nvSpPr>
            <p:cNvPr id="14" name="Textfeld 13">
              <a:extLst>
                <a:ext uri="{FF2B5EF4-FFF2-40B4-BE49-F238E27FC236}">
                  <a16:creationId xmlns:a16="http://schemas.microsoft.com/office/drawing/2014/main" id="{A32A8211-80D3-900B-5FC5-D9C0841EDFD2}"/>
                </a:ext>
              </a:extLst>
            </p:cNvPr>
            <p:cNvSpPr txBox="1"/>
            <p:nvPr/>
          </p:nvSpPr>
          <p:spPr>
            <a:xfrm>
              <a:off x="6354143" y="3672672"/>
              <a:ext cx="763351" cy="369332"/>
            </a:xfrm>
            <a:prstGeom prst="rect">
              <a:avLst/>
            </a:prstGeom>
            <a:noFill/>
            <a:effectLst>
              <a:innerShdw blurRad="114300">
                <a:prstClr val="black"/>
              </a:innerShdw>
            </a:effectLst>
          </p:spPr>
          <p:txBody>
            <a:bodyPr wrap="none" rtlCol="0">
              <a:spAutoFit/>
            </a:bodyPr>
            <a:lstStyle/>
            <a:p>
              <a:r>
                <a:rPr lang="de-DE" dirty="0"/>
                <a:t>Berlin</a:t>
              </a:r>
            </a:p>
          </p:txBody>
        </p:sp>
        <p:sp>
          <p:nvSpPr>
            <p:cNvPr id="19" name="Textfeld 18">
              <a:extLst>
                <a:ext uri="{FF2B5EF4-FFF2-40B4-BE49-F238E27FC236}">
                  <a16:creationId xmlns:a16="http://schemas.microsoft.com/office/drawing/2014/main" id="{C66C5815-CA47-9BB3-2C2E-63E7486ED642}"/>
                </a:ext>
              </a:extLst>
            </p:cNvPr>
            <p:cNvSpPr txBox="1"/>
            <p:nvPr/>
          </p:nvSpPr>
          <p:spPr>
            <a:xfrm>
              <a:off x="4809067" y="2171878"/>
              <a:ext cx="1286933" cy="646331"/>
            </a:xfrm>
            <a:prstGeom prst="rect">
              <a:avLst/>
            </a:prstGeom>
            <a:noFill/>
            <a:effectLst>
              <a:innerShdw blurRad="114300">
                <a:prstClr val="black"/>
              </a:innerShdw>
            </a:effectLst>
          </p:spPr>
          <p:txBody>
            <a:bodyPr wrap="square" rtlCol="0">
              <a:spAutoFit/>
            </a:bodyPr>
            <a:lstStyle/>
            <a:p>
              <a:r>
                <a:rPr lang="de-DE" dirty="0"/>
                <a:t>Ostprignitz</a:t>
              </a:r>
            </a:p>
            <a:p>
              <a:pPr algn="ctr"/>
              <a:r>
                <a:rPr lang="de-DE" dirty="0"/>
                <a:t>Ruppin</a:t>
              </a:r>
            </a:p>
          </p:txBody>
        </p:sp>
        <p:sp>
          <p:nvSpPr>
            <p:cNvPr id="21" name="Textfeld 20">
              <a:extLst>
                <a:ext uri="{FF2B5EF4-FFF2-40B4-BE49-F238E27FC236}">
                  <a16:creationId xmlns:a16="http://schemas.microsoft.com/office/drawing/2014/main" id="{A95DB636-F3DC-0795-BC3A-88EE913D28E5}"/>
                </a:ext>
              </a:extLst>
            </p:cNvPr>
            <p:cNvSpPr txBox="1"/>
            <p:nvPr/>
          </p:nvSpPr>
          <p:spPr>
            <a:xfrm>
              <a:off x="2762846" y="6382572"/>
              <a:ext cx="6096000" cy="461665"/>
            </a:xfrm>
            <a:prstGeom prst="rect">
              <a:avLst/>
            </a:prstGeom>
            <a:noFill/>
            <a:effectLst>
              <a:innerShdw blurRad="114300">
                <a:prstClr val="black"/>
              </a:innerShdw>
            </a:effectLst>
          </p:spPr>
          <p:txBody>
            <a:bodyPr wrap="square">
              <a:spAutoFit/>
            </a:bodyPr>
            <a:lstStyle/>
            <a:p>
              <a:r>
                <a:rPr lang="de-DE" sz="1200" dirty="0"/>
                <a:t>https://outdoor-sehnsucht.de/vorbereitung/tourensuche/natur-wanderungen-in-brandenburg/stechlinsee/#/ms-5/1</a:t>
              </a:r>
            </a:p>
          </p:txBody>
        </p:sp>
      </p:grpSp>
      <p:sp>
        <p:nvSpPr>
          <p:cNvPr id="5" name="Rechteck: abgerundete Ecken 4">
            <a:extLst>
              <a:ext uri="{FF2B5EF4-FFF2-40B4-BE49-F238E27FC236}">
                <a16:creationId xmlns:a16="http://schemas.microsoft.com/office/drawing/2014/main" id="{C67F0FCF-6626-5182-A9F0-0553B17B035E}"/>
              </a:ext>
            </a:extLst>
          </p:cNvPr>
          <p:cNvSpPr/>
          <p:nvPr/>
        </p:nvSpPr>
        <p:spPr>
          <a:xfrm>
            <a:off x="2816026" y="5923266"/>
            <a:ext cx="1913076" cy="459306"/>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spTree>
    <p:extLst>
      <p:ext uri="{BB962C8B-B14F-4D97-AF65-F5344CB8AC3E}">
        <p14:creationId xmlns:p14="http://schemas.microsoft.com/office/powerpoint/2010/main" val="325465483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circle(in)">
                                      <p:cBhvr>
                                        <p:cTn id="7" dur="2000"/>
                                        <p:tgtEl>
                                          <p:spTgt spid="2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childTnLst>
                          </p:cTn>
                        </p:par>
                      </p:childTnLst>
                    </p:cTn>
                  </p:par>
                </p:childTnLst>
              </p:cTn>
              <p:nextCondLst>
                <p:cond evt="onClick" delay="0">
                  <p:tgtEl>
                    <p:spTgt spid="3"/>
                  </p:tgtEl>
                </p:cond>
              </p:nextCondLst>
            </p:seq>
            <p:seq concurrent="1" nextAc="seek">
              <p:cTn id="11" restart="whenNotActive" fill="hold" evtFilter="cancelBubble" nodeType="interactiveSeq">
                <p:stCondLst>
                  <p:cond evt="onClick" delay="0">
                    <p:tgtEl>
                      <p:spTgt spid="11"/>
                    </p:tgtEl>
                  </p:cond>
                </p:stCondLst>
                <p:endSync evt="end" delay="0">
                  <p:rtn val="all"/>
                </p:endSync>
                <p:childTnLst>
                  <p:par>
                    <p:cTn id="12" fill="hold">
                      <p:stCondLst>
                        <p:cond delay="0"/>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circle(in)">
                                      <p:cBhvr>
                                        <p:cTn id="16" dur="2000"/>
                                        <p:tgtEl>
                                          <p:spTgt spid="15"/>
                                        </p:tgtEl>
                                      </p:cBhvr>
                                    </p:animEffect>
                                  </p:childTnLst>
                                </p:cTn>
                              </p:par>
                            </p:childTnLst>
                          </p:cTn>
                        </p:par>
                      </p:childTnLst>
                    </p:cTn>
                  </p:par>
                </p:childTnLst>
              </p:cTn>
              <p:nextCondLst>
                <p:cond evt="onClick" delay="0">
                  <p:tgtEl>
                    <p:spTgt spid="11"/>
                  </p:tgtEl>
                </p:cond>
              </p:nextCondLst>
            </p:seq>
            <p:seq concurrent="1" nextAc="seek">
              <p:cTn id="17" restart="whenNotActive" fill="hold" evtFilter="cancelBubble" nodeType="interactiveSeq">
                <p:stCondLst>
                  <p:cond evt="onClick" delay="0">
                    <p:tgtEl>
                      <p:spTgt spid="8"/>
                    </p:tgtEl>
                  </p:cond>
                </p:stCondLst>
                <p:endSync evt="end" delay="0">
                  <p:rtn val="all"/>
                </p:endSync>
                <p:childTnLst>
                  <p:par>
                    <p:cTn id="18" fill="hold">
                      <p:stCondLst>
                        <p:cond delay="0"/>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2000"/>
                                        <p:tgtEl>
                                          <p:spTgt spid="9"/>
                                        </p:tgtEl>
                                      </p:cBhvr>
                                    </p:animEffect>
                                  </p:childTnLst>
                                </p:cTn>
                              </p:par>
                            </p:childTnLst>
                          </p:cTn>
                        </p:par>
                      </p:childTnLst>
                    </p:cTn>
                  </p:par>
                </p:childTnLst>
              </p:cTn>
              <p:nextCondLst>
                <p:cond evt="onClick" delay="0">
                  <p:tgtEl>
                    <p:spTgt spid="8"/>
                  </p:tgtEl>
                </p:cond>
              </p:nextCondLst>
            </p:seq>
            <p:seq concurrent="1" nextAc="seek">
              <p:cTn id="23" restart="whenNotActive" fill="hold" evtFilter="cancelBubble" nodeType="interactiveSeq">
                <p:stCondLst>
                  <p:cond evt="onClick" delay="0">
                    <p:tgtEl>
                      <p:spTgt spid="5"/>
                    </p:tgtEl>
                  </p:cond>
                </p:stCondLst>
                <p:endSync evt="end" delay="0">
                  <p:rtn val="all"/>
                </p:endSync>
                <p:childTnLst>
                  <p:par>
                    <p:cTn id="24" fill="hold">
                      <p:stCondLst>
                        <p:cond delay="0"/>
                      </p:stCondLst>
                      <p:childTnLst>
                        <p:par>
                          <p:cTn id="25" fill="hold">
                            <p:stCondLst>
                              <p:cond delay="0"/>
                            </p:stCondLst>
                            <p:childTnLst>
                              <p:par>
                                <p:cTn id="26" presetID="1" presetClass="exit" presetSubtype="0" fill="hold" nodeType="clickEffect">
                                  <p:stCondLst>
                                    <p:cond delay="0"/>
                                  </p:stCondLst>
                                  <p:childTnLst>
                                    <p:set>
                                      <p:cBhvr>
                                        <p:cTn id="27" dur="1" fill="hold">
                                          <p:stCondLst>
                                            <p:cond delay="0"/>
                                          </p:stCondLst>
                                        </p:cTn>
                                        <p:tgtEl>
                                          <p:spTgt spid="22"/>
                                        </p:tgtEl>
                                        <p:attrNameLst>
                                          <p:attrName>style.visibility</p:attrName>
                                        </p:attrNameLst>
                                      </p:cBhvr>
                                      <p:to>
                                        <p:strVal val="hidden"/>
                                      </p:to>
                                    </p:set>
                                  </p:childTnLst>
                                </p:cTn>
                              </p:par>
                              <p:par>
                                <p:cTn id="28" presetID="1" presetClass="exit" presetSubtype="0" fill="hold" grpId="1" nodeType="withEffect">
                                  <p:stCondLst>
                                    <p:cond delay="0"/>
                                  </p:stCondLst>
                                  <p:childTnLst>
                                    <p:set>
                                      <p:cBhvr>
                                        <p:cTn id="29"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5" grpId="0" animBg="1"/>
      <p:bldP spid="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a:extLst>
            <a:ext uri="{FF2B5EF4-FFF2-40B4-BE49-F238E27FC236}">
              <a16:creationId xmlns:a16="http://schemas.microsoft.com/office/drawing/2014/main" id="{F964C700-511D-9B03-A6BB-959F9AD23CCA}"/>
            </a:ext>
          </a:extLst>
        </p:cNvPr>
        <p:cNvGrpSpPr/>
        <p:nvPr/>
      </p:nvGrpSpPr>
      <p:grpSpPr>
        <a:xfrm>
          <a:off x="0" y="0"/>
          <a:ext cx="0" cy="0"/>
          <a:chOff x="0" y="0"/>
          <a:chExt cx="0" cy="0"/>
        </a:xfrm>
      </p:grpSpPr>
      <p:sp>
        <p:nvSpPr>
          <p:cNvPr id="2" name="Start">
            <a:extLst>
              <a:ext uri="{FF2B5EF4-FFF2-40B4-BE49-F238E27FC236}">
                <a16:creationId xmlns:a16="http://schemas.microsoft.com/office/drawing/2014/main" id="{81CBE409-1C86-6185-7963-A395695F7DAB}"/>
              </a:ext>
            </a:extLst>
          </p:cNvPr>
          <p:cNvSpPr txBox="1"/>
          <p:nvPr/>
        </p:nvSpPr>
        <p:spPr>
          <a:xfrm>
            <a:off x="1579711" y="46694"/>
            <a:ext cx="664669" cy="369332"/>
          </a:xfrm>
          <a:prstGeom prst="rect">
            <a:avLst/>
          </a:prstGeom>
          <a:noFill/>
        </p:spPr>
        <p:txBody>
          <a:bodyPr wrap="none" rtlCol="0">
            <a:spAutoFit/>
          </a:bodyPr>
          <a:lstStyle/>
          <a:p>
            <a:r>
              <a:rPr lang="de-DE" dirty="0">
                <a:solidFill>
                  <a:schemeClr val="bg1"/>
                </a:solidFill>
                <a:hlinkClick r:id="" action="ppaction://macro?name=QuizStarten">
                  <a:extLst>
                    <a:ext uri="{A12FA001-AC4F-418D-AE19-62706E023703}">
                      <ahyp:hlinkClr xmlns:ahyp="http://schemas.microsoft.com/office/drawing/2018/hyperlinkcolor" val="tx"/>
                    </a:ext>
                  </a:extLst>
                </a:hlinkClick>
              </a:rPr>
              <a:t>Start</a:t>
            </a:r>
            <a:endParaRPr lang="de-DE" dirty="0">
              <a:solidFill>
                <a:schemeClr val="bg1"/>
              </a:solidFill>
            </a:endParaRPr>
          </a:p>
        </p:txBody>
      </p:sp>
      <p:sp>
        <p:nvSpPr>
          <p:cNvPr id="6" name="Aussagetext">
            <a:extLst>
              <a:ext uri="{FF2B5EF4-FFF2-40B4-BE49-F238E27FC236}">
                <a16:creationId xmlns:a16="http://schemas.microsoft.com/office/drawing/2014/main" id="{05872B6D-43F6-A10A-17CF-587603D14024}"/>
              </a:ext>
            </a:extLst>
          </p:cNvPr>
          <p:cNvSpPr/>
          <p:nvPr/>
        </p:nvSpPr>
        <p:spPr>
          <a:xfrm>
            <a:off x="2521706" y="4686122"/>
            <a:ext cx="7171268" cy="2137834"/>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3200" dirty="0"/>
              <a:t>Brandenburg befindet sich in der Gemäßigten Klimazone mit dem </a:t>
            </a:r>
            <a:r>
              <a:rPr lang="de-DE" sz="3200" dirty="0" err="1"/>
              <a:t>Klimatyp</a:t>
            </a:r>
            <a:r>
              <a:rPr lang="de-DE" sz="3200" dirty="0"/>
              <a:t>: Kontinentalklima </a:t>
            </a:r>
          </a:p>
        </p:txBody>
      </p:sp>
      <p:sp>
        <p:nvSpPr>
          <p:cNvPr id="7" name="Überschrift">
            <a:extLst>
              <a:ext uri="{FF2B5EF4-FFF2-40B4-BE49-F238E27FC236}">
                <a16:creationId xmlns:a16="http://schemas.microsoft.com/office/drawing/2014/main" id="{1C9F5023-2791-2014-F326-E88835616B1C}"/>
              </a:ext>
            </a:extLst>
          </p:cNvPr>
          <p:cNvSpPr>
            <a:spLocks/>
          </p:cNvSpPr>
          <p:nvPr/>
        </p:nvSpPr>
        <p:spPr>
          <a:xfrm>
            <a:off x="2521706" y="548683"/>
            <a:ext cx="7162800" cy="677333"/>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4000" dirty="0"/>
              <a:t>Richtig oder Falsch?</a:t>
            </a:r>
          </a:p>
        </p:txBody>
      </p:sp>
      <p:sp>
        <p:nvSpPr>
          <p:cNvPr id="8" name="Rechteck Falsch blau">
            <a:hlinkClick r:id="" action="ppaction://macro?name=Richtig"/>
            <a:extLst>
              <a:ext uri="{FF2B5EF4-FFF2-40B4-BE49-F238E27FC236}">
                <a16:creationId xmlns:a16="http://schemas.microsoft.com/office/drawing/2014/main" id="{6B81BBC3-66A0-C618-4A46-DE0A7F9A23B4}"/>
              </a:ext>
            </a:extLst>
          </p:cNvPr>
          <p:cNvSpPr/>
          <p:nvPr/>
        </p:nvSpPr>
        <p:spPr>
          <a:xfrm>
            <a:off x="1780215" y="3917483"/>
            <a:ext cx="2160000" cy="756001"/>
          </a:xfrm>
          <a:prstGeom prst="rect">
            <a:avLst/>
          </a:prstGeom>
          <a:solidFill>
            <a:schemeClr val="accent1"/>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Falsch</a:t>
            </a:r>
          </a:p>
        </p:txBody>
      </p:sp>
      <p:sp>
        <p:nvSpPr>
          <p:cNvPr id="11" name="Rechteck Richtig blau">
            <a:hlinkClick r:id="" action="ppaction://macro?name=Falsch"/>
            <a:extLst>
              <a:ext uri="{FF2B5EF4-FFF2-40B4-BE49-F238E27FC236}">
                <a16:creationId xmlns:a16="http://schemas.microsoft.com/office/drawing/2014/main" id="{EC777023-97C3-2639-FEC0-F86CF06651AA}"/>
              </a:ext>
            </a:extLst>
          </p:cNvPr>
          <p:cNvSpPr/>
          <p:nvPr/>
        </p:nvSpPr>
        <p:spPr>
          <a:xfrm>
            <a:off x="8240275" y="3949265"/>
            <a:ext cx="2160000" cy="720000"/>
          </a:xfrm>
          <a:prstGeom prst="rect">
            <a:avLst/>
          </a:prstGeom>
          <a:solidFill>
            <a:srgbClr val="156082"/>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Richtig</a:t>
            </a:r>
          </a:p>
        </p:txBody>
      </p:sp>
      <p:sp>
        <p:nvSpPr>
          <p:cNvPr id="18" name="Pfeil: weiter">
            <a:hlinkClick r:id="rId3" action="ppaction://hlinksldjump"/>
            <a:extLst>
              <a:ext uri="{FF2B5EF4-FFF2-40B4-BE49-F238E27FC236}">
                <a16:creationId xmlns:a16="http://schemas.microsoft.com/office/drawing/2014/main" id="{1B705990-877A-C177-D3DB-713F5ACE5462}"/>
              </a:ext>
            </a:extLst>
          </p:cNvPr>
          <p:cNvSpPr/>
          <p:nvPr/>
        </p:nvSpPr>
        <p:spPr>
          <a:xfrm>
            <a:off x="10837477" y="4669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weiter</a:t>
            </a:r>
          </a:p>
        </p:txBody>
      </p:sp>
      <p:sp>
        <p:nvSpPr>
          <p:cNvPr id="3" name="Info">
            <a:extLst>
              <a:ext uri="{FF2B5EF4-FFF2-40B4-BE49-F238E27FC236}">
                <a16:creationId xmlns:a16="http://schemas.microsoft.com/office/drawing/2014/main" id="{52355C3F-8097-ABED-D30C-3FC427B28119}"/>
              </a:ext>
            </a:extLst>
          </p:cNvPr>
          <p:cNvSpPr/>
          <p:nvPr/>
        </p:nvSpPr>
        <p:spPr>
          <a:xfrm>
            <a:off x="9860275" y="6056305"/>
            <a:ext cx="720000" cy="720000"/>
          </a:xfrm>
          <a:prstGeom prst="flowChartConnector">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400" dirty="0"/>
              <a:t>Info</a:t>
            </a:r>
          </a:p>
        </p:txBody>
      </p:sp>
      <p:grpSp>
        <p:nvGrpSpPr>
          <p:cNvPr id="9" name="Gruppieren 8">
            <a:extLst>
              <a:ext uri="{FF2B5EF4-FFF2-40B4-BE49-F238E27FC236}">
                <a16:creationId xmlns:a16="http://schemas.microsoft.com/office/drawing/2014/main" id="{F2C6965E-25E5-E868-93D4-0FD19A78DA19}"/>
              </a:ext>
            </a:extLst>
          </p:cNvPr>
          <p:cNvGrpSpPr/>
          <p:nvPr/>
        </p:nvGrpSpPr>
        <p:grpSpPr>
          <a:xfrm>
            <a:off x="8251787" y="2922899"/>
            <a:ext cx="2160000" cy="1008000"/>
            <a:chOff x="967943" y="4557167"/>
            <a:chExt cx="2520000" cy="1008000"/>
          </a:xfrm>
        </p:grpSpPr>
        <p:sp>
          <p:nvSpPr>
            <p:cNvPr id="10" name="Falsch rot">
              <a:hlinkClick r:id="" action="ppaction://macro?name=Falsch"/>
              <a:extLst>
                <a:ext uri="{FF2B5EF4-FFF2-40B4-BE49-F238E27FC236}">
                  <a16:creationId xmlns:a16="http://schemas.microsoft.com/office/drawing/2014/main" id="{57C5A948-F0E9-3E0C-D4CA-887EA04DBF49}"/>
                </a:ext>
              </a:extLst>
            </p:cNvPr>
            <p:cNvSpPr/>
            <p:nvPr/>
          </p:nvSpPr>
          <p:spPr>
            <a:xfrm>
              <a:off x="967943" y="4557167"/>
              <a:ext cx="2520000" cy="1008000"/>
            </a:xfrm>
            <a:prstGeom prst="rect">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2" name="Rahmen 11">
              <a:extLst>
                <a:ext uri="{FF2B5EF4-FFF2-40B4-BE49-F238E27FC236}">
                  <a16:creationId xmlns:a16="http://schemas.microsoft.com/office/drawing/2014/main" id="{7E8D9763-E0FE-9070-369B-77A397ACE35B}"/>
                </a:ext>
              </a:extLst>
            </p:cNvPr>
            <p:cNvSpPr/>
            <p:nvPr/>
          </p:nvSpPr>
          <p:spPr>
            <a:xfrm>
              <a:off x="1762710" y="4665852"/>
              <a:ext cx="930462" cy="792000"/>
            </a:xfrm>
            <a:prstGeom prst="frame">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t>-5P</a:t>
              </a:r>
            </a:p>
          </p:txBody>
        </p:sp>
      </p:grpSp>
      <p:grpSp>
        <p:nvGrpSpPr>
          <p:cNvPr id="5" name="Gruppieren 4">
            <a:extLst>
              <a:ext uri="{FF2B5EF4-FFF2-40B4-BE49-F238E27FC236}">
                <a16:creationId xmlns:a16="http://schemas.microsoft.com/office/drawing/2014/main" id="{74AEE4BC-C74D-F079-D903-3073C7F98459}"/>
              </a:ext>
            </a:extLst>
          </p:cNvPr>
          <p:cNvGrpSpPr/>
          <p:nvPr/>
        </p:nvGrpSpPr>
        <p:grpSpPr>
          <a:xfrm>
            <a:off x="1780214" y="2922899"/>
            <a:ext cx="2160000" cy="1008000"/>
            <a:chOff x="1780215" y="2909483"/>
            <a:chExt cx="2160000" cy="1008000"/>
          </a:xfrm>
        </p:grpSpPr>
        <p:sp>
          <p:nvSpPr>
            <p:cNvPr id="16" name="Richtig grün">
              <a:hlinkClick r:id="" action="ppaction://macro?name=Richtig"/>
              <a:extLst>
                <a:ext uri="{FF2B5EF4-FFF2-40B4-BE49-F238E27FC236}">
                  <a16:creationId xmlns:a16="http://schemas.microsoft.com/office/drawing/2014/main" id="{981D3EB2-2DDF-97F8-7D9B-4CF0197DC1EA}"/>
                </a:ext>
              </a:extLst>
            </p:cNvPr>
            <p:cNvSpPr/>
            <p:nvPr/>
          </p:nvSpPr>
          <p:spPr>
            <a:xfrm>
              <a:off x="1780215" y="2909483"/>
              <a:ext cx="2160000" cy="1008000"/>
            </a:xfrm>
            <a:prstGeom prst="rect">
              <a:avLst/>
            </a:prstGeom>
            <a:solidFill>
              <a:schemeClr val="accent6"/>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7" name="Rahmen 16">
              <a:extLst>
                <a:ext uri="{FF2B5EF4-FFF2-40B4-BE49-F238E27FC236}">
                  <a16:creationId xmlns:a16="http://schemas.microsoft.com/office/drawing/2014/main" id="{D7E7567F-8192-3CEC-0C50-92809E2B28E4}"/>
                </a:ext>
              </a:extLst>
            </p:cNvPr>
            <p:cNvSpPr/>
            <p:nvPr/>
          </p:nvSpPr>
          <p:spPr>
            <a:xfrm>
              <a:off x="2452770" y="3019492"/>
              <a:ext cx="797539" cy="792000"/>
            </a:xfrm>
            <a:prstGeom prst="frame">
              <a:avLst/>
            </a:prstGeom>
            <a:solidFill>
              <a:schemeClr val="accent6"/>
            </a:soli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solidFill>
                    <a:sysClr val="windowText" lastClr="000000"/>
                  </a:solidFill>
                </a:rPr>
                <a:t>10P</a:t>
              </a:r>
            </a:p>
          </p:txBody>
        </p:sp>
      </p:grpSp>
      <p:sp>
        <p:nvSpPr>
          <p:cNvPr id="4" name="Textfeld 3">
            <a:extLst>
              <a:ext uri="{FF2B5EF4-FFF2-40B4-BE49-F238E27FC236}">
                <a16:creationId xmlns:a16="http://schemas.microsoft.com/office/drawing/2014/main" id="{44C04EC6-B8CE-1D08-9438-5B3E40866CB0}"/>
              </a:ext>
            </a:extLst>
          </p:cNvPr>
          <p:cNvSpPr txBox="1"/>
          <p:nvPr/>
        </p:nvSpPr>
        <p:spPr>
          <a:xfrm>
            <a:off x="2521706" y="1255392"/>
            <a:ext cx="7171268" cy="1569660"/>
          </a:xfrm>
          <a:prstGeom prst="rect">
            <a:avLst/>
          </a:prstGeom>
          <a:solidFill>
            <a:schemeClr val="bg2">
              <a:lumMod val="90000"/>
            </a:schemeClr>
          </a:solidFill>
          <a:effectLst>
            <a:innerShdw blurRad="114300">
              <a:prstClr val="black"/>
            </a:innerShdw>
          </a:effectLst>
        </p:spPr>
        <p:txBody>
          <a:bodyPr wrap="square">
            <a:spAutoFit/>
          </a:bodyPr>
          <a:lstStyle/>
          <a:p>
            <a:r>
              <a:rPr lang="de-DE" sz="2400" dirty="0"/>
              <a:t>Das Land Brandenburg befindet sich im Übergangsbereich zwischen ozeanischem Klima in Westeuropa und kontinentalem Klima</a:t>
            </a:r>
            <a:r>
              <a:rPr lang="de-DE" sz="2400" dirty="0">
                <a:solidFill>
                  <a:schemeClr val="bg2"/>
                </a:solidFill>
              </a:rPr>
              <a:t> </a:t>
            </a:r>
            <a:r>
              <a:rPr lang="de-DE" sz="2400" dirty="0"/>
              <a:t>im Osten. Es herrscht ein Übergangsklima.</a:t>
            </a:r>
          </a:p>
        </p:txBody>
      </p:sp>
      <p:sp>
        <p:nvSpPr>
          <p:cNvPr id="13" name="Rechteck: abgerundete Ecken 12">
            <a:extLst>
              <a:ext uri="{FF2B5EF4-FFF2-40B4-BE49-F238E27FC236}">
                <a16:creationId xmlns:a16="http://schemas.microsoft.com/office/drawing/2014/main" id="{500A6478-5F5F-D59A-B138-1351395EFE0A}"/>
              </a:ext>
            </a:extLst>
          </p:cNvPr>
          <p:cNvSpPr/>
          <p:nvPr/>
        </p:nvSpPr>
        <p:spPr>
          <a:xfrm>
            <a:off x="7757218" y="2356278"/>
            <a:ext cx="1913076" cy="459306"/>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spTree>
    <p:extLst>
      <p:ext uri="{BB962C8B-B14F-4D97-AF65-F5344CB8AC3E}">
        <p14:creationId xmlns:p14="http://schemas.microsoft.com/office/powerpoint/2010/main" val="38671052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nextCondLst>
                <p:cond evt="onClick" delay="0">
                  <p:tgtEl>
                    <p:spTgt spid="11"/>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2000"/>
                                        <p:tgtEl>
                                          <p:spTgt spid="4"/>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circle(in)">
                                      <p:cBhvr>
                                        <p:cTn id="22" dur="2000"/>
                                        <p:tgtEl>
                                          <p:spTgt spid="13"/>
                                        </p:tgtEl>
                                      </p:cBhvr>
                                    </p:animEffect>
                                  </p:childTnLst>
                                </p:cTn>
                              </p:par>
                            </p:childTnLst>
                          </p:cTn>
                        </p:par>
                      </p:childTnLst>
                    </p:cTn>
                  </p:par>
                </p:childTnLst>
              </p:cTn>
              <p:nextCondLst>
                <p:cond evt="onClick" delay="0">
                  <p:tgtEl>
                    <p:spTgt spid="3"/>
                  </p:tgtEl>
                </p:cond>
              </p:nextCondLst>
            </p:seq>
            <p:seq concurrent="1" nextAc="seek">
              <p:cTn id="23" restart="whenNotActive" fill="hold" evtFilter="cancelBubble" nodeType="interactiveSeq">
                <p:stCondLst>
                  <p:cond evt="onClick" delay="0">
                    <p:tgtEl>
                      <p:spTgt spid="13"/>
                    </p:tgtEl>
                  </p:cond>
                </p:stCondLst>
                <p:endSync evt="end" delay="0">
                  <p:rtn val="all"/>
                </p:endSync>
                <p:childTnLst>
                  <p:par>
                    <p:cTn id="24" fill="hold">
                      <p:stCondLst>
                        <p:cond delay="0"/>
                      </p:stCondLst>
                      <p:childTnLst>
                        <p:par>
                          <p:cTn id="25" fill="hold">
                            <p:stCondLst>
                              <p:cond delay="0"/>
                            </p:stCondLst>
                            <p:childTnLst>
                              <p:par>
                                <p:cTn id="26" presetID="1" presetClass="exit" presetSubtype="0" fill="hold" grpId="1" nodeType="clickEffect">
                                  <p:stCondLst>
                                    <p:cond delay="0"/>
                                  </p:stCondLst>
                                  <p:childTnLst>
                                    <p:set>
                                      <p:cBhvr>
                                        <p:cTn id="27" dur="1" fill="hold">
                                          <p:stCondLst>
                                            <p:cond delay="0"/>
                                          </p:stCondLst>
                                        </p:cTn>
                                        <p:tgtEl>
                                          <p:spTgt spid="4"/>
                                        </p:tgtEl>
                                        <p:attrNameLst>
                                          <p:attrName>style.visibility</p:attrName>
                                        </p:attrNameLst>
                                      </p:cBhvr>
                                      <p:to>
                                        <p:strVal val="hidden"/>
                                      </p:to>
                                    </p:set>
                                  </p:childTnLst>
                                </p:cTn>
                              </p:par>
                              <p:par>
                                <p:cTn id="28" presetID="1" presetClass="exit" presetSubtype="0" fill="hold" grpId="1" nodeType="withEffect">
                                  <p:stCondLst>
                                    <p:cond delay="0"/>
                                  </p:stCondLst>
                                  <p:childTnLst>
                                    <p:set>
                                      <p:cBhvr>
                                        <p:cTn id="29" dur="1" fill="hold">
                                          <p:stCondLst>
                                            <p:cond delay="0"/>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4" grpId="0" animBg="1"/>
      <p:bldP spid="4" grpId="1" animBg="1"/>
      <p:bldP spid="13" grpId="0" animBg="1"/>
      <p:bldP spid="1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a:extLst>
            <a:ext uri="{FF2B5EF4-FFF2-40B4-BE49-F238E27FC236}">
              <a16:creationId xmlns:a16="http://schemas.microsoft.com/office/drawing/2014/main" id="{9A1FB953-F56D-ECB3-22D2-F575DE329796}"/>
            </a:ext>
          </a:extLst>
        </p:cNvPr>
        <p:cNvGrpSpPr/>
        <p:nvPr/>
      </p:nvGrpSpPr>
      <p:grpSpPr>
        <a:xfrm>
          <a:off x="0" y="0"/>
          <a:ext cx="0" cy="0"/>
          <a:chOff x="0" y="0"/>
          <a:chExt cx="0" cy="0"/>
        </a:xfrm>
      </p:grpSpPr>
      <p:sp>
        <p:nvSpPr>
          <p:cNvPr id="2" name="Start">
            <a:extLst>
              <a:ext uri="{FF2B5EF4-FFF2-40B4-BE49-F238E27FC236}">
                <a16:creationId xmlns:a16="http://schemas.microsoft.com/office/drawing/2014/main" id="{DF22B3D6-2541-A237-000D-12FDD1C2DC0B}"/>
              </a:ext>
            </a:extLst>
          </p:cNvPr>
          <p:cNvSpPr txBox="1"/>
          <p:nvPr/>
        </p:nvSpPr>
        <p:spPr>
          <a:xfrm>
            <a:off x="1579711" y="46694"/>
            <a:ext cx="664669" cy="369332"/>
          </a:xfrm>
          <a:prstGeom prst="rect">
            <a:avLst/>
          </a:prstGeom>
          <a:noFill/>
        </p:spPr>
        <p:txBody>
          <a:bodyPr wrap="none" rtlCol="0">
            <a:spAutoFit/>
          </a:bodyPr>
          <a:lstStyle/>
          <a:p>
            <a:r>
              <a:rPr lang="de-DE" dirty="0">
                <a:solidFill>
                  <a:schemeClr val="bg1"/>
                </a:solidFill>
                <a:hlinkClick r:id="" action="ppaction://macro?name=QuizStarten">
                  <a:extLst>
                    <a:ext uri="{A12FA001-AC4F-418D-AE19-62706E023703}">
                      <ahyp:hlinkClr xmlns:ahyp="http://schemas.microsoft.com/office/drawing/2018/hyperlinkcolor" val="tx"/>
                    </a:ext>
                  </a:extLst>
                </a:hlinkClick>
              </a:rPr>
              <a:t>Start</a:t>
            </a:r>
            <a:endParaRPr lang="de-DE" dirty="0">
              <a:solidFill>
                <a:schemeClr val="bg1"/>
              </a:solidFill>
            </a:endParaRPr>
          </a:p>
        </p:txBody>
      </p:sp>
      <p:sp>
        <p:nvSpPr>
          <p:cNvPr id="6" name="Aussagetext">
            <a:extLst>
              <a:ext uri="{FF2B5EF4-FFF2-40B4-BE49-F238E27FC236}">
                <a16:creationId xmlns:a16="http://schemas.microsoft.com/office/drawing/2014/main" id="{A28213B3-0BF5-7FA1-9796-71F098491EA3}"/>
              </a:ext>
            </a:extLst>
          </p:cNvPr>
          <p:cNvSpPr/>
          <p:nvPr/>
        </p:nvSpPr>
        <p:spPr>
          <a:xfrm>
            <a:off x="2521706" y="4686122"/>
            <a:ext cx="7171268" cy="2137834"/>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3200" dirty="0"/>
              <a:t>Die  Spree ist der längste Fluss in Brandenburg. </a:t>
            </a:r>
            <a:r>
              <a:rPr lang="de-DE" sz="3200" dirty="0">
                <a:solidFill>
                  <a:schemeClr val="bg1"/>
                </a:solidFill>
                <a:effectLst/>
                <a:latin typeface="arial" panose="020B0604020202020204" pitchFamily="34" charset="0"/>
              </a:rPr>
              <a:t>(382 km, davon ca. 180 km in Brandenburg)</a:t>
            </a:r>
            <a:endParaRPr lang="de-DE" sz="3200" dirty="0">
              <a:solidFill>
                <a:schemeClr val="bg1"/>
              </a:solidFill>
            </a:endParaRPr>
          </a:p>
        </p:txBody>
      </p:sp>
      <p:sp>
        <p:nvSpPr>
          <p:cNvPr id="7" name="Überschrift">
            <a:extLst>
              <a:ext uri="{FF2B5EF4-FFF2-40B4-BE49-F238E27FC236}">
                <a16:creationId xmlns:a16="http://schemas.microsoft.com/office/drawing/2014/main" id="{9A7D7B43-94EC-E4DF-657D-718A4AD5FC7F}"/>
              </a:ext>
            </a:extLst>
          </p:cNvPr>
          <p:cNvSpPr>
            <a:spLocks/>
          </p:cNvSpPr>
          <p:nvPr/>
        </p:nvSpPr>
        <p:spPr>
          <a:xfrm>
            <a:off x="2521706" y="548683"/>
            <a:ext cx="7162800" cy="677333"/>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4000" dirty="0"/>
              <a:t>Richtig oder Falsch?</a:t>
            </a:r>
          </a:p>
        </p:txBody>
      </p:sp>
      <p:sp>
        <p:nvSpPr>
          <p:cNvPr id="8" name="Rechteck Falsch blau">
            <a:hlinkClick r:id="" action="ppaction://macro?name=Richtig"/>
            <a:extLst>
              <a:ext uri="{FF2B5EF4-FFF2-40B4-BE49-F238E27FC236}">
                <a16:creationId xmlns:a16="http://schemas.microsoft.com/office/drawing/2014/main" id="{5A433D42-DA58-5C39-1C78-8973F9EA6EB6}"/>
              </a:ext>
            </a:extLst>
          </p:cNvPr>
          <p:cNvSpPr/>
          <p:nvPr/>
        </p:nvSpPr>
        <p:spPr>
          <a:xfrm>
            <a:off x="1780215" y="3917483"/>
            <a:ext cx="2160000" cy="756001"/>
          </a:xfrm>
          <a:prstGeom prst="rect">
            <a:avLst/>
          </a:prstGeom>
          <a:solidFill>
            <a:schemeClr val="accent1"/>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Falsch</a:t>
            </a:r>
          </a:p>
        </p:txBody>
      </p:sp>
      <p:sp>
        <p:nvSpPr>
          <p:cNvPr id="11" name="Rechteck Richtig blau">
            <a:hlinkClick r:id="" action="ppaction://macro?name=Falsch"/>
            <a:extLst>
              <a:ext uri="{FF2B5EF4-FFF2-40B4-BE49-F238E27FC236}">
                <a16:creationId xmlns:a16="http://schemas.microsoft.com/office/drawing/2014/main" id="{CF7C7206-46CC-5B79-ACF3-5027224F31B2}"/>
              </a:ext>
            </a:extLst>
          </p:cNvPr>
          <p:cNvSpPr/>
          <p:nvPr/>
        </p:nvSpPr>
        <p:spPr>
          <a:xfrm>
            <a:off x="8240275" y="3949265"/>
            <a:ext cx="2160000" cy="720000"/>
          </a:xfrm>
          <a:prstGeom prst="rect">
            <a:avLst/>
          </a:prstGeom>
          <a:solidFill>
            <a:srgbClr val="156082"/>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Richtig</a:t>
            </a:r>
          </a:p>
        </p:txBody>
      </p:sp>
      <p:sp>
        <p:nvSpPr>
          <p:cNvPr id="18" name="Pfeil: weiter">
            <a:hlinkClick r:id="rId3" action="ppaction://hlinksldjump"/>
            <a:extLst>
              <a:ext uri="{FF2B5EF4-FFF2-40B4-BE49-F238E27FC236}">
                <a16:creationId xmlns:a16="http://schemas.microsoft.com/office/drawing/2014/main" id="{68116B1D-EA0F-1E22-DB3C-60DE2CC5D71C}"/>
              </a:ext>
            </a:extLst>
          </p:cNvPr>
          <p:cNvSpPr/>
          <p:nvPr/>
        </p:nvSpPr>
        <p:spPr>
          <a:xfrm>
            <a:off x="10837477" y="4669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weiter</a:t>
            </a:r>
          </a:p>
        </p:txBody>
      </p:sp>
      <p:sp>
        <p:nvSpPr>
          <p:cNvPr id="3" name="Info">
            <a:extLst>
              <a:ext uri="{FF2B5EF4-FFF2-40B4-BE49-F238E27FC236}">
                <a16:creationId xmlns:a16="http://schemas.microsoft.com/office/drawing/2014/main" id="{06F33D7C-6B94-3C3B-12F6-04B7B20BEA9D}"/>
              </a:ext>
            </a:extLst>
          </p:cNvPr>
          <p:cNvSpPr/>
          <p:nvPr/>
        </p:nvSpPr>
        <p:spPr>
          <a:xfrm>
            <a:off x="9860275" y="6056305"/>
            <a:ext cx="720000" cy="720000"/>
          </a:xfrm>
          <a:prstGeom prst="flowChartConnector">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400" dirty="0"/>
              <a:t>Info</a:t>
            </a:r>
          </a:p>
        </p:txBody>
      </p:sp>
      <p:grpSp>
        <p:nvGrpSpPr>
          <p:cNvPr id="9" name="Gruppieren 8">
            <a:extLst>
              <a:ext uri="{FF2B5EF4-FFF2-40B4-BE49-F238E27FC236}">
                <a16:creationId xmlns:a16="http://schemas.microsoft.com/office/drawing/2014/main" id="{F3BD4EE7-DE91-18BD-68F6-1F5BFB09B15C}"/>
              </a:ext>
            </a:extLst>
          </p:cNvPr>
          <p:cNvGrpSpPr/>
          <p:nvPr/>
        </p:nvGrpSpPr>
        <p:grpSpPr>
          <a:xfrm>
            <a:off x="8251787" y="2922899"/>
            <a:ext cx="2160000" cy="1008000"/>
            <a:chOff x="967943" y="4557167"/>
            <a:chExt cx="2520000" cy="1008000"/>
          </a:xfrm>
        </p:grpSpPr>
        <p:sp>
          <p:nvSpPr>
            <p:cNvPr id="10" name="Falsch rot">
              <a:hlinkClick r:id="" action="ppaction://macro?name=Falsch"/>
              <a:extLst>
                <a:ext uri="{FF2B5EF4-FFF2-40B4-BE49-F238E27FC236}">
                  <a16:creationId xmlns:a16="http://schemas.microsoft.com/office/drawing/2014/main" id="{A5B7B6F7-C27F-45DB-E243-9191285EC511}"/>
                </a:ext>
              </a:extLst>
            </p:cNvPr>
            <p:cNvSpPr/>
            <p:nvPr/>
          </p:nvSpPr>
          <p:spPr>
            <a:xfrm>
              <a:off x="967943" y="4557167"/>
              <a:ext cx="2520000" cy="1008000"/>
            </a:xfrm>
            <a:prstGeom prst="rect">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2" name="Rahmen 11">
              <a:extLst>
                <a:ext uri="{FF2B5EF4-FFF2-40B4-BE49-F238E27FC236}">
                  <a16:creationId xmlns:a16="http://schemas.microsoft.com/office/drawing/2014/main" id="{AE17BF14-3044-67E6-93E3-F1A2DFB1526A}"/>
                </a:ext>
              </a:extLst>
            </p:cNvPr>
            <p:cNvSpPr/>
            <p:nvPr/>
          </p:nvSpPr>
          <p:spPr>
            <a:xfrm>
              <a:off x="1762710" y="4665852"/>
              <a:ext cx="930462" cy="792000"/>
            </a:xfrm>
            <a:prstGeom prst="frame">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t>-5P</a:t>
              </a:r>
            </a:p>
          </p:txBody>
        </p:sp>
      </p:grpSp>
      <p:grpSp>
        <p:nvGrpSpPr>
          <p:cNvPr id="5" name="Gruppieren 4">
            <a:extLst>
              <a:ext uri="{FF2B5EF4-FFF2-40B4-BE49-F238E27FC236}">
                <a16:creationId xmlns:a16="http://schemas.microsoft.com/office/drawing/2014/main" id="{184252F5-FE1C-1C1A-63CD-F594BD894F7A}"/>
              </a:ext>
            </a:extLst>
          </p:cNvPr>
          <p:cNvGrpSpPr/>
          <p:nvPr/>
        </p:nvGrpSpPr>
        <p:grpSpPr>
          <a:xfrm>
            <a:off x="1780214" y="2922899"/>
            <a:ext cx="2160000" cy="1008000"/>
            <a:chOff x="1780215" y="2909483"/>
            <a:chExt cx="2160000" cy="1008000"/>
          </a:xfrm>
        </p:grpSpPr>
        <p:sp>
          <p:nvSpPr>
            <p:cNvPr id="16" name="Richtig grün">
              <a:hlinkClick r:id="" action="ppaction://macro?name=Richtig"/>
              <a:extLst>
                <a:ext uri="{FF2B5EF4-FFF2-40B4-BE49-F238E27FC236}">
                  <a16:creationId xmlns:a16="http://schemas.microsoft.com/office/drawing/2014/main" id="{A127D1A9-0A31-2AE5-A814-B26079062CCA}"/>
                </a:ext>
              </a:extLst>
            </p:cNvPr>
            <p:cNvSpPr/>
            <p:nvPr/>
          </p:nvSpPr>
          <p:spPr>
            <a:xfrm>
              <a:off x="1780215" y="2909483"/>
              <a:ext cx="2160000" cy="1008000"/>
            </a:xfrm>
            <a:prstGeom prst="rect">
              <a:avLst/>
            </a:prstGeom>
            <a:solidFill>
              <a:schemeClr val="accent6"/>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7" name="Rahmen 16">
              <a:extLst>
                <a:ext uri="{FF2B5EF4-FFF2-40B4-BE49-F238E27FC236}">
                  <a16:creationId xmlns:a16="http://schemas.microsoft.com/office/drawing/2014/main" id="{2E5C2E71-391A-F141-7DA3-054C890A3922}"/>
                </a:ext>
              </a:extLst>
            </p:cNvPr>
            <p:cNvSpPr/>
            <p:nvPr/>
          </p:nvSpPr>
          <p:spPr>
            <a:xfrm>
              <a:off x="2452770" y="3019492"/>
              <a:ext cx="797539" cy="792000"/>
            </a:xfrm>
            <a:prstGeom prst="frame">
              <a:avLst/>
            </a:prstGeom>
            <a:solidFill>
              <a:schemeClr val="accent6"/>
            </a:soli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solidFill>
                    <a:sysClr val="windowText" lastClr="000000"/>
                  </a:solidFill>
                </a:rPr>
                <a:t>10P</a:t>
              </a:r>
            </a:p>
          </p:txBody>
        </p:sp>
      </p:grpSp>
      <p:sp>
        <p:nvSpPr>
          <p:cNvPr id="4" name="Textfeld 3">
            <a:extLst>
              <a:ext uri="{FF2B5EF4-FFF2-40B4-BE49-F238E27FC236}">
                <a16:creationId xmlns:a16="http://schemas.microsoft.com/office/drawing/2014/main" id="{41F7A677-C116-F2EC-7329-0466320B8226}"/>
              </a:ext>
            </a:extLst>
          </p:cNvPr>
          <p:cNvSpPr txBox="1"/>
          <p:nvPr/>
        </p:nvSpPr>
        <p:spPr>
          <a:xfrm>
            <a:off x="2521706" y="1255392"/>
            <a:ext cx="7171268" cy="2492990"/>
          </a:xfrm>
          <a:prstGeom prst="rect">
            <a:avLst/>
          </a:prstGeom>
          <a:solidFill>
            <a:schemeClr val="bg2">
              <a:lumMod val="90000"/>
            </a:schemeClr>
          </a:solidFill>
        </p:spPr>
        <p:txBody>
          <a:bodyPr wrap="square">
            <a:spAutoFit/>
          </a:bodyPr>
          <a:lstStyle/>
          <a:p>
            <a:r>
              <a:rPr lang="de-DE" sz="2400" dirty="0">
                <a:solidFill>
                  <a:srgbClr val="000000"/>
                </a:solidFill>
                <a:effectLst/>
                <a:latin typeface="arial" panose="020B0604020202020204" pitchFamily="34" charset="0"/>
              </a:rPr>
              <a:t>Der längste Fluss ist die Havel </a:t>
            </a:r>
            <a:r>
              <a:rPr lang="de-DE" sz="2400" b="1" dirty="0">
                <a:solidFill>
                  <a:srgbClr val="000000"/>
                </a:solidFill>
                <a:effectLst/>
                <a:latin typeface="arial" panose="020B0604020202020204" pitchFamily="34" charset="0"/>
              </a:rPr>
              <a:t>(325 km, davon ca. 285 km in Brandenburg):</a:t>
            </a:r>
            <a:r>
              <a:rPr lang="de-DE" sz="2400" dirty="0">
                <a:solidFill>
                  <a:srgbClr val="000000"/>
                </a:solidFill>
                <a:effectLst/>
                <a:latin typeface="arial" panose="020B0604020202020204" pitchFamily="34" charset="0"/>
              </a:rPr>
              <a:t> Ein wichtiger Fluss, der durch Potsdam fließt und das Havelland prägt.</a:t>
            </a:r>
          </a:p>
          <a:p>
            <a:pPr marL="342900" indent="-342900">
              <a:buFont typeface="Arial" panose="020B0604020202020204" pitchFamily="34" charset="0"/>
              <a:buChar char="•"/>
            </a:pPr>
            <a:r>
              <a:rPr lang="de-DE" sz="2400" b="1" dirty="0">
                <a:solidFill>
                  <a:srgbClr val="000000"/>
                </a:solidFill>
                <a:effectLst/>
                <a:latin typeface="arial" panose="020B0604020202020204" pitchFamily="34" charset="0"/>
              </a:rPr>
              <a:t>Spree (382 km, davon ca. 180 km in Brandenburg)</a:t>
            </a:r>
          </a:p>
          <a:p>
            <a:pPr marL="342900" indent="-342900">
              <a:buFont typeface="Arial" panose="020B0604020202020204" pitchFamily="34" charset="0"/>
              <a:buChar char="•"/>
            </a:pPr>
            <a:r>
              <a:rPr lang="de-DE" sz="2400" b="1" dirty="0">
                <a:solidFill>
                  <a:srgbClr val="000000"/>
                </a:solidFill>
                <a:effectLst/>
                <a:latin typeface="arial" panose="020B0604020202020204" pitchFamily="34" charset="0"/>
              </a:rPr>
              <a:t>Elbe (96 km in Brandenburg)</a:t>
            </a:r>
          </a:p>
          <a:p>
            <a:r>
              <a:rPr lang="de-DE" sz="1200" dirty="0"/>
              <a:t>https://mein-lernen.at/erdkunde-deutschland-info/bundesland-brandenburg-steckbrief/</a:t>
            </a:r>
          </a:p>
        </p:txBody>
      </p:sp>
      <p:sp>
        <p:nvSpPr>
          <p:cNvPr id="13" name="Rechteck: abgerundete Ecken 12">
            <a:extLst>
              <a:ext uri="{FF2B5EF4-FFF2-40B4-BE49-F238E27FC236}">
                <a16:creationId xmlns:a16="http://schemas.microsoft.com/office/drawing/2014/main" id="{47AE71D0-CF63-9D6F-F761-AB5487ADAE86}"/>
              </a:ext>
            </a:extLst>
          </p:cNvPr>
          <p:cNvSpPr/>
          <p:nvPr/>
        </p:nvSpPr>
        <p:spPr>
          <a:xfrm>
            <a:off x="7757218" y="2923887"/>
            <a:ext cx="1913076" cy="459306"/>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spTree>
    <p:extLst>
      <p:ext uri="{BB962C8B-B14F-4D97-AF65-F5344CB8AC3E}">
        <p14:creationId xmlns:p14="http://schemas.microsoft.com/office/powerpoint/2010/main" val="19823285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nextCondLst>
                <p:cond evt="onClick" delay="0">
                  <p:tgtEl>
                    <p:spTgt spid="11"/>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2000"/>
                                        <p:tgtEl>
                                          <p:spTgt spid="4"/>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circle(in)">
                                      <p:cBhvr>
                                        <p:cTn id="22" dur="2000"/>
                                        <p:tgtEl>
                                          <p:spTgt spid="13"/>
                                        </p:tgtEl>
                                      </p:cBhvr>
                                    </p:animEffect>
                                  </p:childTnLst>
                                </p:cTn>
                              </p:par>
                            </p:childTnLst>
                          </p:cTn>
                        </p:par>
                      </p:childTnLst>
                    </p:cTn>
                  </p:par>
                </p:childTnLst>
              </p:cTn>
              <p:nextCondLst>
                <p:cond evt="onClick" delay="0">
                  <p:tgtEl>
                    <p:spTgt spid="3"/>
                  </p:tgtEl>
                </p:cond>
              </p:nextCondLst>
            </p:seq>
            <p:seq concurrent="1" nextAc="seek">
              <p:cTn id="23" restart="whenNotActive" fill="hold" evtFilter="cancelBubble" nodeType="interactiveSeq">
                <p:stCondLst>
                  <p:cond evt="onClick" delay="0">
                    <p:tgtEl>
                      <p:spTgt spid="13"/>
                    </p:tgtEl>
                  </p:cond>
                </p:stCondLst>
                <p:endSync evt="end" delay="0">
                  <p:rtn val="all"/>
                </p:endSync>
                <p:childTnLst>
                  <p:par>
                    <p:cTn id="24" fill="hold">
                      <p:stCondLst>
                        <p:cond delay="0"/>
                      </p:stCondLst>
                      <p:childTnLst>
                        <p:par>
                          <p:cTn id="25" fill="hold">
                            <p:stCondLst>
                              <p:cond delay="0"/>
                            </p:stCondLst>
                            <p:childTnLst>
                              <p:par>
                                <p:cTn id="26" presetID="1" presetClass="exit" presetSubtype="0" fill="hold" grpId="1" nodeType="clickEffect">
                                  <p:stCondLst>
                                    <p:cond delay="0"/>
                                  </p:stCondLst>
                                  <p:childTnLst>
                                    <p:set>
                                      <p:cBhvr>
                                        <p:cTn id="27" dur="1" fill="hold">
                                          <p:stCondLst>
                                            <p:cond delay="0"/>
                                          </p:stCondLst>
                                        </p:cTn>
                                        <p:tgtEl>
                                          <p:spTgt spid="4"/>
                                        </p:tgtEl>
                                        <p:attrNameLst>
                                          <p:attrName>style.visibility</p:attrName>
                                        </p:attrNameLst>
                                      </p:cBhvr>
                                      <p:to>
                                        <p:strVal val="hidden"/>
                                      </p:to>
                                    </p:set>
                                  </p:childTnLst>
                                </p:cTn>
                              </p:par>
                              <p:par>
                                <p:cTn id="28" presetID="1" presetClass="exit" presetSubtype="0" fill="hold" grpId="1" nodeType="withEffect">
                                  <p:stCondLst>
                                    <p:cond delay="0"/>
                                  </p:stCondLst>
                                  <p:childTnLst>
                                    <p:set>
                                      <p:cBhvr>
                                        <p:cTn id="29" dur="1" fill="hold">
                                          <p:stCondLst>
                                            <p:cond delay="0"/>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4" grpId="0" animBg="1"/>
      <p:bldP spid="4" grpId="1" animBg="1"/>
      <p:bldP spid="13" grpId="0" animBg="1"/>
      <p:bldP spid="1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a:extLst>
            <a:ext uri="{FF2B5EF4-FFF2-40B4-BE49-F238E27FC236}">
              <a16:creationId xmlns:a16="http://schemas.microsoft.com/office/drawing/2014/main" id="{A8569A75-9AE9-C14C-45A9-599D18780C0D}"/>
            </a:ext>
          </a:extLst>
        </p:cNvPr>
        <p:cNvGrpSpPr/>
        <p:nvPr/>
      </p:nvGrpSpPr>
      <p:grpSpPr>
        <a:xfrm>
          <a:off x="0" y="0"/>
          <a:ext cx="0" cy="0"/>
          <a:chOff x="0" y="0"/>
          <a:chExt cx="0" cy="0"/>
        </a:xfrm>
      </p:grpSpPr>
      <p:sp>
        <p:nvSpPr>
          <p:cNvPr id="2" name="Start">
            <a:extLst>
              <a:ext uri="{FF2B5EF4-FFF2-40B4-BE49-F238E27FC236}">
                <a16:creationId xmlns:a16="http://schemas.microsoft.com/office/drawing/2014/main" id="{E72940F3-C62B-A221-41C3-7B1CC7D39E30}"/>
              </a:ext>
            </a:extLst>
          </p:cNvPr>
          <p:cNvSpPr txBox="1"/>
          <p:nvPr/>
        </p:nvSpPr>
        <p:spPr>
          <a:xfrm>
            <a:off x="1579711" y="46694"/>
            <a:ext cx="664669" cy="369332"/>
          </a:xfrm>
          <a:prstGeom prst="rect">
            <a:avLst/>
          </a:prstGeom>
          <a:noFill/>
        </p:spPr>
        <p:txBody>
          <a:bodyPr wrap="none" rtlCol="0">
            <a:spAutoFit/>
          </a:bodyPr>
          <a:lstStyle/>
          <a:p>
            <a:r>
              <a:rPr lang="de-DE" dirty="0">
                <a:solidFill>
                  <a:schemeClr val="bg1"/>
                </a:solidFill>
                <a:hlinkClick r:id="" action="ppaction://macro?name=QuizStarten">
                  <a:extLst>
                    <a:ext uri="{A12FA001-AC4F-418D-AE19-62706E023703}">
                      <ahyp:hlinkClr xmlns:ahyp="http://schemas.microsoft.com/office/drawing/2018/hyperlinkcolor" val="tx"/>
                    </a:ext>
                  </a:extLst>
                </a:hlinkClick>
              </a:rPr>
              <a:t>Start</a:t>
            </a:r>
            <a:endParaRPr lang="de-DE" dirty="0">
              <a:solidFill>
                <a:schemeClr val="bg1"/>
              </a:solidFill>
            </a:endParaRPr>
          </a:p>
        </p:txBody>
      </p:sp>
      <p:sp>
        <p:nvSpPr>
          <p:cNvPr id="6" name="Aussagetext">
            <a:extLst>
              <a:ext uri="{FF2B5EF4-FFF2-40B4-BE49-F238E27FC236}">
                <a16:creationId xmlns:a16="http://schemas.microsoft.com/office/drawing/2014/main" id="{02A0F974-A850-61DF-7197-8DCB17ADE9F7}"/>
              </a:ext>
            </a:extLst>
          </p:cNvPr>
          <p:cNvSpPr/>
          <p:nvPr/>
        </p:nvSpPr>
        <p:spPr>
          <a:xfrm>
            <a:off x="2521706" y="4686122"/>
            <a:ext cx="7171268" cy="2137834"/>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3600" dirty="0">
                <a:solidFill>
                  <a:schemeClr val="bg1"/>
                </a:solidFill>
                <a:effectLst/>
                <a:latin typeface="arial" panose="020B0604020202020204" pitchFamily="34" charset="0"/>
              </a:rPr>
              <a:t>Brandenburg teilt eine Grenze von etwa 280 km mit Polen, entlang der Oder.</a:t>
            </a:r>
            <a:endParaRPr lang="de-DE" sz="3600" dirty="0">
              <a:solidFill>
                <a:schemeClr val="bg1"/>
              </a:solidFill>
            </a:endParaRPr>
          </a:p>
        </p:txBody>
      </p:sp>
      <p:sp>
        <p:nvSpPr>
          <p:cNvPr id="7" name="Überschrift">
            <a:extLst>
              <a:ext uri="{FF2B5EF4-FFF2-40B4-BE49-F238E27FC236}">
                <a16:creationId xmlns:a16="http://schemas.microsoft.com/office/drawing/2014/main" id="{13A79946-0694-7369-2A7E-BFCC6E28BD63}"/>
              </a:ext>
            </a:extLst>
          </p:cNvPr>
          <p:cNvSpPr>
            <a:spLocks/>
          </p:cNvSpPr>
          <p:nvPr/>
        </p:nvSpPr>
        <p:spPr>
          <a:xfrm>
            <a:off x="2521706" y="548683"/>
            <a:ext cx="7162800" cy="677333"/>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4000" dirty="0"/>
              <a:t>Richtig oder Falsch?</a:t>
            </a:r>
          </a:p>
        </p:txBody>
      </p:sp>
      <p:sp>
        <p:nvSpPr>
          <p:cNvPr id="8" name="Rechteck Falsch blau">
            <a:hlinkClick r:id="" action="ppaction://macro?name=Falsch"/>
            <a:extLst>
              <a:ext uri="{FF2B5EF4-FFF2-40B4-BE49-F238E27FC236}">
                <a16:creationId xmlns:a16="http://schemas.microsoft.com/office/drawing/2014/main" id="{3CD994E3-476B-80F9-1C5A-8B015304C58F}"/>
              </a:ext>
            </a:extLst>
          </p:cNvPr>
          <p:cNvSpPr/>
          <p:nvPr/>
        </p:nvSpPr>
        <p:spPr>
          <a:xfrm>
            <a:off x="1780215" y="3917483"/>
            <a:ext cx="2160000" cy="756001"/>
          </a:xfrm>
          <a:prstGeom prst="rect">
            <a:avLst/>
          </a:prstGeom>
          <a:solidFill>
            <a:schemeClr val="accent1"/>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Falsch</a:t>
            </a:r>
          </a:p>
        </p:txBody>
      </p:sp>
      <p:sp>
        <p:nvSpPr>
          <p:cNvPr id="11" name="Rechteck Richtig blau">
            <a:hlinkClick r:id="" action="ppaction://macro?name=Richtig"/>
            <a:extLst>
              <a:ext uri="{FF2B5EF4-FFF2-40B4-BE49-F238E27FC236}">
                <a16:creationId xmlns:a16="http://schemas.microsoft.com/office/drawing/2014/main" id="{654AD12C-1AC2-43B5-FB43-60A5F76D83B0}"/>
              </a:ext>
            </a:extLst>
          </p:cNvPr>
          <p:cNvSpPr/>
          <p:nvPr/>
        </p:nvSpPr>
        <p:spPr>
          <a:xfrm>
            <a:off x="8240275" y="3949265"/>
            <a:ext cx="2160000" cy="720000"/>
          </a:xfrm>
          <a:prstGeom prst="rect">
            <a:avLst/>
          </a:prstGeom>
          <a:solidFill>
            <a:srgbClr val="156082"/>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Richtig</a:t>
            </a:r>
          </a:p>
        </p:txBody>
      </p:sp>
      <p:sp>
        <p:nvSpPr>
          <p:cNvPr id="3" name="Info">
            <a:extLst>
              <a:ext uri="{FF2B5EF4-FFF2-40B4-BE49-F238E27FC236}">
                <a16:creationId xmlns:a16="http://schemas.microsoft.com/office/drawing/2014/main" id="{772492A9-F94C-D6C0-15E5-7D398B3E36BC}"/>
              </a:ext>
            </a:extLst>
          </p:cNvPr>
          <p:cNvSpPr/>
          <p:nvPr/>
        </p:nvSpPr>
        <p:spPr>
          <a:xfrm>
            <a:off x="9860275" y="6056305"/>
            <a:ext cx="720000" cy="720000"/>
          </a:xfrm>
          <a:prstGeom prst="flowChartConnector">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400" dirty="0"/>
              <a:t>Info</a:t>
            </a:r>
          </a:p>
        </p:txBody>
      </p:sp>
      <p:grpSp>
        <p:nvGrpSpPr>
          <p:cNvPr id="9" name="Gruppieren 8">
            <a:extLst>
              <a:ext uri="{FF2B5EF4-FFF2-40B4-BE49-F238E27FC236}">
                <a16:creationId xmlns:a16="http://schemas.microsoft.com/office/drawing/2014/main" id="{7DA34CAC-4FB4-A11B-E7AA-13D5A82A4433}"/>
              </a:ext>
            </a:extLst>
          </p:cNvPr>
          <p:cNvGrpSpPr/>
          <p:nvPr/>
        </p:nvGrpSpPr>
        <p:grpSpPr>
          <a:xfrm>
            <a:off x="1780215" y="2896845"/>
            <a:ext cx="2160000" cy="1008000"/>
            <a:chOff x="967943" y="4557167"/>
            <a:chExt cx="2520000" cy="1008000"/>
          </a:xfrm>
        </p:grpSpPr>
        <p:sp>
          <p:nvSpPr>
            <p:cNvPr id="10" name="Falsch rot">
              <a:hlinkClick r:id="" action="ppaction://macro?name=Falsch"/>
              <a:extLst>
                <a:ext uri="{FF2B5EF4-FFF2-40B4-BE49-F238E27FC236}">
                  <a16:creationId xmlns:a16="http://schemas.microsoft.com/office/drawing/2014/main" id="{D920847D-6E35-0BEB-1F27-2476888B94F5}"/>
                </a:ext>
              </a:extLst>
            </p:cNvPr>
            <p:cNvSpPr/>
            <p:nvPr/>
          </p:nvSpPr>
          <p:spPr>
            <a:xfrm>
              <a:off x="967943" y="4557167"/>
              <a:ext cx="2520000" cy="1008000"/>
            </a:xfrm>
            <a:prstGeom prst="rect">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2" name="Rahmen 11">
              <a:extLst>
                <a:ext uri="{FF2B5EF4-FFF2-40B4-BE49-F238E27FC236}">
                  <a16:creationId xmlns:a16="http://schemas.microsoft.com/office/drawing/2014/main" id="{CF25375C-FD74-4A87-1DBD-50FF5E54CB63}"/>
                </a:ext>
              </a:extLst>
            </p:cNvPr>
            <p:cNvSpPr/>
            <p:nvPr/>
          </p:nvSpPr>
          <p:spPr>
            <a:xfrm>
              <a:off x="1762710" y="4665852"/>
              <a:ext cx="930462" cy="792000"/>
            </a:xfrm>
            <a:prstGeom prst="frame">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t>-5P</a:t>
              </a:r>
            </a:p>
          </p:txBody>
        </p:sp>
      </p:grpSp>
      <p:grpSp>
        <p:nvGrpSpPr>
          <p:cNvPr id="15" name="Gruppieren 14">
            <a:extLst>
              <a:ext uri="{FF2B5EF4-FFF2-40B4-BE49-F238E27FC236}">
                <a16:creationId xmlns:a16="http://schemas.microsoft.com/office/drawing/2014/main" id="{CF119E0C-18C9-92F7-8B86-F9D343A1F395}"/>
              </a:ext>
            </a:extLst>
          </p:cNvPr>
          <p:cNvGrpSpPr/>
          <p:nvPr/>
        </p:nvGrpSpPr>
        <p:grpSpPr>
          <a:xfrm>
            <a:off x="8277933" y="2923977"/>
            <a:ext cx="2160000" cy="1008000"/>
            <a:chOff x="5656057" y="4575305"/>
            <a:chExt cx="2520000" cy="1008000"/>
          </a:xfrm>
        </p:grpSpPr>
        <p:sp>
          <p:nvSpPr>
            <p:cNvPr id="16" name="Richtig grün">
              <a:hlinkClick r:id="" action="ppaction://macro?name=Richtig"/>
              <a:extLst>
                <a:ext uri="{FF2B5EF4-FFF2-40B4-BE49-F238E27FC236}">
                  <a16:creationId xmlns:a16="http://schemas.microsoft.com/office/drawing/2014/main" id="{CCC482D8-AF86-2A77-73D5-5A18D2C1CCA6}"/>
                </a:ext>
              </a:extLst>
            </p:cNvPr>
            <p:cNvSpPr/>
            <p:nvPr/>
          </p:nvSpPr>
          <p:spPr>
            <a:xfrm>
              <a:off x="5656057" y="4575305"/>
              <a:ext cx="2520000" cy="1008000"/>
            </a:xfrm>
            <a:prstGeom prst="rect">
              <a:avLst/>
            </a:prstGeom>
            <a:solidFill>
              <a:schemeClr val="accent6"/>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7" name="Rahmen 16">
              <a:extLst>
                <a:ext uri="{FF2B5EF4-FFF2-40B4-BE49-F238E27FC236}">
                  <a16:creationId xmlns:a16="http://schemas.microsoft.com/office/drawing/2014/main" id="{03C68EA8-9EC6-3DFA-00FE-8A47FFC0F919}"/>
                </a:ext>
              </a:extLst>
            </p:cNvPr>
            <p:cNvSpPr/>
            <p:nvPr/>
          </p:nvSpPr>
          <p:spPr>
            <a:xfrm>
              <a:off x="6440704" y="4685314"/>
              <a:ext cx="930462" cy="792000"/>
            </a:xfrm>
            <a:prstGeom prst="frame">
              <a:avLst/>
            </a:prstGeom>
            <a:solidFill>
              <a:schemeClr val="accent6"/>
            </a:soli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solidFill>
                    <a:sysClr val="windowText" lastClr="000000"/>
                  </a:solidFill>
                </a:rPr>
                <a:t>10P</a:t>
              </a:r>
            </a:p>
          </p:txBody>
        </p:sp>
      </p:grpSp>
      <p:sp>
        <p:nvSpPr>
          <p:cNvPr id="14" name="Textfeld 13">
            <a:extLst>
              <a:ext uri="{FF2B5EF4-FFF2-40B4-BE49-F238E27FC236}">
                <a16:creationId xmlns:a16="http://schemas.microsoft.com/office/drawing/2014/main" id="{E89FE6AA-0671-19BE-8C76-85B64BEC9D88}"/>
              </a:ext>
            </a:extLst>
          </p:cNvPr>
          <p:cNvSpPr txBox="1"/>
          <p:nvPr/>
        </p:nvSpPr>
        <p:spPr>
          <a:xfrm>
            <a:off x="6354143" y="3672672"/>
            <a:ext cx="763351" cy="369332"/>
          </a:xfrm>
          <a:prstGeom prst="rect">
            <a:avLst/>
          </a:prstGeom>
          <a:noFill/>
          <a:effectLst>
            <a:innerShdw blurRad="114300">
              <a:prstClr val="black"/>
            </a:innerShdw>
          </a:effectLst>
        </p:spPr>
        <p:txBody>
          <a:bodyPr wrap="none" rtlCol="0">
            <a:spAutoFit/>
          </a:bodyPr>
          <a:lstStyle/>
          <a:p>
            <a:r>
              <a:rPr lang="de-DE" dirty="0"/>
              <a:t>Berlin</a:t>
            </a:r>
          </a:p>
        </p:txBody>
      </p:sp>
      <p:sp>
        <p:nvSpPr>
          <p:cNvPr id="19" name="Textfeld 18">
            <a:extLst>
              <a:ext uri="{FF2B5EF4-FFF2-40B4-BE49-F238E27FC236}">
                <a16:creationId xmlns:a16="http://schemas.microsoft.com/office/drawing/2014/main" id="{AFE9697E-960B-B447-E653-BE4BDBF4E54B}"/>
              </a:ext>
            </a:extLst>
          </p:cNvPr>
          <p:cNvSpPr txBox="1"/>
          <p:nvPr/>
        </p:nvSpPr>
        <p:spPr>
          <a:xfrm>
            <a:off x="4809067" y="2171878"/>
            <a:ext cx="1286933" cy="646331"/>
          </a:xfrm>
          <a:prstGeom prst="rect">
            <a:avLst/>
          </a:prstGeom>
          <a:noFill/>
          <a:effectLst>
            <a:innerShdw blurRad="114300">
              <a:prstClr val="black"/>
            </a:innerShdw>
          </a:effectLst>
        </p:spPr>
        <p:txBody>
          <a:bodyPr wrap="square" rtlCol="0">
            <a:spAutoFit/>
          </a:bodyPr>
          <a:lstStyle/>
          <a:p>
            <a:r>
              <a:rPr lang="de-DE" dirty="0"/>
              <a:t>Ostprignitz</a:t>
            </a:r>
          </a:p>
          <a:p>
            <a:pPr algn="ctr"/>
            <a:r>
              <a:rPr lang="de-DE" dirty="0"/>
              <a:t>Ruppin</a:t>
            </a:r>
          </a:p>
        </p:txBody>
      </p:sp>
      <p:grpSp>
        <p:nvGrpSpPr>
          <p:cNvPr id="13" name="Gruppieren 12">
            <a:extLst>
              <a:ext uri="{FF2B5EF4-FFF2-40B4-BE49-F238E27FC236}">
                <a16:creationId xmlns:a16="http://schemas.microsoft.com/office/drawing/2014/main" id="{71E4C305-F018-A5F7-D48E-3C2F2708240E}"/>
              </a:ext>
            </a:extLst>
          </p:cNvPr>
          <p:cNvGrpSpPr/>
          <p:nvPr/>
        </p:nvGrpSpPr>
        <p:grpSpPr>
          <a:xfrm>
            <a:off x="2802596" y="0"/>
            <a:ext cx="6586808" cy="6858000"/>
            <a:chOff x="2837397" y="0"/>
            <a:chExt cx="6586808" cy="6858000"/>
          </a:xfrm>
        </p:grpSpPr>
        <p:grpSp>
          <p:nvGrpSpPr>
            <p:cNvPr id="25" name="Gruppieren 24">
              <a:extLst>
                <a:ext uri="{FF2B5EF4-FFF2-40B4-BE49-F238E27FC236}">
                  <a16:creationId xmlns:a16="http://schemas.microsoft.com/office/drawing/2014/main" id="{7C09B877-78D2-FFB6-37AD-C03E1150A0D9}"/>
                </a:ext>
              </a:extLst>
            </p:cNvPr>
            <p:cNvGrpSpPr/>
            <p:nvPr/>
          </p:nvGrpSpPr>
          <p:grpSpPr>
            <a:xfrm>
              <a:off x="2837397" y="0"/>
              <a:ext cx="6586808" cy="6858000"/>
              <a:chOff x="2837397" y="0"/>
              <a:chExt cx="6586808" cy="6858000"/>
            </a:xfrm>
          </p:grpSpPr>
          <p:pic>
            <p:nvPicPr>
              <p:cNvPr id="20" name="Grafik 19" descr="Ein Bild, das Karte, Text, Atlas enthält.&#10;&#10;KI-generierte Inhalte können fehlerhaft sein.">
                <a:extLst>
                  <a:ext uri="{FF2B5EF4-FFF2-40B4-BE49-F238E27FC236}">
                    <a16:creationId xmlns:a16="http://schemas.microsoft.com/office/drawing/2014/main" id="{2ED2E8CF-3DF6-C87C-7F6A-A4EF548248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37397" y="0"/>
                <a:ext cx="6517206" cy="6858000"/>
              </a:xfrm>
              <a:prstGeom prst="rect">
                <a:avLst/>
              </a:prstGeom>
              <a:effectLst>
                <a:innerShdw blurRad="114300">
                  <a:prstClr val="black"/>
                </a:innerShdw>
              </a:effectLst>
            </p:spPr>
          </p:pic>
          <p:sp>
            <p:nvSpPr>
              <p:cNvPr id="24" name="Textfeld 23">
                <a:extLst>
                  <a:ext uri="{FF2B5EF4-FFF2-40B4-BE49-F238E27FC236}">
                    <a16:creationId xmlns:a16="http://schemas.microsoft.com/office/drawing/2014/main" id="{8B785C15-007C-38A8-66A3-97E21D8E84A4}"/>
                  </a:ext>
                </a:extLst>
              </p:cNvPr>
              <p:cNvSpPr txBox="1"/>
              <p:nvPr/>
            </p:nvSpPr>
            <p:spPr>
              <a:xfrm>
                <a:off x="8378726" y="1479847"/>
                <a:ext cx="1045479" cy="646331"/>
              </a:xfrm>
              <a:prstGeom prst="rect">
                <a:avLst/>
              </a:prstGeom>
              <a:noFill/>
            </p:spPr>
            <p:txBody>
              <a:bodyPr wrap="none" rtlCol="0">
                <a:spAutoFit/>
              </a:bodyPr>
              <a:lstStyle/>
              <a:p>
                <a:r>
                  <a:rPr lang="de-DE" dirty="0"/>
                  <a:t>Grenze</a:t>
                </a:r>
              </a:p>
              <a:p>
                <a:r>
                  <a:rPr lang="de-DE" dirty="0"/>
                  <a:t>(280 km)</a:t>
                </a:r>
              </a:p>
            </p:txBody>
          </p:sp>
        </p:grpSp>
        <p:sp>
          <p:nvSpPr>
            <p:cNvPr id="5" name="Textfeld 4">
              <a:extLst>
                <a:ext uri="{FF2B5EF4-FFF2-40B4-BE49-F238E27FC236}">
                  <a16:creationId xmlns:a16="http://schemas.microsoft.com/office/drawing/2014/main" id="{1C054AFE-C4C7-FB67-F054-078642AA0E55}"/>
                </a:ext>
              </a:extLst>
            </p:cNvPr>
            <p:cNvSpPr txBox="1"/>
            <p:nvPr/>
          </p:nvSpPr>
          <p:spPr>
            <a:xfrm>
              <a:off x="2925449" y="6470560"/>
              <a:ext cx="6095296" cy="276999"/>
            </a:xfrm>
            <a:prstGeom prst="rect">
              <a:avLst/>
            </a:prstGeom>
            <a:noFill/>
          </p:spPr>
          <p:txBody>
            <a:bodyPr wrap="square">
              <a:spAutoFit/>
            </a:bodyPr>
            <a:lstStyle/>
            <a:p>
              <a:r>
                <a:rPr lang="de-DE" sz="1200" dirty="0"/>
                <a:t>https://www.agfk-brandenburg.de/homepage/</a:t>
              </a:r>
            </a:p>
          </p:txBody>
        </p:sp>
      </p:grpSp>
      <mc:AlternateContent xmlns:mc="http://schemas.openxmlformats.org/markup-compatibility/2006" xmlns:p14="http://schemas.microsoft.com/office/powerpoint/2010/main">
        <mc:Choice Requires="p14">
          <p:contentPart p14:bwMode="auto" r:id="rId4">
            <p14:nvContentPartPr>
              <p14:cNvPr id="23" name="Freihand 22">
                <a:extLst>
                  <a:ext uri="{FF2B5EF4-FFF2-40B4-BE49-F238E27FC236}">
                    <a16:creationId xmlns:a16="http://schemas.microsoft.com/office/drawing/2014/main" id="{457D7F3B-061D-F4F9-0369-C692A570B91D}"/>
                  </a:ext>
                </a:extLst>
              </p14:cNvPr>
              <p14:cNvContentPartPr/>
              <p14:nvPr/>
            </p14:nvContentPartPr>
            <p14:xfrm>
              <a:off x="8006191" y="1041013"/>
              <a:ext cx="1035000" cy="4703400"/>
            </p14:xfrm>
          </p:contentPart>
        </mc:Choice>
        <mc:Fallback xmlns="">
          <p:pic>
            <p:nvPicPr>
              <p:cNvPr id="23" name="Freihand 22">
                <a:extLst>
                  <a:ext uri="{FF2B5EF4-FFF2-40B4-BE49-F238E27FC236}">
                    <a16:creationId xmlns:a16="http://schemas.microsoft.com/office/drawing/2014/main" id="{457D7F3B-061D-F4F9-0369-C692A570B91D}"/>
                  </a:ext>
                </a:extLst>
              </p:cNvPr>
              <p:cNvPicPr/>
              <p:nvPr/>
            </p:nvPicPr>
            <p:blipFill>
              <a:blip r:embed="rId5"/>
              <a:stretch>
                <a:fillRect/>
              </a:stretch>
            </p:blipFill>
            <p:spPr>
              <a:xfrm>
                <a:off x="7952172" y="933013"/>
                <a:ext cx="1142677" cy="4919040"/>
              </a:xfrm>
              <a:prstGeom prst="rect">
                <a:avLst/>
              </a:prstGeom>
            </p:spPr>
          </p:pic>
        </mc:Fallback>
      </mc:AlternateContent>
      <p:sp>
        <p:nvSpPr>
          <p:cNvPr id="4" name="Rechteck: abgerundete Ecken 3">
            <a:extLst>
              <a:ext uri="{FF2B5EF4-FFF2-40B4-BE49-F238E27FC236}">
                <a16:creationId xmlns:a16="http://schemas.microsoft.com/office/drawing/2014/main" id="{E142B3A7-7A08-CDA8-940E-9CB58682FCDC}"/>
              </a:ext>
            </a:extLst>
          </p:cNvPr>
          <p:cNvSpPr/>
          <p:nvPr/>
        </p:nvSpPr>
        <p:spPr>
          <a:xfrm>
            <a:off x="2890761" y="46694"/>
            <a:ext cx="1913076" cy="459306"/>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sp>
        <p:nvSpPr>
          <p:cNvPr id="21" name="Pfeil: weiter">
            <a:hlinkClick r:id="rId6" action="ppaction://hlinksldjump"/>
            <a:extLst>
              <a:ext uri="{FF2B5EF4-FFF2-40B4-BE49-F238E27FC236}">
                <a16:creationId xmlns:a16="http://schemas.microsoft.com/office/drawing/2014/main" id="{AFF9069D-F8BB-57C4-CB24-1835566DF8F3}"/>
              </a:ext>
            </a:extLst>
          </p:cNvPr>
          <p:cNvSpPr/>
          <p:nvPr/>
        </p:nvSpPr>
        <p:spPr>
          <a:xfrm>
            <a:off x="10837477" y="4669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weiter</a:t>
            </a:r>
          </a:p>
        </p:txBody>
      </p:sp>
    </p:spTree>
    <p:extLst>
      <p:ext uri="{BB962C8B-B14F-4D97-AF65-F5344CB8AC3E}">
        <p14:creationId xmlns:p14="http://schemas.microsoft.com/office/powerpoint/2010/main" val="6641233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childTnLst>
                          </p:cTn>
                        </p:par>
                      </p:childTnLst>
                    </p:cTn>
                  </p:par>
                </p:childTnLst>
              </p:cTn>
              <p:nextCondLst>
                <p:cond evt="onClick" delay="0">
                  <p:tgtEl>
                    <p:spTgt spid="11"/>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circle(in)">
                                      <p:cBhvr>
                                        <p:cTn id="19" dur="2000"/>
                                        <p:tgtEl>
                                          <p:spTgt spid="13"/>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in)">
                                      <p:cBhvr>
                                        <p:cTn id="22" dur="2000"/>
                                        <p:tgtEl>
                                          <p:spTgt spid="4"/>
                                        </p:tgtEl>
                                      </p:cBhvr>
                                    </p:animEffect>
                                  </p:childTnLst>
                                </p:cTn>
                              </p:par>
                            </p:childTnLst>
                          </p:cTn>
                        </p:par>
                        <p:par>
                          <p:cTn id="23" fill="hold">
                            <p:stCondLst>
                              <p:cond delay="2000"/>
                            </p:stCondLst>
                            <p:childTnLst>
                              <p:par>
                                <p:cTn id="24" presetID="22" presetClass="entr" presetSubtype="4"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down)">
                                      <p:cBhvr>
                                        <p:cTn id="26" dur="5000"/>
                                        <p:tgtEl>
                                          <p:spTgt spid="23"/>
                                        </p:tgtEl>
                                      </p:cBhvr>
                                    </p:animEffect>
                                  </p:childTnLst>
                                </p:cTn>
                              </p:par>
                            </p:childTnLst>
                          </p:cTn>
                        </p:par>
                      </p:childTnLst>
                    </p:cTn>
                  </p:par>
                </p:childTnLst>
              </p:cTn>
              <p:nextCondLst>
                <p:cond evt="onClick" delay="0">
                  <p:tgtEl>
                    <p:spTgt spid="3"/>
                  </p:tgtEl>
                </p:cond>
              </p:nextCondLst>
            </p:seq>
            <p:seq concurrent="1" nextAc="seek">
              <p:cTn id="27" restart="whenNotActive" fill="hold" evtFilter="cancelBubble" nodeType="interactiveSeq">
                <p:stCondLst>
                  <p:cond evt="onClick" delay="0">
                    <p:tgtEl>
                      <p:spTgt spid="4"/>
                    </p:tgtEl>
                  </p:cond>
                </p:stCondLst>
                <p:endSync evt="end" delay="0">
                  <p:rtn val="all"/>
                </p:endSync>
                <p:childTnLst>
                  <p:par>
                    <p:cTn id="28" fill="hold">
                      <p:stCondLst>
                        <p:cond delay="0"/>
                      </p:stCondLst>
                      <p:childTnLst>
                        <p:par>
                          <p:cTn id="29" fill="hold">
                            <p:stCondLst>
                              <p:cond delay="0"/>
                            </p:stCondLst>
                            <p:childTnLst>
                              <p:par>
                                <p:cTn id="30" presetID="1" presetClass="exit" presetSubtype="0" fill="hold" nodeType="clickEffect">
                                  <p:stCondLst>
                                    <p:cond delay="0"/>
                                  </p:stCondLst>
                                  <p:childTnLst>
                                    <p:set>
                                      <p:cBhvr>
                                        <p:cTn id="31" dur="1" fill="hold">
                                          <p:stCondLst>
                                            <p:cond delay="0"/>
                                          </p:stCondLst>
                                        </p:cTn>
                                        <p:tgtEl>
                                          <p:spTgt spid="13"/>
                                        </p:tgtEl>
                                        <p:attrNameLst>
                                          <p:attrName>style.visibility</p:attrName>
                                        </p:attrNameLst>
                                      </p:cBhvr>
                                      <p:to>
                                        <p:strVal val="hidden"/>
                                      </p:to>
                                    </p:set>
                                  </p:childTnLst>
                                </p:cTn>
                              </p:par>
                              <p:par>
                                <p:cTn id="32" presetID="1" presetClass="exit" presetSubtype="0" fill="hold" grpId="1" nodeType="withEffect">
                                  <p:stCondLst>
                                    <p:cond delay="0"/>
                                  </p:stCondLst>
                                  <p:childTnLst>
                                    <p:set>
                                      <p:cBhvr>
                                        <p:cTn id="33" dur="1" fill="hold">
                                          <p:stCondLst>
                                            <p:cond delay="0"/>
                                          </p:stCondLst>
                                        </p:cTn>
                                        <p:tgtEl>
                                          <p:spTgt spid="4"/>
                                        </p:tgtEl>
                                        <p:attrNameLst>
                                          <p:attrName>style.visibility</p:attrName>
                                        </p:attrNameLst>
                                      </p:cBhvr>
                                      <p:to>
                                        <p:strVal val="hidden"/>
                                      </p:to>
                                    </p:set>
                                  </p:childTnLst>
                                </p:cTn>
                              </p:par>
                              <p:par>
                                <p:cTn id="34" presetID="1" presetClass="exit" presetSubtype="0" fill="hold" nodeType="withEffect">
                                  <p:stCondLst>
                                    <p:cond delay="0"/>
                                  </p:stCondLst>
                                  <p:childTnLst>
                                    <p:set>
                                      <p:cBhvr>
                                        <p:cTn id="35" dur="1" fill="hold">
                                          <p:stCondLst>
                                            <p:cond delay="0"/>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4" grpId="0" animBg="1"/>
      <p:bldP spid="4"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a:extLst>
            <a:ext uri="{FF2B5EF4-FFF2-40B4-BE49-F238E27FC236}">
              <a16:creationId xmlns:a16="http://schemas.microsoft.com/office/drawing/2014/main" id="{8785442D-8FD2-7E28-A0A0-3600CC867B5F}"/>
            </a:ext>
          </a:extLst>
        </p:cNvPr>
        <p:cNvGrpSpPr/>
        <p:nvPr/>
      </p:nvGrpSpPr>
      <p:grpSpPr>
        <a:xfrm>
          <a:off x="0" y="0"/>
          <a:ext cx="0" cy="0"/>
          <a:chOff x="0" y="0"/>
          <a:chExt cx="0" cy="0"/>
        </a:xfrm>
      </p:grpSpPr>
      <p:sp>
        <p:nvSpPr>
          <p:cNvPr id="2" name="Start">
            <a:extLst>
              <a:ext uri="{FF2B5EF4-FFF2-40B4-BE49-F238E27FC236}">
                <a16:creationId xmlns:a16="http://schemas.microsoft.com/office/drawing/2014/main" id="{C034B7C7-2CA1-7AD2-DC7A-D5239975BDD8}"/>
              </a:ext>
            </a:extLst>
          </p:cNvPr>
          <p:cNvSpPr txBox="1"/>
          <p:nvPr/>
        </p:nvSpPr>
        <p:spPr>
          <a:xfrm>
            <a:off x="1579711" y="46694"/>
            <a:ext cx="664669" cy="369332"/>
          </a:xfrm>
          <a:prstGeom prst="rect">
            <a:avLst/>
          </a:prstGeom>
          <a:noFill/>
        </p:spPr>
        <p:txBody>
          <a:bodyPr wrap="none" rtlCol="0">
            <a:spAutoFit/>
          </a:bodyPr>
          <a:lstStyle/>
          <a:p>
            <a:r>
              <a:rPr lang="de-DE" dirty="0">
                <a:solidFill>
                  <a:schemeClr val="bg1"/>
                </a:solidFill>
                <a:hlinkClick r:id="" action="ppaction://macro?name=QuizStarten">
                  <a:extLst>
                    <a:ext uri="{A12FA001-AC4F-418D-AE19-62706E023703}">
                      <ahyp:hlinkClr xmlns:ahyp="http://schemas.microsoft.com/office/drawing/2018/hyperlinkcolor" val="tx"/>
                    </a:ext>
                  </a:extLst>
                </a:hlinkClick>
              </a:rPr>
              <a:t>Start</a:t>
            </a:r>
            <a:endParaRPr lang="de-DE" dirty="0">
              <a:solidFill>
                <a:schemeClr val="bg1"/>
              </a:solidFill>
            </a:endParaRPr>
          </a:p>
        </p:txBody>
      </p:sp>
      <p:sp>
        <p:nvSpPr>
          <p:cNvPr id="6" name="Aussagetext">
            <a:extLst>
              <a:ext uri="{FF2B5EF4-FFF2-40B4-BE49-F238E27FC236}">
                <a16:creationId xmlns:a16="http://schemas.microsoft.com/office/drawing/2014/main" id="{3C7AA908-87A3-0937-605F-416631E89E31}"/>
              </a:ext>
            </a:extLst>
          </p:cNvPr>
          <p:cNvSpPr/>
          <p:nvPr/>
        </p:nvSpPr>
        <p:spPr>
          <a:xfrm>
            <a:off x="2521706" y="4686122"/>
            <a:ext cx="7171268" cy="2137834"/>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3600" dirty="0">
                <a:solidFill>
                  <a:schemeClr val="bg1"/>
                </a:solidFill>
                <a:effectLst/>
                <a:latin typeface="arial" panose="020B0604020202020204" pitchFamily="34" charset="0"/>
              </a:rPr>
              <a:t>Die Uckermark ist eine Großlandschaft in Brandenburg.</a:t>
            </a:r>
            <a:endParaRPr lang="de-DE" sz="3600" dirty="0">
              <a:solidFill>
                <a:schemeClr val="bg1"/>
              </a:solidFill>
            </a:endParaRPr>
          </a:p>
        </p:txBody>
      </p:sp>
      <p:sp>
        <p:nvSpPr>
          <p:cNvPr id="7" name="Überschrift">
            <a:extLst>
              <a:ext uri="{FF2B5EF4-FFF2-40B4-BE49-F238E27FC236}">
                <a16:creationId xmlns:a16="http://schemas.microsoft.com/office/drawing/2014/main" id="{9E799D96-65DE-E2A2-D4FD-2094805B9E74}"/>
              </a:ext>
            </a:extLst>
          </p:cNvPr>
          <p:cNvSpPr>
            <a:spLocks/>
          </p:cNvSpPr>
          <p:nvPr/>
        </p:nvSpPr>
        <p:spPr>
          <a:xfrm>
            <a:off x="2521706" y="548683"/>
            <a:ext cx="7162800" cy="677333"/>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4000" dirty="0"/>
              <a:t>Richtig oder Falsch?</a:t>
            </a:r>
          </a:p>
        </p:txBody>
      </p:sp>
      <p:sp>
        <p:nvSpPr>
          <p:cNvPr id="8" name="Rechteck Falsch blau">
            <a:hlinkClick r:id="" action="ppaction://macro?name=Falsch"/>
            <a:extLst>
              <a:ext uri="{FF2B5EF4-FFF2-40B4-BE49-F238E27FC236}">
                <a16:creationId xmlns:a16="http://schemas.microsoft.com/office/drawing/2014/main" id="{7BB89B07-491A-3C08-5C23-8149DA3AC387}"/>
              </a:ext>
            </a:extLst>
          </p:cNvPr>
          <p:cNvSpPr/>
          <p:nvPr/>
        </p:nvSpPr>
        <p:spPr>
          <a:xfrm>
            <a:off x="1780215" y="3917483"/>
            <a:ext cx="2160000" cy="756001"/>
          </a:xfrm>
          <a:prstGeom prst="rect">
            <a:avLst/>
          </a:prstGeom>
          <a:solidFill>
            <a:schemeClr val="accent1"/>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Falsch</a:t>
            </a:r>
          </a:p>
        </p:txBody>
      </p:sp>
      <p:sp>
        <p:nvSpPr>
          <p:cNvPr id="11" name="Rechteck Richtig blau">
            <a:hlinkClick r:id="" action="ppaction://macro?name=Richtig"/>
            <a:extLst>
              <a:ext uri="{FF2B5EF4-FFF2-40B4-BE49-F238E27FC236}">
                <a16:creationId xmlns:a16="http://schemas.microsoft.com/office/drawing/2014/main" id="{7F3F3FB6-2950-0D90-3C6B-47B009939DAD}"/>
              </a:ext>
            </a:extLst>
          </p:cNvPr>
          <p:cNvSpPr/>
          <p:nvPr/>
        </p:nvSpPr>
        <p:spPr>
          <a:xfrm>
            <a:off x="8240275" y="3949265"/>
            <a:ext cx="2160000" cy="720000"/>
          </a:xfrm>
          <a:prstGeom prst="rect">
            <a:avLst/>
          </a:prstGeom>
          <a:solidFill>
            <a:srgbClr val="156082"/>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Richtig</a:t>
            </a:r>
          </a:p>
        </p:txBody>
      </p:sp>
      <p:sp>
        <p:nvSpPr>
          <p:cNvPr id="18" name="Pfeil: weiter">
            <a:hlinkClick r:id="rId3" action="ppaction://hlinksldjump"/>
            <a:extLst>
              <a:ext uri="{FF2B5EF4-FFF2-40B4-BE49-F238E27FC236}">
                <a16:creationId xmlns:a16="http://schemas.microsoft.com/office/drawing/2014/main" id="{986100A7-5FD0-8E80-65AA-07F74921A87F}"/>
              </a:ext>
            </a:extLst>
          </p:cNvPr>
          <p:cNvSpPr/>
          <p:nvPr/>
        </p:nvSpPr>
        <p:spPr>
          <a:xfrm>
            <a:off x="10837477" y="4669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weiter</a:t>
            </a:r>
          </a:p>
        </p:txBody>
      </p:sp>
      <p:sp>
        <p:nvSpPr>
          <p:cNvPr id="3" name="Info">
            <a:extLst>
              <a:ext uri="{FF2B5EF4-FFF2-40B4-BE49-F238E27FC236}">
                <a16:creationId xmlns:a16="http://schemas.microsoft.com/office/drawing/2014/main" id="{B12E009F-F8DD-8C19-4893-29730343941F}"/>
              </a:ext>
            </a:extLst>
          </p:cNvPr>
          <p:cNvSpPr/>
          <p:nvPr/>
        </p:nvSpPr>
        <p:spPr>
          <a:xfrm>
            <a:off x="9860275" y="6056305"/>
            <a:ext cx="720000" cy="720000"/>
          </a:xfrm>
          <a:prstGeom prst="flowChartConnector">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400" dirty="0"/>
              <a:t>Info</a:t>
            </a:r>
          </a:p>
        </p:txBody>
      </p:sp>
      <p:grpSp>
        <p:nvGrpSpPr>
          <p:cNvPr id="9" name="Gruppieren 8">
            <a:extLst>
              <a:ext uri="{FF2B5EF4-FFF2-40B4-BE49-F238E27FC236}">
                <a16:creationId xmlns:a16="http://schemas.microsoft.com/office/drawing/2014/main" id="{7DA709E7-BCCA-29C2-3598-595BB011C066}"/>
              </a:ext>
            </a:extLst>
          </p:cNvPr>
          <p:cNvGrpSpPr/>
          <p:nvPr/>
        </p:nvGrpSpPr>
        <p:grpSpPr>
          <a:xfrm>
            <a:off x="1780215" y="2896845"/>
            <a:ext cx="2160000" cy="1008000"/>
            <a:chOff x="967943" y="4557167"/>
            <a:chExt cx="2520000" cy="1008000"/>
          </a:xfrm>
        </p:grpSpPr>
        <p:sp>
          <p:nvSpPr>
            <p:cNvPr id="10" name="Falsch rot">
              <a:hlinkClick r:id="" action="ppaction://macro?name=Falsch"/>
              <a:extLst>
                <a:ext uri="{FF2B5EF4-FFF2-40B4-BE49-F238E27FC236}">
                  <a16:creationId xmlns:a16="http://schemas.microsoft.com/office/drawing/2014/main" id="{9F552D49-A65D-7301-3C52-01F52116B6B3}"/>
                </a:ext>
              </a:extLst>
            </p:cNvPr>
            <p:cNvSpPr/>
            <p:nvPr/>
          </p:nvSpPr>
          <p:spPr>
            <a:xfrm>
              <a:off x="967943" y="4557167"/>
              <a:ext cx="2520000" cy="1008000"/>
            </a:xfrm>
            <a:prstGeom prst="rect">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2" name="Rahmen 11">
              <a:extLst>
                <a:ext uri="{FF2B5EF4-FFF2-40B4-BE49-F238E27FC236}">
                  <a16:creationId xmlns:a16="http://schemas.microsoft.com/office/drawing/2014/main" id="{54650F41-6D32-D820-0215-FB4DC26D91C7}"/>
                </a:ext>
              </a:extLst>
            </p:cNvPr>
            <p:cNvSpPr/>
            <p:nvPr/>
          </p:nvSpPr>
          <p:spPr>
            <a:xfrm>
              <a:off x="1762710" y="4665852"/>
              <a:ext cx="930462" cy="792000"/>
            </a:xfrm>
            <a:prstGeom prst="frame">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t>-5P</a:t>
              </a:r>
            </a:p>
          </p:txBody>
        </p:sp>
      </p:grpSp>
      <p:grpSp>
        <p:nvGrpSpPr>
          <p:cNvPr id="15" name="Gruppieren 14">
            <a:extLst>
              <a:ext uri="{FF2B5EF4-FFF2-40B4-BE49-F238E27FC236}">
                <a16:creationId xmlns:a16="http://schemas.microsoft.com/office/drawing/2014/main" id="{BB2C1712-45F7-E335-19A4-79D632AF7E80}"/>
              </a:ext>
            </a:extLst>
          </p:cNvPr>
          <p:cNvGrpSpPr/>
          <p:nvPr/>
        </p:nvGrpSpPr>
        <p:grpSpPr>
          <a:xfrm>
            <a:off x="8277933" y="2923977"/>
            <a:ext cx="2160000" cy="1008000"/>
            <a:chOff x="5656057" y="4575305"/>
            <a:chExt cx="2520000" cy="1008000"/>
          </a:xfrm>
        </p:grpSpPr>
        <p:sp>
          <p:nvSpPr>
            <p:cNvPr id="16" name="Richtig grün">
              <a:hlinkClick r:id="" action="ppaction://macro?name=Richtig"/>
              <a:extLst>
                <a:ext uri="{FF2B5EF4-FFF2-40B4-BE49-F238E27FC236}">
                  <a16:creationId xmlns:a16="http://schemas.microsoft.com/office/drawing/2014/main" id="{F136C594-D2E0-16D7-18CB-E116E9EE9529}"/>
                </a:ext>
              </a:extLst>
            </p:cNvPr>
            <p:cNvSpPr/>
            <p:nvPr/>
          </p:nvSpPr>
          <p:spPr>
            <a:xfrm>
              <a:off x="5656057" y="4575305"/>
              <a:ext cx="2520000" cy="1008000"/>
            </a:xfrm>
            <a:prstGeom prst="rect">
              <a:avLst/>
            </a:prstGeom>
            <a:solidFill>
              <a:schemeClr val="accent6"/>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7" name="Rahmen 16">
              <a:extLst>
                <a:ext uri="{FF2B5EF4-FFF2-40B4-BE49-F238E27FC236}">
                  <a16:creationId xmlns:a16="http://schemas.microsoft.com/office/drawing/2014/main" id="{2CE3179D-AA3D-8651-5291-ABB5A935B112}"/>
                </a:ext>
              </a:extLst>
            </p:cNvPr>
            <p:cNvSpPr/>
            <p:nvPr/>
          </p:nvSpPr>
          <p:spPr>
            <a:xfrm>
              <a:off x="6440704" y="4685314"/>
              <a:ext cx="930462" cy="792000"/>
            </a:xfrm>
            <a:prstGeom prst="frame">
              <a:avLst/>
            </a:prstGeom>
            <a:solidFill>
              <a:schemeClr val="accent6"/>
            </a:soli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solidFill>
                    <a:sysClr val="windowText" lastClr="000000"/>
                  </a:solidFill>
                </a:rPr>
                <a:t>10P</a:t>
              </a:r>
            </a:p>
          </p:txBody>
        </p:sp>
      </p:grpSp>
      <p:sp>
        <p:nvSpPr>
          <p:cNvPr id="14" name="Textfeld 13">
            <a:extLst>
              <a:ext uri="{FF2B5EF4-FFF2-40B4-BE49-F238E27FC236}">
                <a16:creationId xmlns:a16="http://schemas.microsoft.com/office/drawing/2014/main" id="{395980F6-7F1E-58ED-A6C9-DFECDD6991C0}"/>
              </a:ext>
            </a:extLst>
          </p:cNvPr>
          <p:cNvSpPr txBox="1"/>
          <p:nvPr/>
        </p:nvSpPr>
        <p:spPr>
          <a:xfrm>
            <a:off x="6354143" y="3672672"/>
            <a:ext cx="763351" cy="369332"/>
          </a:xfrm>
          <a:prstGeom prst="rect">
            <a:avLst/>
          </a:prstGeom>
          <a:noFill/>
          <a:effectLst>
            <a:innerShdw blurRad="114300">
              <a:prstClr val="black"/>
            </a:innerShdw>
          </a:effectLst>
        </p:spPr>
        <p:txBody>
          <a:bodyPr wrap="none" rtlCol="0">
            <a:spAutoFit/>
          </a:bodyPr>
          <a:lstStyle/>
          <a:p>
            <a:r>
              <a:rPr lang="de-DE" dirty="0"/>
              <a:t>Berlin</a:t>
            </a:r>
          </a:p>
        </p:txBody>
      </p:sp>
      <p:sp>
        <p:nvSpPr>
          <p:cNvPr id="19" name="Textfeld 18">
            <a:extLst>
              <a:ext uri="{FF2B5EF4-FFF2-40B4-BE49-F238E27FC236}">
                <a16:creationId xmlns:a16="http://schemas.microsoft.com/office/drawing/2014/main" id="{ED48E65F-934E-FCBE-B760-83F56FCC3138}"/>
              </a:ext>
            </a:extLst>
          </p:cNvPr>
          <p:cNvSpPr txBox="1"/>
          <p:nvPr/>
        </p:nvSpPr>
        <p:spPr>
          <a:xfrm>
            <a:off x="4809067" y="2171878"/>
            <a:ext cx="1286933" cy="646331"/>
          </a:xfrm>
          <a:prstGeom prst="rect">
            <a:avLst/>
          </a:prstGeom>
          <a:noFill/>
          <a:effectLst>
            <a:innerShdw blurRad="114300">
              <a:prstClr val="black"/>
            </a:innerShdw>
          </a:effectLst>
        </p:spPr>
        <p:txBody>
          <a:bodyPr wrap="square" rtlCol="0">
            <a:spAutoFit/>
          </a:bodyPr>
          <a:lstStyle/>
          <a:p>
            <a:r>
              <a:rPr lang="de-DE" dirty="0"/>
              <a:t>Ostprignitz</a:t>
            </a:r>
          </a:p>
          <a:p>
            <a:pPr algn="ctr"/>
            <a:r>
              <a:rPr lang="de-DE" dirty="0"/>
              <a:t>Ruppin</a:t>
            </a:r>
          </a:p>
        </p:txBody>
      </p:sp>
      <p:grpSp>
        <p:nvGrpSpPr>
          <p:cNvPr id="29" name="Gruppieren 28">
            <a:extLst>
              <a:ext uri="{FF2B5EF4-FFF2-40B4-BE49-F238E27FC236}">
                <a16:creationId xmlns:a16="http://schemas.microsoft.com/office/drawing/2014/main" id="{CAA44A45-5622-01DC-4483-064F7F08D3AE}"/>
              </a:ext>
            </a:extLst>
          </p:cNvPr>
          <p:cNvGrpSpPr/>
          <p:nvPr/>
        </p:nvGrpSpPr>
        <p:grpSpPr>
          <a:xfrm>
            <a:off x="1524000" y="0"/>
            <a:ext cx="9144000" cy="6858000"/>
            <a:chOff x="1524000" y="0"/>
            <a:chExt cx="9144000" cy="6858000"/>
          </a:xfrm>
        </p:grpSpPr>
        <p:pic>
          <p:nvPicPr>
            <p:cNvPr id="21" name="Grafik 20" descr="Ein Bild, das draußen, Gras, Himmel, Baum enthält.&#10;&#10;KI-generierte Inhalte können fehlerhaft sein.">
              <a:extLst>
                <a:ext uri="{FF2B5EF4-FFF2-40B4-BE49-F238E27FC236}">
                  <a16:creationId xmlns:a16="http://schemas.microsoft.com/office/drawing/2014/main" id="{6DF7E99D-81EC-5614-6871-AC06309AFB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4000" y="0"/>
              <a:ext cx="9144000" cy="6858000"/>
            </a:xfrm>
            <a:prstGeom prst="rect">
              <a:avLst/>
            </a:prstGeom>
            <a:effectLst>
              <a:innerShdw blurRad="114300">
                <a:prstClr val="black"/>
              </a:innerShdw>
            </a:effectLst>
          </p:spPr>
        </p:pic>
        <p:sp>
          <p:nvSpPr>
            <p:cNvPr id="26" name="Textfeld 25">
              <a:extLst>
                <a:ext uri="{FF2B5EF4-FFF2-40B4-BE49-F238E27FC236}">
                  <a16:creationId xmlns:a16="http://schemas.microsoft.com/office/drawing/2014/main" id="{84BB97F6-E03C-1B00-02FD-98FF6C76AFEE}"/>
                </a:ext>
              </a:extLst>
            </p:cNvPr>
            <p:cNvSpPr txBox="1"/>
            <p:nvPr/>
          </p:nvSpPr>
          <p:spPr>
            <a:xfrm>
              <a:off x="1701859" y="357018"/>
              <a:ext cx="7121890" cy="830997"/>
            </a:xfrm>
            <a:prstGeom prst="rect">
              <a:avLst/>
            </a:prstGeom>
            <a:noFill/>
          </p:spPr>
          <p:txBody>
            <a:bodyPr wrap="square">
              <a:spAutoFit/>
            </a:bodyPr>
            <a:lstStyle/>
            <a:p>
              <a:r>
                <a:rPr lang="de-DE" sz="2400" b="1" dirty="0">
                  <a:solidFill>
                    <a:srgbClr val="000000"/>
                  </a:solidFill>
                  <a:effectLst/>
                  <a:latin typeface="arial" panose="020B0604020202020204" pitchFamily="34" charset="0"/>
                </a:rPr>
                <a:t>Weite Felder, sanfte Hügel und zahlreiche Seen prägen diese Region im Norden Brandenburgs.</a:t>
              </a:r>
              <a:endParaRPr lang="de-DE" sz="2400" b="1" dirty="0"/>
            </a:p>
          </p:txBody>
        </p:sp>
        <p:pic>
          <p:nvPicPr>
            <p:cNvPr id="28" name="Grafik 27" descr="Ein Bild, das Karte, Text, Atlas enthält.&#10;&#10;KI-generierte Inhalte können fehlerhaft sein.">
              <a:extLst>
                <a:ext uri="{FF2B5EF4-FFF2-40B4-BE49-F238E27FC236}">
                  <a16:creationId xmlns:a16="http://schemas.microsoft.com/office/drawing/2014/main" id="{CC665115-9D78-419A-3A0C-3E5DDF8596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99026" y="4648121"/>
              <a:ext cx="2023187" cy="2137834"/>
            </a:xfrm>
            <a:prstGeom prst="rect">
              <a:avLst/>
            </a:prstGeom>
            <a:effectLst>
              <a:innerShdw blurRad="114300">
                <a:prstClr val="black"/>
              </a:innerShdw>
            </a:effectLst>
          </p:spPr>
        </p:pic>
      </p:grpSp>
      <p:sp>
        <p:nvSpPr>
          <p:cNvPr id="30" name="Rechteck: abgerundete Ecken 29">
            <a:extLst>
              <a:ext uri="{FF2B5EF4-FFF2-40B4-BE49-F238E27FC236}">
                <a16:creationId xmlns:a16="http://schemas.microsoft.com/office/drawing/2014/main" id="{8B264D4D-F8AE-4749-E9CA-B7932A9B87A8}"/>
              </a:ext>
            </a:extLst>
          </p:cNvPr>
          <p:cNvSpPr/>
          <p:nvPr/>
        </p:nvSpPr>
        <p:spPr>
          <a:xfrm>
            <a:off x="8667199" y="6333856"/>
            <a:ext cx="1913076" cy="459306"/>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spTree>
    <p:extLst>
      <p:ext uri="{BB962C8B-B14F-4D97-AF65-F5344CB8AC3E}">
        <p14:creationId xmlns:p14="http://schemas.microsoft.com/office/powerpoint/2010/main" val="100120163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childTnLst>
                          </p:cTn>
                        </p:par>
                      </p:childTnLst>
                    </p:cTn>
                  </p:par>
                </p:childTnLst>
              </p:cTn>
              <p:nextCondLst>
                <p:cond evt="onClick" delay="0">
                  <p:tgtEl>
                    <p:spTgt spid="11"/>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circle(in)">
                                      <p:cBhvr>
                                        <p:cTn id="19" dur="2000"/>
                                        <p:tgtEl>
                                          <p:spTgt spid="30"/>
                                        </p:tgtEl>
                                      </p:cBhvr>
                                    </p:animEffect>
                                  </p:childTnLst>
                                </p:cTn>
                              </p:par>
                              <p:par>
                                <p:cTn id="20" presetID="6" presetClass="entr" presetSubtype="16"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circle(in)">
                                      <p:cBhvr>
                                        <p:cTn id="22" dur="2000"/>
                                        <p:tgtEl>
                                          <p:spTgt spid="29"/>
                                        </p:tgtEl>
                                      </p:cBhvr>
                                    </p:animEffect>
                                  </p:childTnLst>
                                </p:cTn>
                              </p:par>
                            </p:childTnLst>
                          </p:cTn>
                        </p:par>
                      </p:childTnLst>
                    </p:cTn>
                  </p:par>
                </p:childTnLst>
              </p:cTn>
              <p:nextCondLst>
                <p:cond evt="onClick" delay="0">
                  <p:tgtEl>
                    <p:spTgt spid="3"/>
                  </p:tgtEl>
                </p:cond>
              </p:nextCondLst>
            </p:seq>
            <p:seq concurrent="1" nextAc="seek">
              <p:cTn id="23" restart="whenNotActive" fill="hold" evtFilter="cancelBubble" nodeType="interactiveSeq">
                <p:stCondLst>
                  <p:cond evt="onClick" delay="0">
                    <p:tgtEl>
                      <p:spTgt spid="30"/>
                    </p:tgtEl>
                  </p:cond>
                </p:stCondLst>
                <p:endSync evt="end" delay="0">
                  <p:rtn val="all"/>
                </p:endSync>
                <p:childTnLst>
                  <p:par>
                    <p:cTn id="24" fill="hold">
                      <p:stCondLst>
                        <p:cond delay="0"/>
                      </p:stCondLst>
                      <p:childTnLst>
                        <p:par>
                          <p:cTn id="25" fill="hold">
                            <p:stCondLst>
                              <p:cond delay="0"/>
                            </p:stCondLst>
                            <p:childTnLst>
                              <p:par>
                                <p:cTn id="26" presetID="1" presetClass="exit" presetSubtype="0" fill="hold" grpId="1" nodeType="withEffect">
                                  <p:stCondLst>
                                    <p:cond delay="0"/>
                                  </p:stCondLst>
                                  <p:childTnLst>
                                    <p:set>
                                      <p:cBhvr>
                                        <p:cTn id="27" dur="1" fill="hold">
                                          <p:stCondLst>
                                            <p:cond delay="0"/>
                                          </p:stCondLst>
                                        </p:cTn>
                                        <p:tgtEl>
                                          <p:spTgt spid="30"/>
                                        </p:tgtEl>
                                        <p:attrNameLst>
                                          <p:attrName>style.visibility</p:attrName>
                                        </p:attrNameLst>
                                      </p:cBhvr>
                                      <p:to>
                                        <p:strVal val="hidden"/>
                                      </p:to>
                                    </p:set>
                                  </p:childTnLst>
                                </p:cTn>
                              </p:par>
                              <p:par>
                                <p:cTn id="28" presetID="1" presetClass="exit" presetSubtype="0" fill="hold" nodeType="withEffect">
                                  <p:stCondLst>
                                    <p:cond delay="0"/>
                                  </p:stCondLst>
                                  <p:childTnLst>
                                    <p:set>
                                      <p:cBhvr>
                                        <p:cTn id="29" dur="1" fill="hold">
                                          <p:stCondLst>
                                            <p:cond delay="0"/>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30"/>
                  </p:tgtEl>
                </p:cond>
              </p:nextCondLst>
            </p:seq>
          </p:childTnLst>
        </p:cTn>
      </p:par>
    </p:tnLst>
    <p:bldLst>
      <p:bldP spid="30" grpId="0" animBg="1"/>
      <p:bldP spid="30"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a:extLst>
            <a:ext uri="{FF2B5EF4-FFF2-40B4-BE49-F238E27FC236}">
              <a16:creationId xmlns:a16="http://schemas.microsoft.com/office/drawing/2014/main" id="{4286682F-757A-A363-778E-D1C29C779342}"/>
            </a:ext>
          </a:extLst>
        </p:cNvPr>
        <p:cNvGrpSpPr/>
        <p:nvPr/>
      </p:nvGrpSpPr>
      <p:grpSpPr>
        <a:xfrm>
          <a:off x="0" y="0"/>
          <a:ext cx="0" cy="0"/>
          <a:chOff x="0" y="0"/>
          <a:chExt cx="0" cy="0"/>
        </a:xfrm>
      </p:grpSpPr>
      <p:sp>
        <p:nvSpPr>
          <p:cNvPr id="2" name="Start">
            <a:extLst>
              <a:ext uri="{FF2B5EF4-FFF2-40B4-BE49-F238E27FC236}">
                <a16:creationId xmlns:a16="http://schemas.microsoft.com/office/drawing/2014/main" id="{7F64231A-390C-2D3A-758E-9FC8F0EAA36D}"/>
              </a:ext>
            </a:extLst>
          </p:cNvPr>
          <p:cNvSpPr txBox="1"/>
          <p:nvPr/>
        </p:nvSpPr>
        <p:spPr>
          <a:xfrm>
            <a:off x="1579711" y="46694"/>
            <a:ext cx="664669" cy="369332"/>
          </a:xfrm>
          <a:prstGeom prst="rect">
            <a:avLst/>
          </a:prstGeom>
          <a:noFill/>
        </p:spPr>
        <p:txBody>
          <a:bodyPr wrap="none" rtlCol="0">
            <a:spAutoFit/>
          </a:bodyPr>
          <a:lstStyle/>
          <a:p>
            <a:r>
              <a:rPr lang="de-DE" dirty="0">
                <a:solidFill>
                  <a:schemeClr val="bg1"/>
                </a:solidFill>
                <a:hlinkClick r:id="" action="ppaction://macro?name=QuizStarten">
                  <a:extLst>
                    <a:ext uri="{A12FA001-AC4F-418D-AE19-62706E023703}">
                      <ahyp:hlinkClr xmlns:ahyp="http://schemas.microsoft.com/office/drawing/2018/hyperlinkcolor" val="tx"/>
                    </a:ext>
                  </a:extLst>
                </a:hlinkClick>
              </a:rPr>
              <a:t>Start</a:t>
            </a:r>
            <a:endParaRPr lang="de-DE" dirty="0">
              <a:solidFill>
                <a:schemeClr val="bg1"/>
              </a:solidFill>
            </a:endParaRPr>
          </a:p>
        </p:txBody>
      </p:sp>
      <p:sp>
        <p:nvSpPr>
          <p:cNvPr id="6" name="Aussagetext">
            <a:extLst>
              <a:ext uri="{FF2B5EF4-FFF2-40B4-BE49-F238E27FC236}">
                <a16:creationId xmlns:a16="http://schemas.microsoft.com/office/drawing/2014/main" id="{0BF95E4D-7706-A6F0-3735-8E7E79C9B202}"/>
              </a:ext>
            </a:extLst>
          </p:cNvPr>
          <p:cNvSpPr/>
          <p:nvPr/>
        </p:nvSpPr>
        <p:spPr>
          <a:xfrm>
            <a:off x="2521706" y="4686122"/>
            <a:ext cx="7171268" cy="2137834"/>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3200" dirty="0">
                <a:solidFill>
                  <a:schemeClr val="bg1"/>
                </a:solidFill>
              </a:rPr>
              <a:t>Cottbus ist die drittgrößte Stadt im Bundesland Brandenburg, nach Potsdam und Oranienburg.</a:t>
            </a:r>
          </a:p>
        </p:txBody>
      </p:sp>
      <p:sp>
        <p:nvSpPr>
          <p:cNvPr id="7" name="Überschrift">
            <a:extLst>
              <a:ext uri="{FF2B5EF4-FFF2-40B4-BE49-F238E27FC236}">
                <a16:creationId xmlns:a16="http://schemas.microsoft.com/office/drawing/2014/main" id="{933B53B5-E91C-9CC6-1A9A-4731888024C2}"/>
              </a:ext>
            </a:extLst>
          </p:cNvPr>
          <p:cNvSpPr>
            <a:spLocks/>
          </p:cNvSpPr>
          <p:nvPr/>
        </p:nvSpPr>
        <p:spPr>
          <a:xfrm>
            <a:off x="2521706" y="548683"/>
            <a:ext cx="7162800" cy="677333"/>
          </a:xfrm>
          <a:prstGeom prst="rect">
            <a:avLst/>
          </a:prstGeom>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4000" dirty="0"/>
              <a:t>Richtig oder Falsch?</a:t>
            </a:r>
          </a:p>
        </p:txBody>
      </p:sp>
      <p:sp>
        <p:nvSpPr>
          <p:cNvPr id="8" name="Rechteck Falsch blau">
            <a:hlinkClick r:id="" action="ppaction://macro?name=Richtig"/>
            <a:extLst>
              <a:ext uri="{FF2B5EF4-FFF2-40B4-BE49-F238E27FC236}">
                <a16:creationId xmlns:a16="http://schemas.microsoft.com/office/drawing/2014/main" id="{B1E325A6-E425-7114-50F2-2A1C43F7488E}"/>
              </a:ext>
            </a:extLst>
          </p:cNvPr>
          <p:cNvSpPr/>
          <p:nvPr/>
        </p:nvSpPr>
        <p:spPr>
          <a:xfrm>
            <a:off x="1780215" y="3917483"/>
            <a:ext cx="2160000" cy="756001"/>
          </a:xfrm>
          <a:prstGeom prst="rect">
            <a:avLst/>
          </a:prstGeom>
          <a:solidFill>
            <a:schemeClr val="accent1"/>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Falsch</a:t>
            </a:r>
          </a:p>
        </p:txBody>
      </p:sp>
      <p:sp>
        <p:nvSpPr>
          <p:cNvPr id="11" name="Rechteck Richtig blau">
            <a:hlinkClick r:id="" action="ppaction://macro?name=Falsch"/>
            <a:extLst>
              <a:ext uri="{FF2B5EF4-FFF2-40B4-BE49-F238E27FC236}">
                <a16:creationId xmlns:a16="http://schemas.microsoft.com/office/drawing/2014/main" id="{AC7C25EA-8C07-51EA-B931-F72A7B71C8F2}"/>
              </a:ext>
            </a:extLst>
          </p:cNvPr>
          <p:cNvSpPr/>
          <p:nvPr/>
        </p:nvSpPr>
        <p:spPr>
          <a:xfrm>
            <a:off x="8240275" y="3949265"/>
            <a:ext cx="2160000" cy="720000"/>
          </a:xfrm>
          <a:prstGeom prst="rect">
            <a:avLst/>
          </a:prstGeom>
          <a:solidFill>
            <a:srgbClr val="156082"/>
          </a:solidFill>
          <a:effectLst>
            <a:innerShdw blurRad="114300">
              <a:prstClr val="black"/>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3199" dirty="0"/>
              <a:t>Richtig</a:t>
            </a:r>
          </a:p>
        </p:txBody>
      </p:sp>
      <p:sp>
        <p:nvSpPr>
          <p:cNvPr id="18" name="Pfeil: weiter">
            <a:hlinkClick r:id="rId3" action="ppaction://hlinksldjump"/>
            <a:extLst>
              <a:ext uri="{FF2B5EF4-FFF2-40B4-BE49-F238E27FC236}">
                <a16:creationId xmlns:a16="http://schemas.microsoft.com/office/drawing/2014/main" id="{DEF85652-2968-D26D-92A2-4757209359CE}"/>
              </a:ext>
            </a:extLst>
          </p:cNvPr>
          <p:cNvSpPr/>
          <p:nvPr/>
        </p:nvSpPr>
        <p:spPr>
          <a:xfrm>
            <a:off x="10837477" y="4669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weiter</a:t>
            </a:r>
          </a:p>
        </p:txBody>
      </p:sp>
      <p:sp>
        <p:nvSpPr>
          <p:cNvPr id="3" name="Info">
            <a:extLst>
              <a:ext uri="{FF2B5EF4-FFF2-40B4-BE49-F238E27FC236}">
                <a16:creationId xmlns:a16="http://schemas.microsoft.com/office/drawing/2014/main" id="{94B13503-F017-2CD8-28BE-3A87331E24B0}"/>
              </a:ext>
            </a:extLst>
          </p:cNvPr>
          <p:cNvSpPr/>
          <p:nvPr/>
        </p:nvSpPr>
        <p:spPr>
          <a:xfrm>
            <a:off x="9860275" y="6056305"/>
            <a:ext cx="720000" cy="720000"/>
          </a:xfrm>
          <a:prstGeom prst="flowChartConnector">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400" dirty="0"/>
              <a:t>Info</a:t>
            </a:r>
          </a:p>
        </p:txBody>
      </p:sp>
      <p:grpSp>
        <p:nvGrpSpPr>
          <p:cNvPr id="9" name="Gruppieren 8">
            <a:extLst>
              <a:ext uri="{FF2B5EF4-FFF2-40B4-BE49-F238E27FC236}">
                <a16:creationId xmlns:a16="http://schemas.microsoft.com/office/drawing/2014/main" id="{AB5067F7-0CF2-3B40-3318-DE7D90A662AC}"/>
              </a:ext>
            </a:extLst>
          </p:cNvPr>
          <p:cNvGrpSpPr/>
          <p:nvPr/>
        </p:nvGrpSpPr>
        <p:grpSpPr>
          <a:xfrm>
            <a:off x="8251787" y="2922899"/>
            <a:ext cx="2160000" cy="1008000"/>
            <a:chOff x="967943" y="4557167"/>
            <a:chExt cx="2520000" cy="1008000"/>
          </a:xfrm>
        </p:grpSpPr>
        <p:sp>
          <p:nvSpPr>
            <p:cNvPr id="10" name="Falsch rot">
              <a:hlinkClick r:id="" action="ppaction://macro?name=Falsch"/>
              <a:extLst>
                <a:ext uri="{FF2B5EF4-FFF2-40B4-BE49-F238E27FC236}">
                  <a16:creationId xmlns:a16="http://schemas.microsoft.com/office/drawing/2014/main" id="{6FA18979-4DA7-318D-A3D5-D1951333ACD3}"/>
                </a:ext>
              </a:extLst>
            </p:cNvPr>
            <p:cNvSpPr/>
            <p:nvPr/>
          </p:nvSpPr>
          <p:spPr>
            <a:xfrm>
              <a:off x="967943" y="4557167"/>
              <a:ext cx="2520000" cy="1008000"/>
            </a:xfrm>
            <a:prstGeom prst="rect">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2" name="Rahmen 11">
              <a:extLst>
                <a:ext uri="{FF2B5EF4-FFF2-40B4-BE49-F238E27FC236}">
                  <a16:creationId xmlns:a16="http://schemas.microsoft.com/office/drawing/2014/main" id="{E46901DC-BADB-1C68-EC65-3AF8AAE44536}"/>
                </a:ext>
              </a:extLst>
            </p:cNvPr>
            <p:cNvSpPr/>
            <p:nvPr/>
          </p:nvSpPr>
          <p:spPr>
            <a:xfrm>
              <a:off x="1762710" y="4665852"/>
              <a:ext cx="930462" cy="792000"/>
            </a:xfrm>
            <a:prstGeom prst="frame">
              <a:avLst/>
            </a:prstGeom>
            <a:solidFill>
              <a:srgbClr val="FF0000"/>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t>-5P</a:t>
              </a:r>
            </a:p>
          </p:txBody>
        </p:sp>
      </p:grpSp>
      <p:grpSp>
        <p:nvGrpSpPr>
          <p:cNvPr id="5" name="Gruppieren 4">
            <a:extLst>
              <a:ext uri="{FF2B5EF4-FFF2-40B4-BE49-F238E27FC236}">
                <a16:creationId xmlns:a16="http://schemas.microsoft.com/office/drawing/2014/main" id="{901C3226-8420-A37A-FF3E-277FCBA932C0}"/>
              </a:ext>
            </a:extLst>
          </p:cNvPr>
          <p:cNvGrpSpPr/>
          <p:nvPr/>
        </p:nvGrpSpPr>
        <p:grpSpPr>
          <a:xfrm>
            <a:off x="1780214" y="2922899"/>
            <a:ext cx="2160000" cy="1008000"/>
            <a:chOff x="1780215" y="2909483"/>
            <a:chExt cx="2160000" cy="1008000"/>
          </a:xfrm>
        </p:grpSpPr>
        <p:sp>
          <p:nvSpPr>
            <p:cNvPr id="16" name="Richtig grün">
              <a:hlinkClick r:id="" action="ppaction://macro?name=Richtig"/>
              <a:extLst>
                <a:ext uri="{FF2B5EF4-FFF2-40B4-BE49-F238E27FC236}">
                  <a16:creationId xmlns:a16="http://schemas.microsoft.com/office/drawing/2014/main" id="{A9BA23EE-3041-7878-661E-6975EE46A080}"/>
                </a:ext>
              </a:extLst>
            </p:cNvPr>
            <p:cNvSpPr/>
            <p:nvPr/>
          </p:nvSpPr>
          <p:spPr>
            <a:xfrm>
              <a:off x="1780215" y="2909483"/>
              <a:ext cx="2160000" cy="1008000"/>
            </a:xfrm>
            <a:prstGeom prst="rect">
              <a:avLst/>
            </a:prstGeom>
            <a:solidFill>
              <a:schemeClr val="accent6"/>
            </a:solidFill>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7" name="Rahmen 16">
              <a:extLst>
                <a:ext uri="{FF2B5EF4-FFF2-40B4-BE49-F238E27FC236}">
                  <a16:creationId xmlns:a16="http://schemas.microsoft.com/office/drawing/2014/main" id="{A11B63A8-1973-13FF-50E8-D0AF49809A35}"/>
                </a:ext>
              </a:extLst>
            </p:cNvPr>
            <p:cNvSpPr/>
            <p:nvPr/>
          </p:nvSpPr>
          <p:spPr>
            <a:xfrm>
              <a:off x="2452770" y="3019492"/>
              <a:ext cx="797539" cy="792000"/>
            </a:xfrm>
            <a:prstGeom prst="frame">
              <a:avLst/>
            </a:prstGeom>
            <a:solidFill>
              <a:schemeClr val="accent6"/>
            </a:soli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dirty="0">
                  <a:solidFill>
                    <a:sysClr val="windowText" lastClr="000000"/>
                  </a:solidFill>
                </a:rPr>
                <a:t>10P</a:t>
              </a:r>
            </a:p>
          </p:txBody>
        </p:sp>
      </p:grpSp>
      <p:sp>
        <p:nvSpPr>
          <p:cNvPr id="14" name="Textfeld 13">
            <a:extLst>
              <a:ext uri="{FF2B5EF4-FFF2-40B4-BE49-F238E27FC236}">
                <a16:creationId xmlns:a16="http://schemas.microsoft.com/office/drawing/2014/main" id="{04C0A778-6F6C-3424-DEF9-609FAE8912D5}"/>
              </a:ext>
            </a:extLst>
          </p:cNvPr>
          <p:cNvSpPr txBox="1"/>
          <p:nvPr/>
        </p:nvSpPr>
        <p:spPr>
          <a:xfrm>
            <a:off x="2524837" y="5221"/>
            <a:ext cx="7171268" cy="6771084"/>
          </a:xfrm>
          <a:prstGeom prst="rect">
            <a:avLst/>
          </a:prstGeom>
          <a:solidFill>
            <a:schemeClr val="bg2">
              <a:lumMod val="90000"/>
            </a:schemeClr>
          </a:solidFill>
          <a:effectLst>
            <a:innerShdw blurRad="114300">
              <a:prstClr val="black"/>
            </a:innerShdw>
          </a:effectLst>
        </p:spPr>
        <p:txBody>
          <a:bodyPr wrap="square">
            <a:spAutoFit/>
          </a:bodyPr>
          <a:lstStyle/>
          <a:p>
            <a:endParaRPr lang="de-DE" sz="1400" b="1" dirty="0"/>
          </a:p>
          <a:p>
            <a:r>
              <a:rPr lang="de-DE" sz="2800" b="1" dirty="0"/>
              <a:t>Potsdam:</a:t>
            </a:r>
            <a:r>
              <a:rPr lang="de-DE" sz="2800" dirty="0"/>
              <a:t> Hauptstadt, ca. 180.000 Einwohner, bekannt für die Schlösser und Gärten von Sanssouci.</a:t>
            </a:r>
          </a:p>
          <a:p>
            <a:r>
              <a:rPr lang="de-DE" sz="2800" b="1" dirty="0"/>
              <a:t>Cottbus:</a:t>
            </a:r>
            <a:r>
              <a:rPr lang="de-DE" sz="2800" dirty="0"/>
              <a:t> ca. 100.000 Einwohner, Zentrum der Lausitz und bekannt für die sorbische Kultur</a:t>
            </a:r>
          </a:p>
          <a:p>
            <a:r>
              <a:rPr lang="de-DE" sz="2800" b="1" dirty="0"/>
              <a:t>Brandenburg an der Havel:</a:t>
            </a:r>
            <a:r>
              <a:rPr lang="de-DE" sz="2800" dirty="0"/>
              <a:t> ca. 72.000 Einwohner, eine Stadt mit reicher Geschichte und zahlreichen Wasserwegen</a:t>
            </a:r>
          </a:p>
          <a:p>
            <a:r>
              <a:rPr lang="de-DE" sz="2800" b="1" dirty="0"/>
              <a:t>Frankfurt (Oder):</a:t>
            </a:r>
            <a:r>
              <a:rPr lang="de-DE" sz="2800" dirty="0"/>
              <a:t> ca. 58.000 Einwohner, Grenzstadt zu Polen mit bedeutender historischer Rolle</a:t>
            </a:r>
          </a:p>
          <a:p>
            <a:r>
              <a:rPr lang="de-DE" sz="2800" b="1" dirty="0"/>
              <a:t>Oranienburg:</a:t>
            </a:r>
            <a:r>
              <a:rPr lang="de-DE" sz="2800" dirty="0"/>
              <a:t> ca. 44.000 Einwohner, bekannt durch das Barockschloss und die Gedenkstätte Sachsenhausen</a:t>
            </a:r>
          </a:p>
        </p:txBody>
      </p:sp>
      <p:sp>
        <p:nvSpPr>
          <p:cNvPr id="13" name="Rechteck: abgerundete Ecken 12">
            <a:extLst>
              <a:ext uri="{FF2B5EF4-FFF2-40B4-BE49-F238E27FC236}">
                <a16:creationId xmlns:a16="http://schemas.microsoft.com/office/drawing/2014/main" id="{64B35A52-4327-4745-3572-E71685DB5F75}"/>
              </a:ext>
            </a:extLst>
          </p:cNvPr>
          <p:cNvSpPr/>
          <p:nvPr/>
        </p:nvSpPr>
        <p:spPr>
          <a:xfrm>
            <a:off x="7615416" y="6244088"/>
            <a:ext cx="1913076" cy="459306"/>
          </a:xfrm>
          <a:prstGeom prst="round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Info ausblenden</a:t>
            </a:r>
          </a:p>
        </p:txBody>
      </p:sp>
    </p:spTree>
    <p:extLst>
      <p:ext uri="{BB962C8B-B14F-4D97-AF65-F5344CB8AC3E}">
        <p14:creationId xmlns:p14="http://schemas.microsoft.com/office/powerpoint/2010/main" val="96234927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nextCondLst>
                <p:cond evt="onClick" delay="0">
                  <p:tgtEl>
                    <p:spTgt spid="11"/>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circle(in)">
                                      <p:cBhvr>
                                        <p:cTn id="19" dur="2000"/>
                                        <p:tgtEl>
                                          <p:spTgt spid="14"/>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circle(in)">
                                      <p:cBhvr>
                                        <p:cTn id="22" dur="2000"/>
                                        <p:tgtEl>
                                          <p:spTgt spid="13"/>
                                        </p:tgtEl>
                                      </p:cBhvr>
                                    </p:animEffect>
                                  </p:childTnLst>
                                </p:cTn>
                              </p:par>
                            </p:childTnLst>
                          </p:cTn>
                        </p:par>
                      </p:childTnLst>
                    </p:cTn>
                  </p:par>
                </p:childTnLst>
              </p:cTn>
              <p:nextCondLst>
                <p:cond evt="onClick" delay="0">
                  <p:tgtEl>
                    <p:spTgt spid="3"/>
                  </p:tgtEl>
                </p:cond>
              </p:nextCondLst>
            </p:seq>
            <p:seq concurrent="1" nextAc="seek">
              <p:cTn id="23" restart="whenNotActive" fill="hold" evtFilter="cancelBubble" nodeType="interactiveSeq">
                <p:stCondLst>
                  <p:cond evt="onClick" delay="0">
                    <p:tgtEl>
                      <p:spTgt spid="13"/>
                    </p:tgtEl>
                  </p:cond>
                </p:stCondLst>
                <p:endSync evt="end" delay="0">
                  <p:rtn val="all"/>
                </p:endSync>
                <p:childTnLst>
                  <p:par>
                    <p:cTn id="24" fill="hold">
                      <p:stCondLst>
                        <p:cond delay="0"/>
                      </p:stCondLst>
                      <p:childTnLst>
                        <p:par>
                          <p:cTn id="25" fill="hold">
                            <p:stCondLst>
                              <p:cond delay="0"/>
                            </p:stCondLst>
                            <p:childTnLst>
                              <p:par>
                                <p:cTn id="26" presetID="1" presetClass="exit" presetSubtype="0" fill="hold" grpId="1" nodeType="clickEffect">
                                  <p:stCondLst>
                                    <p:cond delay="0"/>
                                  </p:stCondLst>
                                  <p:childTnLst>
                                    <p:set>
                                      <p:cBhvr>
                                        <p:cTn id="27" dur="1" fill="hold">
                                          <p:stCondLst>
                                            <p:cond delay="0"/>
                                          </p:stCondLst>
                                        </p:cTn>
                                        <p:tgtEl>
                                          <p:spTgt spid="14"/>
                                        </p:tgtEl>
                                        <p:attrNameLst>
                                          <p:attrName>style.visibility</p:attrName>
                                        </p:attrNameLst>
                                      </p:cBhvr>
                                      <p:to>
                                        <p:strVal val="hidden"/>
                                      </p:to>
                                    </p:set>
                                  </p:childTnLst>
                                </p:cTn>
                              </p:par>
                              <p:par>
                                <p:cTn id="28" presetID="1" presetClass="exit" presetSubtype="0" fill="hold" grpId="1" nodeType="withEffect">
                                  <p:stCondLst>
                                    <p:cond delay="0"/>
                                  </p:stCondLst>
                                  <p:childTnLst>
                                    <p:set>
                                      <p:cBhvr>
                                        <p:cTn id="29" dur="1" fill="hold">
                                          <p:stCondLst>
                                            <p:cond delay="0"/>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4" grpId="0" animBg="1"/>
      <p:bldP spid="14" grpId="1" animBg="1"/>
      <p:bldP spid="13" grpId="0" animBg="1"/>
      <p:bldP spid="1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989800"/>
            </a:gs>
            <a:gs pos="70000">
              <a:srgbClr val="638F5B"/>
            </a:gs>
            <a:gs pos="30000">
              <a:srgbClr val="638F5B"/>
            </a:gs>
            <a:gs pos="100000">
              <a:srgbClr val="989800"/>
            </a:gs>
          </a:gsLst>
          <a:lin ang="5400000" scaled="1"/>
        </a:gradFill>
        <a:effectLst/>
      </p:bgPr>
    </p:bg>
    <p:spTree>
      <p:nvGrpSpPr>
        <p:cNvPr id="1" name=""/>
        <p:cNvGrpSpPr/>
        <p:nvPr/>
      </p:nvGrpSpPr>
      <p:grpSpPr>
        <a:xfrm>
          <a:off x="0" y="0"/>
          <a:ext cx="0" cy="0"/>
          <a:chOff x="0" y="0"/>
          <a:chExt cx="0" cy="0"/>
        </a:xfrm>
      </p:grpSpPr>
      <p:sp>
        <p:nvSpPr>
          <p:cNvPr id="2" name="EndpunktestandText">
            <a:hlinkClick r:id="" action="ppaction://macro?name=EndpunktestandAnzeigen"/>
            <a:extLst>
              <a:ext uri="{FF2B5EF4-FFF2-40B4-BE49-F238E27FC236}">
                <a16:creationId xmlns:a16="http://schemas.microsoft.com/office/drawing/2014/main" id="{83A48570-7FB7-D52F-7510-4952640ABB4F}"/>
              </a:ext>
            </a:extLst>
          </p:cNvPr>
          <p:cNvSpPr txBox="1"/>
          <p:nvPr/>
        </p:nvSpPr>
        <p:spPr>
          <a:xfrm>
            <a:off x="3640493" y="714438"/>
            <a:ext cx="4899546" cy="707886"/>
          </a:xfrm>
          <a:prstGeom prst="rect">
            <a:avLst/>
          </a:prstGeom>
          <a:solidFill>
            <a:srgbClr val="638F5B"/>
          </a:solidFill>
          <a:ln w="28575">
            <a:solidFill>
              <a:schemeClr val="tx1"/>
            </a:solidFill>
          </a:ln>
        </p:spPr>
        <p:txBody>
          <a:bodyPr wrap="none" rtlCol="0">
            <a:spAutoFit/>
          </a:bodyPr>
          <a:lstStyle/>
          <a:p>
            <a:r>
              <a:rPr lang="de-DE" sz="4000"/>
              <a:t>Endpunktestand: 160</a:t>
            </a:r>
            <a:endParaRPr lang="de-DE" sz="4000" dirty="0"/>
          </a:p>
        </p:txBody>
      </p:sp>
      <p:sp>
        <p:nvSpPr>
          <p:cNvPr id="3" name="AllesZuruecksetzen">
            <a:hlinkClick r:id="" action="ppaction://macro?name=AllesZuruecksetzen"/>
            <a:extLst>
              <a:ext uri="{FF2B5EF4-FFF2-40B4-BE49-F238E27FC236}">
                <a16:creationId xmlns:a16="http://schemas.microsoft.com/office/drawing/2014/main" id="{014BBD81-D092-B009-DE78-32A5B960DDAC}"/>
              </a:ext>
            </a:extLst>
          </p:cNvPr>
          <p:cNvSpPr/>
          <p:nvPr/>
        </p:nvSpPr>
        <p:spPr>
          <a:xfrm>
            <a:off x="4441371" y="1422324"/>
            <a:ext cx="2726346" cy="504008"/>
          </a:xfrm>
          <a:prstGeom prst="rect">
            <a:avLst/>
          </a:prstGeom>
          <a:solidFill>
            <a:srgbClr val="638F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b="1" dirty="0">
                <a:solidFill>
                  <a:sysClr val="windowText" lastClr="000000"/>
                </a:solidFill>
              </a:rPr>
              <a:t>zurücksetzen</a:t>
            </a:r>
          </a:p>
        </p:txBody>
      </p:sp>
      <p:pic>
        <p:nvPicPr>
          <p:cNvPr id="8" name="Grafik 7">
            <a:extLst>
              <a:ext uri="{FF2B5EF4-FFF2-40B4-BE49-F238E27FC236}">
                <a16:creationId xmlns:a16="http://schemas.microsoft.com/office/drawing/2014/main" id="{55645096-DD24-382C-3D69-AE00BC6967C5}"/>
              </a:ext>
            </a:extLst>
          </p:cNvPr>
          <p:cNvPicPr>
            <a:picLocks noChangeAspect="1"/>
          </p:cNvPicPr>
          <p:nvPr/>
        </p:nvPicPr>
        <p:blipFill>
          <a:blip r:embed="rId2">
            <a:duotone>
              <a:prstClr val="black"/>
              <a:schemeClr val="accent6">
                <a:tint val="45000"/>
                <a:satMod val="400000"/>
              </a:schemeClr>
            </a:duotone>
          </a:blip>
          <a:stretch>
            <a:fillRect/>
          </a:stretch>
        </p:blipFill>
        <p:spPr>
          <a:xfrm>
            <a:off x="1672321" y="1846270"/>
            <a:ext cx="8287664" cy="5220000"/>
          </a:xfrm>
          <a:prstGeom prst="rect">
            <a:avLst/>
          </a:prstGeom>
          <a:effectLst>
            <a:innerShdw blurRad="114300">
              <a:prstClr val="black"/>
            </a:innerShdw>
          </a:effectLst>
        </p:spPr>
      </p:pic>
      <p:grpSp>
        <p:nvGrpSpPr>
          <p:cNvPr id="13" name="Gruppieren 12">
            <a:extLst>
              <a:ext uri="{FF2B5EF4-FFF2-40B4-BE49-F238E27FC236}">
                <a16:creationId xmlns:a16="http://schemas.microsoft.com/office/drawing/2014/main" id="{66FEBECF-CB48-AC49-AE7A-0191ADDE9AB1}"/>
              </a:ext>
            </a:extLst>
          </p:cNvPr>
          <p:cNvGrpSpPr/>
          <p:nvPr/>
        </p:nvGrpSpPr>
        <p:grpSpPr>
          <a:xfrm>
            <a:off x="4783764" y="6552"/>
            <a:ext cx="2064776" cy="707886"/>
            <a:chOff x="927041" y="530942"/>
            <a:chExt cx="2064776" cy="707886"/>
          </a:xfrm>
        </p:grpSpPr>
        <p:sp>
          <p:nvSpPr>
            <p:cNvPr id="10" name="Rechteck 9">
              <a:extLst>
                <a:ext uri="{FF2B5EF4-FFF2-40B4-BE49-F238E27FC236}">
                  <a16:creationId xmlns:a16="http://schemas.microsoft.com/office/drawing/2014/main" id="{80BDE969-5551-9ADE-F900-F0DCA8C1CEBD}"/>
                </a:ext>
              </a:extLst>
            </p:cNvPr>
            <p:cNvSpPr/>
            <p:nvPr/>
          </p:nvSpPr>
          <p:spPr>
            <a:xfrm>
              <a:off x="927041" y="530942"/>
              <a:ext cx="2064776" cy="707886"/>
            </a:xfrm>
            <a:prstGeom prst="rect">
              <a:avLst/>
            </a:prstGeom>
            <a:solidFill>
              <a:srgbClr val="638F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400" b="1" dirty="0">
                  <a:solidFill>
                    <a:schemeClr val="tx1"/>
                  </a:solidFill>
                </a:rPr>
                <a:t>Klick hier</a:t>
              </a:r>
            </a:p>
          </p:txBody>
        </p:sp>
        <p:sp>
          <p:nvSpPr>
            <p:cNvPr id="11" name="Pfeil: nach unten 10">
              <a:extLst>
                <a:ext uri="{FF2B5EF4-FFF2-40B4-BE49-F238E27FC236}">
                  <a16:creationId xmlns:a16="http://schemas.microsoft.com/office/drawing/2014/main" id="{73F2D8E0-26C3-F1EB-D6DC-1F623A2A8D83}"/>
                </a:ext>
              </a:extLst>
            </p:cNvPr>
            <p:cNvSpPr/>
            <p:nvPr/>
          </p:nvSpPr>
          <p:spPr>
            <a:xfrm>
              <a:off x="1007103" y="636287"/>
              <a:ext cx="276636" cy="558491"/>
            </a:xfrm>
            <a:prstGeom prst="downArrow">
              <a:avLst/>
            </a:prstGeom>
            <a:solidFill>
              <a:srgbClr val="638F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Pfeil: nach unten 11">
              <a:extLst>
                <a:ext uri="{FF2B5EF4-FFF2-40B4-BE49-F238E27FC236}">
                  <a16:creationId xmlns:a16="http://schemas.microsoft.com/office/drawing/2014/main" id="{F3749F47-A169-4ABF-B860-80EBB9F3C7EB}"/>
                </a:ext>
              </a:extLst>
            </p:cNvPr>
            <p:cNvSpPr/>
            <p:nvPr/>
          </p:nvSpPr>
          <p:spPr>
            <a:xfrm>
              <a:off x="2671563" y="636287"/>
              <a:ext cx="276636" cy="558491"/>
            </a:xfrm>
            <a:prstGeom prst="downArrow">
              <a:avLst/>
            </a:prstGeom>
            <a:solidFill>
              <a:srgbClr val="638F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76774814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933</Words>
  <Application>Microsoft Office PowerPoint</Application>
  <PresentationFormat>Breitbild</PresentationFormat>
  <Paragraphs>266</Paragraphs>
  <Slides>18</Slides>
  <Notes>1</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18</vt:i4>
      </vt:variant>
    </vt:vector>
  </HeadingPairs>
  <TitlesOfParts>
    <vt:vector size="23" baseType="lpstr">
      <vt:lpstr>Aptos</vt:lpstr>
      <vt:lpstr>Aptos Display</vt:lpstr>
      <vt:lpstr>arial</vt:lpstr>
      <vt:lpstr>arial</vt:lpstr>
      <vt:lpstr>Office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Siegfried Schmidt</dc:creator>
  <cp:lastModifiedBy>Siegfried Schmidt</cp:lastModifiedBy>
  <cp:revision>102</cp:revision>
  <dcterms:created xsi:type="dcterms:W3CDTF">2024-10-28T20:15:42Z</dcterms:created>
  <dcterms:modified xsi:type="dcterms:W3CDTF">2025-03-21T21:30:13Z</dcterms:modified>
</cp:coreProperties>
</file>